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4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1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7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4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9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7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7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4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9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9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0C9B961-CC9E-47D8-8928-350C364D20F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74F05A4-4C22-49E8-95DE-CE25CEDF29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202173" y="4182001"/>
            <a:ext cx="4847038" cy="1599722"/>
          </a:xfrm>
        </p:spPr>
        <p:txBody>
          <a:bodyPr/>
          <a:lstStyle/>
          <a:p>
            <a:r>
              <a:rPr lang="uk-UA" dirty="0" smtClean="0"/>
              <a:t>Народознавство в поемі</a:t>
            </a:r>
            <a:br>
              <a:rPr lang="uk-UA" dirty="0" smtClean="0"/>
            </a:br>
            <a:r>
              <a:rPr lang="uk-UA" dirty="0" smtClean="0"/>
              <a:t>Т.Г. Шевченка «Назар Стодоля»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41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980728"/>
            <a:ext cx="3744416" cy="4968552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Сотник</a:t>
            </a:r>
            <a:r>
              <a:rPr lang="ru-RU" sz="2200" i="1" dirty="0"/>
              <a:t> </a:t>
            </a:r>
            <a:r>
              <a:rPr lang="ru-RU" sz="2200" dirty="0"/>
              <a:t>— у </a:t>
            </a:r>
            <a:r>
              <a:rPr lang="en-US" sz="2200" dirty="0"/>
              <a:t>XVII — XVIII </a:t>
            </a:r>
            <a:r>
              <a:rPr lang="ru-RU" sz="2200" dirty="0"/>
              <a:t>ст. особа, яка </a:t>
            </a:r>
            <a:r>
              <a:rPr lang="ru-RU" sz="2200" dirty="0" err="1"/>
              <a:t>очолювала</a:t>
            </a:r>
            <a:r>
              <a:rPr lang="ru-RU" sz="2200" dirty="0"/>
              <a:t> </a:t>
            </a:r>
            <a:r>
              <a:rPr lang="ru-RU" sz="2200" dirty="0" err="1"/>
              <a:t>військову</a:t>
            </a:r>
            <a:r>
              <a:rPr lang="ru-RU" sz="2200" dirty="0"/>
              <a:t> й </a:t>
            </a:r>
            <a:r>
              <a:rPr lang="ru-RU" sz="2200" dirty="0" err="1"/>
              <a:t>адміністративно-територіальну</a:t>
            </a:r>
            <a:r>
              <a:rPr lang="ru-RU" sz="2200" dirty="0"/>
              <a:t> </a:t>
            </a:r>
            <a:r>
              <a:rPr lang="ru-RU" sz="2200" dirty="0" err="1"/>
              <a:t>одиницю</a:t>
            </a:r>
            <a:r>
              <a:rPr lang="ru-RU" sz="2200" dirty="0"/>
              <a:t> — сотню.</a:t>
            </a:r>
            <a:br>
              <a:rPr lang="ru-RU" sz="2200" dirty="0"/>
            </a:br>
            <a:r>
              <a:rPr lang="ru-RU" sz="2200" b="1" i="1" dirty="0" err="1" smtClean="0"/>
              <a:t>Вечорниці</a:t>
            </a:r>
            <a:r>
              <a:rPr lang="ru-RU" sz="2200" b="1" i="1" dirty="0" smtClean="0"/>
              <a:t> </a:t>
            </a:r>
            <a:r>
              <a:rPr lang="ru-RU" sz="2200" i="1" dirty="0"/>
              <a:t> </a:t>
            </a:r>
            <a:r>
              <a:rPr lang="ru-RU" sz="2200" dirty="0"/>
              <a:t>— </a:t>
            </a:r>
            <a:r>
              <a:rPr lang="ru-RU" sz="2200" dirty="0" err="1"/>
              <a:t>український</a:t>
            </a:r>
            <a:r>
              <a:rPr lang="ru-RU" sz="2200" dirty="0"/>
              <a:t> </a:t>
            </a:r>
            <a:r>
              <a:rPr lang="ru-RU" sz="2200" dirty="0" err="1"/>
              <a:t>традиційний</a:t>
            </a:r>
            <a:r>
              <a:rPr lang="ru-RU" sz="2200" dirty="0"/>
              <a:t> </a:t>
            </a:r>
            <a:r>
              <a:rPr lang="ru-RU" sz="2200" dirty="0" err="1"/>
              <a:t>звичай</a:t>
            </a:r>
            <a:r>
              <a:rPr lang="ru-RU" sz="2200" dirty="0"/>
              <a:t> </a:t>
            </a:r>
            <a:r>
              <a:rPr lang="ru-RU" sz="2200" dirty="0" err="1"/>
              <a:t>молоді</a:t>
            </a:r>
            <a:r>
              <a:rPr lang="ru-RU" sz="2200" dirty="0"/>
              <a:t> </a:t>
            </a:r>
            <a:r>
              <a:rPr lang="ru-RU" sz="2200" dirty="0" err="1"/>
              <a:t>сходитися</a:t>
            </a:r>
            <a:r>
              <a:rPr lang="ru-RU" sz="2200" dirty="0"/>
              <a:t> </a:t>
            </a:r>
            <a:r>
              <a:rPr lang="ru-RU" sz="2200" dirty="0" err="1"/>
              <a:t>вечорами</a:t>
            </a:r>
            <a:r>
              <a:rPr lang="ru-RU" sz="2200" dirty="0"/>
              <a:t> для </a:t>
            </a:r>
            <a:r>
              <a:rPr lang="ru-RU" sz="2200" dirty="0" err="1"/>
              <a:t>розваг</a:t>
            </a:r>
            <a:r>
              <a:rPr lang="ru-RU" sz="2200" dirty="0"/>
              <a:t> в </a:t>
            </a:r>
            <a:r>
              <a:rPr lang="ru-RU" sz="2200" dirty="0" err="1"/>
              <a:t>осінньо</a:t>
            </a:r>
            <a:r>
              <a:rPr lang="ru-RU" sz="2200" dirty="0"/>
              <a:t>-зимовий час. </a:t>
            </a:r>
            <a:r>
              <a:rPr lang="ru-RU" sz="2200" dirty="0" err="1"/>
              <a:t>Зазвичай</a:t>
            </a:r>
            <a:r>
              <a:rPr lang="ru-RU" sz="2200" dirty="0"/>
              <a:t> </a:t>
            </a:r>
            <a:r>
              <a:rPr lang="ru-RU" sz="2200" dirty="0" err="1"/>
              <a:t>збиралися</a:t>
            </a:r>
            <a:r>
              <a:rPr lang="ru-RU" sz="2200" dirty="0"/>
              <a:t> в </a:t>
            </a:r>
            <a:r>
              <a:rPr lang="ru-RU" sz="2200" dirty="0" err="1"/>
              <a:t>спеціально</a:t>
            </a:r>
            <a:r>
              <a:rPr lang="ru-RU" sz="2200" dirty="0"/>
              <a:t> </a:t>
            </a:r>
            <a:r>
              <a:rPr lang="ru-RU" sz="2200" dirty="0" err="1"/>
              <a:t>найманій</a:t>
            </a:r>
            <a:r>
              <a:rPr lang="ru-RU" sz="2200" dirty="0"/>
              <a:t> </a:t>
            </a:r>
            <a:r>
              <a:rPr lang="ru-RU" sz="2200" dirty="0" err="1"/>
              <a:t>хаті</a:t>
            </a:r>
            <a:r>
              <a:rPr lang="ru-RU" sz="2200" dirty="0"/>
              <a:t> </a:t>
            </a:r>
            <a:r>
              <a:rPr lang="ru-RU" sz="2200" dirty="0" err="1"/>
              <a:t>бездітної</a:t>
            </a:r>
            <a:r>
              <a:rPr lang="ru-RU" sz="2200" dirty="0"/>
              <a:t> </a:t>
            </a:r>
            <a:r>
              <a:rPr lang="ru-RU" sz="2200" dirty="0" err="1"/>
              <a:t>вдови</a:t>
            </a:r>
            <a:r>
              <a:rPr lang="ru-RU" sz="2200" dirty="0"/>
              <a:t>. На </a:t>
            </a:r>
            <a:r>
              <a:rPr lang="ru-RU" sz="2200" dirty="0" err="1"/>
              <a:t>вечорницях</a:t>
            </a:r>
            <a:r>
              <a:rPr lang="ru-RU" sz="2200" dirty="0"/>
              <a:t> (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досвітках</a:t>
            </a:r>
            <a:r>
              <a:rPr lang="ru-RU" sz="2200" dirty="0"/>
              <a:t>) </a:t>
            </a:r>
            <a:r>
              <a:rPr lang="ru-RU" sz="2200" dirty="0" err="1"/>
              <a:t>співали</a:t>
            </a:r>
            <a:r>
              <a:rPr lang="ru-RU" sz="2200" dirty="0"/>
              <a:t>, </a:t>
            </a:r>
            <a:r>
              <a:rPr lang="ru-RU" sz="2200" dirty="0" err="1"/>
              <a:t>танцювали</a:t>
            </a:r>
            <a:r>
              <a:rPr lang="ru-RU" sz="2200" dirty="0"/>
              <a:t>, </a:t>
            </a:r>
            <a:r>
              <a:rPr lang="ru-RU" sz="2200" dirty="0" err="1"/>
              <a:t>розповідали</a:t>
            </a:r>
            <a:r>
              <a:rPr lang="ru-RU" sz="2200" dirty="0"/>
              <a:t> </a:t>
            </a:r>
            <a:r>
              <a:rPr lang="ru-RU" sz="2200" dirty="0" err="1"/>
              <a:t>різні</a:t>
            </a:r>
            <a:r>
              <a:rPr lang="ru-RU" sz="2200" dirty="0"/>
              <a:t> </a:t>
            </a:r>
            <a:r>
              <a:rPr lang="ru-RU" sz="2200" dirty="0" err="1"/>
              <a:t>історії</a:t>
            </a:r>
            <a:r>
              <a:rPr lang="ru-RU" sz="2200" dirty="0"/>
              <a:t>, в </a:t>
            </a:r>
            <a:r>
              <a:rPr lang="ru-RU" sz="2200" dirty="0" err="1"/>
              <a:t>будні</a:t>
            </a:r>
            <a:r>
              <a:rPr lang="ru-RU" sz="2200" dirty="0"/>
              <a:t> </a:t>
            </a:r>
            <a:r>
              <a:rPr lang="ru-RU" sz="2200" dirty="0" err="1"/>
              <a:t>поряд</a:t>
            </a:r>
            <a:r>
              <a:rPr lang="ru-RU" sz="2200" dirty="0"/>
              <a:t> з </a:t>
            </a:r>
            <a:r>
              <a:rPr lang="ru-RU" sz="2200" dirty="0" err="1"/>
              <a:t>розвагами</a:t>
            </a:r>
            <a:r>
              <a:rPr lang="ru-RU" sz="2200" dirty="0"/>
              <a:t> </a:t>
            </a:r>
            <a:r>
              <a:rPr lang="ru-RU" sz="2200" dirty="0" err="1"/>
              <a:t>виконувалася</a:t>
            </a:r>
            <a:r>
              <a:rPr lang="ru-RU" sz="2200" dirty="0"/>
              <a:t> </a:t>
            </a:r>
            <a:r>
              <a:rPr lang="ru-RU" sz="2200" dirty="0" err="1"/>
              <a:t>певна</a:t>
            </a:r>
            <a:r>
              <a:rPr lang="ru-RU" sz="2200" dirty="0"/>
              <a:t> робота.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3984443" cy="298833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767737" cy="2505546"/>
          </a:xfrm>
        </p:spPr>
      </p:pic>
    </p:spTree>
    <p:extLst>
      <p:ext uri="{BB962C8B-B14F-4D97-AF65-F5344CB8AC3E}">
        <p14:creationId xmlns:p14="http://schemas.microsoft.com/office/powerpoint/2010/main" val="93572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908720"/>
            <a:ext cx="4114800" cy="4968552"/>
          </a:xfrm>
        </p:spPr>
        <p:txBody>
          <a:bodyPr>
            <a:noAutofit/>
          </a:bodyPr>
          <a:lstStyle/>
          <a:p>
            <a:r>
              <a:rPr lang="ru-RU" sz="2000" b="1" i="1" dirty="0" err="1"/>
              <a:t>Святвечір</a:t>
            </a:r>
            <a:r>
              <a:rPr lang="ru-RU" sz="2000" i="1" dirty="0"/>
              <a:t> </a:t>
            </a:r>
            <a:r>
              <a:rPr lang="ru-RU" sz="2000" dirty="0"/>
              <a:t>— </a:t>
            </a:r>
            <a:r>
              <a:rPr lang="ru-RU" sz="2000" dirty="0" err="1"/>
              <a:t>йдеться</a:t>
            </a:r>
            <a:r>
              <a:rPr lang="ru-RU" sz="2000" dirty="0"/>
              <a:t> про </a:t>
            </a:r>
            <a:r>
              <a:rPr lang="ru-RU" sz="2000" dirty="0" err="1"/>
              <a:t>вечір</a:t>
            </a:r>
            <a:r>
              <a:rPr lang="ru-RU" sz="2000" dirty="0"/>
              <a:t> </a:t>
            </a:r>
            <a:r>
              <a:rPr lang="ru-RU" sz="2000" dirty="0" err="1"/>
              <a:t>напередодні</a:t>
            </a:r>
            <a:r>
              <a:rPr lang="ru-RU" sz="2000" dirty="0"/>
              <a:t> </a:t>
            </a:r>
            <a:r>
              <a:rPr lang="ru-RU" sz="2000" dirty="0" err="1"/>
              <a:t>Різдва</a:t>
            </a:r>
            <a:r>
              <a:rPr lang="ru-RU" sz="2000" dirty="0"/>
              <a:t> Христового. </a:t>
            </a:r>
            <a:r>
              <a:rPr lang="ru-RU" sz="2000" dirty="0" err="1"/>
              <a:t>Супроводжувався</a:t>
            </a:r>
            <a:r>
              <a:rPr lang="ru-RU" sz="2000" dirty="0"/>
              <a:t> </a:t>
            </a:r>
            <a:r>
              <a:rPr lang="ru-RU" sz="2000" dirty="0" err="1"/>
              <a:t>багатьма</a:t>
            </a:r>
            <a:r>
              <a:rPr lang="ru-RU" sz="2000" dirty="0"/>
              <a:t> </a:t>
            </a:r>
            <a:r>
              <a:rPr lang="ru-RU" sz="2000" dirty="0" err="1"/>
              <a:t>обрядовими</a:t>
            </a:r>
            <a:r>
              <a:rPr lang="ru-RU" sz="2000" dirty="0"/>
              <a:t> й </a:t>
            </a:r>
            <a:r>
              <a:rPr lang="ru-RU" sz="2000" dirty="0" err="1"/>
              <a:t>магічними</a:t>
            </a:r>
            <a:r>
              <a:rPr lang="ru-RU" sz="2000" dirty="0"/>
              <a:t> </a:t>
            </a:r>
            <a:r>
              <a:rPr lang="ru-RU" sz="2000" dirty="0" err="1"/>
              <a:t>діями</a:t>
            </a:r>
            <a:r>
              <a:rPr lang="ru-RU" sz="2000" dirty="0"/>
              <a:t>, </a:t>
            </a:r>
            <a:r>
              <a:rPr lang="ru-RU" sz="2000" dirty="0" err="1"/>
              <a:t>колядуванням</a:t>
            </a:r>
            <a:r>
              <a:rPr lang="ru-RU" sz="2000" dirty="0"/>
              <a:t> та </a:t>
            </a:r>
            <a:r>
              <a:rPr lang="ru-RU" sz="2000" dirty="0" err="1"/>
              <a:t>ходінням</a:t>
            </a:r>
            <a:r>
              <a:rPr lang="ru-RU" sz="2000" dirty="0"/>
              <a:t> з вертепом, «козою» і «</a:t>
            </a:r>
            <a:r>
              <a:rPr lang="ru-RU" sz="2000" dirty="0" err="1"/>
              <a:t>звіздою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b="1" i="1" dirty="0" err="1"/>
              <a:t>Отець</a:t>
            </a:r>
            <a:r>
              <a:rPr lang="ru-RU" sz="2000" b="1" i="1" dirty="0"/>
              <a:t> Данило, </a:t>
            </a:r>
            <a:r>
              <a:rPr lang="ru-RU" sz="2000" b="1" i="1" dirty="0" err="1"/>
              <a:t>спасибі</a:t>
            </a:r>
            <a:r>
              <a:rPr lang="ru-RU" sz="2000" b="1" i="1" dirty="0"/>
              <a:t>, </a:t>
            </a:r>
            <a:r>
              <a:rPr lang="ru-RU" sz="2000" b="1" i="1" dirty="0" err="1"/>
              <a:t>розрішив</a:t>
            </a:r>
            <a:r>
              <a:rPr lang="ru-RU" sz="2000" b="1" i="1" dirty="0"/>
              <a:t>.</a:t>
            </a:r>
            <a:r>
              <a:rPr lang="ru-RU" sz="2000" i="1" dirty="0"/>
              <a:t> </a:t>
            </a:r>
            <a:r>
              <a:rPr lang="ru-RU" sz="2000" dirty="0"/>
              <a:t>— </a:t>
            </a:r>
            <a:r>
              <a:rPr lang="ru-RU" sz="2000" dirty="0" err="1"/>
              <a:t>Найсприятливішим</a:t>
            </a:r>
            <a:r>
              <a:rPr lang="ru-RU" sz="2000" dirty="0"/>
              <a:t> часом для </a:t>
            </a:r>
            <a:r>
              <a:rPr lang="ru-RU" sz="2000" dirty="0" err="1"/>
              <a:t>весіль</a:t>
            </a:r>
            <a:r>
              <a:rPr lang="ru-RU" sz="2000" dirty="0"/>
              <a:t> була </a:t>
            </a:r>
            <a:r>
              <a:rPr lang="ru-RU" sz="2000" dirty="0" err="1"/>
              <a:t>осіння</a:t>
            </a:r>
            <a:r>
              <a:rPr lang="ru-RU" sz="2000" dirty="0"/>
              <a:t> пора — від </a:t>
            </a:r>
            <a:r>
              <a:rPr lang="ru-RU" sz="2000" dirty="0" err="1"/>
              <a:t>Покрови</a:t>
            </a:r>
            <a:r>
              <a:rPr lang="ru-RU" sz="2000" dirty="0"/>
              <a:t> (15 </a:t>
            </a:r>
            <a:r>
              <a:rPr lang="ru-RU" sz="2000" dirty="0" err="1"/>
              <a:t>жовтня</a:t>
            </a:r>
            <a:r>
              <a:rPr lang="ru-RU" sz="2000" dirty="0"/>
              <a:t>) до </a:t>
            </a:r>
            <a:r>
              <a:rPr lang="ru-RU" sz="2000" dirty="0" err="1"/>
              <a:t>Пилипівського</a:t>
            </a:r>
            <a:r>
              <a:rPr lang="ru-RU" sz="2000" dirty="0"/>
              <a:t> посту (28 листопада); у </a:t>
            </a:r>
            <a:r>
              <a:rPr lang="ru-RU" sz="2000" dirty="0" err="1"/>
              <a:t>великі</a:t>
            </a:r>
            <a:r>
              <a:rPr lang="ru-RU" sz="2000" dirty="0"/>
              <a:t> свята і в </a:t>
            </a:r>
            <a:r>
              <a:rPr lang="ru-RU" sz="2000" dirty="0" err="1"/>
              <a:t>пости</a:t>
            </a:r>
            <a:r>
              <a:rPr lang="ru-RU" sz="2000" dirty="0"/>
              <a:t> </a:t>
            </a:r>
            <a:r>
              <a:rPr lang="ru-RU" sz="2000" dirty="0" err="1"/>
              <a:t>весілля</a:t>
            </a:r>
            <a:r>
              <a:rPr lang="ru-RU" sz="2000" dirty="0"/>
              <a:t> не </a:t>
            </a:r>
            <a:r>
              <a:rPr lang="ru-RU" sz="2000" dirty="0" err="1"/>
              <a:t>справлялися</a:t>
            </a:r>
            <a:r>
              <a:rPr lang="ru-RU" sz="2000" dirty="0"/>
              <a:t>, на </a:t>
            </a:r>
            <a:r>
              <a:rPr lang="ru-RU" sz="2000" dirty="0" err="1"/>
              <a:t>виняткові</a:t>
            </a:r>
            <a:r>
              <a:rPr lang="ru-RU" sz="2000" dirty="0"/>
              <a:t> </a:t>
            </a:r>
            <a:r>
              <a:rPr lang="ru-RU" sz="2000" dirty="0" err="1"/>
              <a:t>випадки</a:t>
            </a:r>
            <a:r>
              <a:rPr lang="ru-RU" sz="2000" dirty="0"/>
              <a:t> </a:t>
            </a:r>
            <a:r>
              <a:rPr lang="ru-RU" sz="2000" dirty="0" err="1"/>
              <a:t>сватання</a:t>
            </a:r>
            <a:r>
              <a:rPr lang="ru-RU" sz="2000" dirty="0"/>
              <a:t> і </a:t>
            </a:r>
            <a:r>
              <a:rPr lang="ru-RU" sz="2000" dirty="0" err="1"/>
              <a:t>вінчання</a:t>
            </a:r>
            <a:r>
              <a:rPr lang="ru-RU" sz="2000" dirty="0"/>
              <a:t> в цей час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необхідний</a:t>
            </a:r>
            <a:r>
              <a:rPr lang="ru-RU" sz="2000" dirty="0"/>
              <a:t> </a:t>
            </a:r>
            <a:r>
              <a:rPr lang="ru-RU" sz="2000" dirty="0" err="1"/>
              <a:t>дозвіл</a:t>
            </a:r>
            <a:r>
              <a:rPr lang="ru-RU" sz="2000" dirty="0"/>
              <a:t> </a:t>
            </a:r>
            <a:r>
              <a:rPr lang="ru-RU" sz="2000" dirty="0" err="1"/>
              <a:t>священиків</a:t>
            </a:r>
            <a:r>
              <a:rPr lang="ru-RU" sz="2000" dirty="0"/>
              <a:t>. </a:t>
            </a:r>
            <a:r>
              <a:rPr lang="ru-RU" sz="2000" dirty="0" err="1"/>
              <a:t>Хома</a:t>
            </a:r>
            <a:r>
              <a:rPr lang="ru-RU" sz="2000" dirty="0"/>
              <a:t> </a:t>
            </a:r>
            <a:r>
              <a:rPr lang="ru-RU" sz="2000" dirty="0" err="1"/>
              <a:t>Кичатий</a:t>
            </a:r>
            <a:r>
              <a:rPr lang="ru-RU" sz="2000" dirty="0"/>
              <a:t> </a:t>
            </a:r>
            <a:r>
              <a:rPr lang="ru-RU" sz="2000" dirty="0" err="1"/>
              <a:t>поспішає</a:t>
            </a:r>
            <a:r>
              <a:rPr lang="ru-RU" sz="2000" dirty="0"/>
              <a:t> </a:t>
            </a:r>
            <a:r>
              <a:rPr lang="ru-RU" sz="2000" dirty="0" err="1"/>
              <a:t>посватати</a:t>
            </a:r>
            <a:r>
              <a:rPr lang="ru-RU" sz="2000" dirty="0"/>
              <a:t> дочку за </a:t>
            </a:r>
            <a:r>
              <a:rPr lang="ru-RU" sz="2000" dirty="0" err="1"/>
              <a:t>багатого</a:t>
            </a:r>
            <a:r>
              <a:rPr lang="ru-RU" sz="2000" dirty="0"/>
              <a:t> полковника у </a:t>
            </a:r>
            <a:r>
              <a:rPr lang="ru-RU" sz="2000" dirty="0" err="1"/>
              <a:t>Святвечір</a:t>
            </a:r>
            <a:r>
              <a:rPr lang="ru-RU" sz="2000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4038600" cy="226161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038600" cy="2624791"/>
          </a:xfrm>
        </p:spPr>
      </p:pic>
    </p:spTree>
    <p:extLst>
      <p:ext uri="{BB962C8B-B14F-4D97-AF65-F5344CB8AC3E}">
        <p14:creationId xmlns:p14="http://schemas.microsoft.com/office/powerpoint/2010/main" val="136875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16016" y="908720"/>
            <a:ext cx="4032448" cy="5112568"/>
          </a:xfrm>
        </p:spPr>
        <p:txBody>
          <a:bodyPr>
            <a:normAutofit/>
          </a:bodyPr>
          <a:lstStyle/>
          <a:p>
            <a:r>
              <a:rPr lang="ru-RU" sz="2000" b="1" i="1" dirty="0"/>
              <a:t>І в </a:t>
            </a:r>
            <a:r>
              <a:rPr lang="ru-RU" sz="2000" b="1" i="1" dirty="0" err="1"/>
              <a:t>горобину</a:t>
            </a:r>
            <a:r>
              <a:rPr lang="ru-RU" sz="2000" b="1" i="1" dirty="0"/>
              <a:t> ніч </a:t>
            </a:r>
            <a:r>
              <a:rPr lang="ru-RU" sz="2000" b="1" i="1" dirty="0" err="1"/>
              <a:t>приїдуть</a:t>
            </a:r>
            <a:r>
              <a:rPr lang="ru-RU" sz="2000" b="1" i="1" dirty="0"/>
              <a:t>... </a:t>
            </a:r>
            <a:r>
              <a:rPr lang="ru-RU" sz="2000" dirty="0"/>
              <a:t>— </a:t>
            </a:r>
            <a:r>
              <a:rPr lang="ru-RU" sz="2000" dirty="0" err="1"/>
              <a:t>Горобина</a:t>
            </a:r>
            <a:r>
              <a:rPr lang="ru-RU" sz="2000" dirty="0"/>
              <a:t> ніч, </a:t>
            </a:r>
            <a:r>
              <a:rPr lang="ru-RU" sz="2000" dirty="0" err="1" smtClean="0"/>
              <a:t>горовина</a:t>
            </a:r>
            <a:r>
              <a:rPr lang="ru-RU" sz="2000" dirty="0" smtClean="0"/>
              <a:t> </a:t>
            </a:r>
            <a:r>
              <a:rPr lang="ru-RU" sz="2000" dirty="0"/>
              <a:t>ніч — народна </a:t>
            </a:r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сильної</a:t>
            </a:r>
            <a:r>
              <a:rPr lang="ru-RU" sz="2000" dirty="0"/>
              <a:t> і </a:t>
            </a:r>
            <a:r>
              <a:rPr lang="ru-RU" sz="2000" dirty="0" err="1"/>
              <a:t>тривалої</a:t>
            </a:r>
            <a:r>
              <a:rPr lang="ru-RU" sz="2000" dirty="0"/>
              <a:t> </a:t>
            </a:r>
            <a:r>
              <a:rPr lang="ru-RU" sz="2000" dirty="0" err="1"/>
              <a:t>нічної</a:t>
            </a:r>
            <a:r>
              <a:rPr lang="ru-RU" sz="2000" dirty="0"/>
              <a:t> грози; походить від </a:t>
            </a:r>
            <a:r>
              <a:rPr lang="ru-RU" sz="2000" dirty="0" err="1"/>
              <a:t>імені</a:t>
            </a:r>
            <a:r>
              <a:rPr lang="ru-RU" sz="2000" dirty="0"/>
              <a:t> </a:t>
            </a:r>
            <a:r>
              <a:rPr lang="ru-RU" sz="2000" dirty="0" err="1"/>
              <a:t>східнослов’янського</a:t>
            </a:r>
            <a:r>
              <a:rPr lang="ru-RU" sz="2000" dirty="0"/>
              <a:t> бога </a:t>
            </a:r>
            <a:r>
              <a:rPr lang="ru-RU" sz="2000" dirty="0" err="1"/>
              <a:t>Горовина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уособлював</a:t>
            </a:r>
            <a:r>
              <a:rPr lang="ru-RU" sz="2000" dirty="0"/>
              <a:t> </a:t>
            </a:r>
            <a:r>
              <a:rPr lang="ru-RU" sz="2000" dirty="0" err="1"/>
              <a:t>грім</a:t>
            </a:r>
            <a:r>
              <a:rPr lang="ru-RU" sz="2000" dirty="0"/>
              <a:t> і </a:t>
            </a:r>
            <a:r>
              <a:rPr lang="ru-RU" sz="2000" dirty="0" err="1"/>
              <a:t>блискавку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b="1" i="1" dirty="0"/>
              <a:t>От скоро і </a:t>
            </a:r>
            <a:r>
              <a:rPr lang="ru-RU" sz="2000" b="1" i="1" dirty="0" err="1"/>
              <a:t>треті</a:t>
            </a:r>
            <a:r>
              <a:rPr lang="ru-RU" sz="2000" b="1" i="1" dirty="0"/>
              <a:t> </a:t>
            </a:r>
            <a:r>
              <a:rPr lang="ru-RU" sz="2000" b="1" i="1" dirty="0" err="1"/>
              <a:t>півні</a:t>
            </a:r>
            <a:r>
              <a:rPr lang="ru-RU" sz="2000" b="1" i="1" dirty="0"/>
              <a:t> </a:t>
            </a:r>
            <a:r>
              <a:rPr lang="ru-RU" sz="2000" b="1" i="1" dirty="0" err="1"/>
              <a:t>заспівають</a:t>
            </a:r>
            <a:r>
              <a:rPr lang="ru-RU" sz="2000" b="1" i="1" dirty="0"/>
              <a:t>...</a:t>
            </a:r>
            <a:r>
              <a:rPr lang="ru-RU" sz="2000" i="1" dirty="0"/>
              <a:t> </a:t>
            </a:r>
            <a:r>
              <a:rPr lang="ru-RU" sz="2000" dirty="0"/>
              <a:t>— </a:t>
            </a:r>
            <a:r>
              <a:rPr lang="ru-RU" sz="2000" dirty="0" err="1"/>
              <a:t>Спів</a:t>
            </a:r>
            <a:r>
              <a:rPr lang="ru-RU" sz="2000" dirty="0"/>
              <a:t> </a:t>
            </a:r>
            <a:r>
              <a:rPr lang="ru-RU" sz="2000" dirty="0" err="1"/>
              <a:t>третіх</a:t>
            </a:r>
            <a:r>
              <a:rPr lang="ru-RU" sz="2000" dirty="0"/>
              <a:t> </a:t>
            </a:r>
            <a:r>
              <a:rPr lang="ru-RU" sz="2000" dirty="0" err="1"/>
              <a:t>півнів</a:t>
            </a:r>
            <a:r>
              <a:rPr lang="ru-RU" sz="2000" dirty="0"/>
              <a:t> </a:t>
            </a:r>
            <a:r>
              <a:rPr lang="ru-RU" sz="2000" dirty="0" err="1"/>
              <a:t>символізує</a:t>
            </a:r>
            <a:r>
              <a:rPr lang="ru-RU" sz="2000" dirty="0"/>
              <a:t> час перед </a:t>
            </a:r>
            <a:r>
              <a:rPr lang="ru-RU" sz="2000" dirty="0" err="1"/>
              <a:t>світанком</a:t>
            </a:r>
            <a:r>
              <a:rPr lang="ru-RU" sz="2000" dirty="0"/>
              <a:t>.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3744416" cy="294032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708852" cy="2793230"/>
          </a:xfrm>
        </p:spPr>
      </p:pic>
    </p:spTree>
    <p:extLst>
      <p:ext uri="{BB962C8B-B14F-4D97-AF65-F5344CB8AC3E}">
        <p14:creationId xmlns:p14="http://schemas.microsoft.com/office/powerpoint/2010/main" val="344443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book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Специальное оформление</vt:lpstr>
      <vt:lpstr>Sketchbook</vt:lpstr>
      <vt:lpstr>Народознавство в поемі Т.Г. Шевченка «Назар Стодоля»</vt:lpstr>
      <vt:lpstr>Сотник — у XVII — XVIII ст. особа, яка очолювала військову й адміністративно-територіальну одиницю — сотню. Вечорниці  — український традиційний звичай молоді сходитися вечорами для розваг в осінньо-зимовий час. Зазвичай збиралися в спеціально найманій хаті бездітної вдови. На вечорницях (або досвітках) співали, танцювали, розповідали різні історії, в будні поряд з розвагами виконувалася певна робота. </vt:lpstr>
      <vt:lpstr>Святвечір — йдеться про вечір напередодні Різдва Христового. Супроводжувався багатьма обрядовими й магічними діями, колядуванням та ходінням з вертепом, «козою» і «звіздою». Отець Данило, спасибі, розрішив. — Найсприятливішим часом для весіль була осіння пора — від Покрови (15 жовтня) до Пилипівського посту (28 листопада); у великі свята і в пости весілля не справлялися, на виняткові випадки сватання і вінчання в цей час був необхідний дозвіл священиків. Хома Кичатий поспішає посватати дочку за багатого полковника у Святвечір.</vt:lpstr>
      <vt:lpstr>І в горобину ніч приїдуть... — Горобина ніч, горовина ніч — народна назва сильної і тривалої нічної грози; походить від імені східнослов’янського бога Горовина, який уособлював грім і блискавку. От скоро і треті півні заспівають... — Спів третіх півнів символізує час перед світанком.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Народознавство в поемі Т.Г. Шевченка «Назар Стодоля»</dc:title>
  <dc:creator>Пользователь</dc:creator>
  <cp:lastModifiedBy>Пользователь</cp:lastModifiedBy>
  <cp:revision>8</cp:revision>
  <dcterms:created xsi:type="dcterms:W3CDTF">2014-02-02T12:19:25Z</dcterms:created>
  <dcterms:modified xsi:type="dcterms:W3CDTF">2014-02-02T15:32:35Z</dcterms:modified>
</cp:coreProperties>
</file>