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70" r:id="rId3"/>
    <p:sldId id="261" r:id="rId4"/>
    <p:sldId id="257" r:id="rId5"/>
    <p:sldId id="258" r:id="rId6"/>
    <p:sldId id="259" r:id="rId7"/>
    <p:sldId id="262" r:id="rId8"/>
    <p:sldId id="267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742B9A-29C0-448B-AD10-95DD47AB912D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0E0C00-DCFE-45DA-A617-000024729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877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0DDD06-FC93-400E-BB9D-06539C06D7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9948-F181-48C8-A0D8-728318D2DF2C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8F29-9650-4887-B805-30FB32DBD4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1D39-7EE4-4CDA-9390-A808D093E83F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FF62-8731-4A14-BCC0-FB1F54389D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CF7D-0767-4676-B920-F208FF7496D7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1529-1A13-4D99-A42C-40691C088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1704-EC25-47AC-ABA2-93E2DC95E388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DA0F-5B03-49F7-91F6-FFBA3DA50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A679-D425-4AF2-AFC3-9829E73B37ED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B10D-FBFC-43AC-AFDF-494A6415F3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9236-D7B9-463C-9565-643AEF77A37F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D6C4-64E0-4742-AFBE-08A37BFA9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BFB5-C7D0-4D0C-AF52-169A687CFE91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13BD-2A2B-4239-AB48-98EEC6D63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4006-B895-4830-924A-C719ABE6BB3C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2DB7-48DA-4BFA-9CB3-930CB638D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F19E-1E48-4385-AE68-56C8703BC754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CFC2-2B20-4E7A-8DC3-1471F81EB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EC45-DC4D-45AC-9E29-688596B724B0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F6BB-1BAF-42C7-8197-07C32E37E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3A57-47DD-4FDF-A52A-58A0762B9D5E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FFC3-51D3-47D8-87C7-545CEA39F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EEEE4-BC45-4845-AB78-924E5CBBD139}" type="datetimeFigureOut">
              <a:rPr lang="ru-RU"/>
              <a:pPr>
                <a:defRPr/>
              </a:pPr>
              <a:t>06.10.2013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84D6B-9EB9-4F80-A923-0FBD26E60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45" r:id="rId9"/>
    <p:sldLayoutId id="2147483736" r:id="rId10"/>
    <p:sldLayoutId id="21474837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33b.ru/smile.104337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214422"/>
            <a:ext cx="4714908" cy="18573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Микола</a:t>
            </a:r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Хвильовий </a:t>
            </a:r>
            <a:endParaRPr lang="uk-UA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63" y="3228975"/>
            <a:ext cx="5030787" cy="1752600"/>
          </a:xfrm>
        </p:spPr>
        <p:txBody>
          <a:bodyPr>
            <a:normAutofit/>
          </a:bodyPr>
          <a:lstStyle/>
          <a:p>
            <a:pPr marR="0" algn="ctr"/>
            <a:r>
              <a:rPr lang="uk-UA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Біографія та творчість </a:t>
            </a:r>
            <a:endParaRPr lang="ru-RU" sz="540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714744" y="5500702"/>
            <a:ext cx="4643438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Невже я зайвий чоловік тому,</a:t>
            </a:r>
            <a:endParaRPr lang="ru-RU" sz="11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uk-UA" sz="14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що люблю безумно Україну? </a:t>
            </a:r>
            <a:endParaRPr lang="ru-RU" sz="1100" b="1">
              <a:solidFill>
                <a:schemeClr val="bg1"/>
              </a:solidFill>
              <a:latin typeface="Arial" charset="0"/>
            </a:endParaRPr>
          </a:p>
          <a:p>
            <a:pPr algn="r" eaLnBrk="0" hangingPunct="0"/>
            <a:r>
              <a:rPr lang="uk-UA" sz="14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(М. Хвильовий)</a:t>
            </a:r>
            <a:endParaRPr lang="uk-UA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57250"/>
            <a:ext cx="30003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07252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704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latin typeface="Monotype Corsiva" pitchFamily="66" charset="0"/>
              </a:rPr>
              <a:t>Найважливіші стильові ознаки новели М.Хвильового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571625"/>
            <a:ext cx="80724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розповідь від першої особи; </a:t>
            </a:r>
            <a:endParaRPr lang="uk-UA" sz="2000" i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драматизм;</a:t>
            </a:r>
            <a:r>
              <a:rPr lang="uk-UA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внутрішні монологи героя;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відсутність безпосередньої авторської оцінки;</a:t>
            </a:r>
            <a:r>
              <a:rPr lang="uk-UA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лаконізм;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виразні художні деталі;</a:t>
            </a:r>
            <a:r>
              <a:rPr lang="uk-UA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глибокий психологізм;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відмова від традиційного описового реалізму;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</a:t>
            </a:r>
            <a:r>
              <a:rPr lang="uk-UA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uk-UA" sz="2000" i="1" dirty="0">
                <a:latin typeface="+mn-lt"/>
              </a:rPr>
              <a:t>часові зміщення;</a:t>
            </a:r>
            <a:endParaRPr lang="uk-UA" sz="2000" i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символічність образів, деталей (наприклад, безіменність персонажів (символ, деталь): революційна дійсність нівелює людську індивідуальність; годинник – пересторога Бога, що життя – короткотривале);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i="1" dirty="0">
                <a:latin typeface="+mn-lt"/>
              </a:rPr>
              <a:t>  історичні алюзії, асоціації з метою поставити революцію у контекст визначних подій світової історії.</a:t>
            </a:r>
            <a:endParaRPr lang="ru-RU" sz="2000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/>
              <a:t>«</a:t>
            </a:r>
            <a:r>
              <a:rPr lang="ru-RU" sz="2000" dirty="0" err="1" smtClean="0"/>
              <a:t>Безперечно</a:t>
            </a:r>
            <a:r>
              <a:rPr lang="ru-RU" sz="2000" dirty="0" smtClean="0"/>
              <a:t>, я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. Я </a:t>
            </a:r>
            <a:r>
              <a:rPr lang="ru-RU" sz="2000" dirty="0" err="1" smtClean="0"/>
              <a:t>розтріпаний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 err="1" smtClean="0"/>
              <a:t>розтріпаність</a:t>
            </a:r>
            <a:r>
              <a:rPr lang="ru-RU" sz="2000" dirty="0" smtClean="0"/>
              <a:t>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надто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вражливий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043863" cy="3752850"/>
          </a:xfrm>
        </p:spPr>
        <p:txBody>
          <a:bodyPr/>
          <a:lstStyle/>
          <a:p>
            <a:r>
              <a:rPr lang="ru-RU" sz="1800" b="1" smtClean="0"/>
              <a:t>Псевдонім: </a:t>
            </a:r>
            <a:r>
              <a:rPr lang="ru-RU" sz="1800" smtClean="0"/>
              <a:t>Микола Хвильовий</a:t>
            </a:r>
          </a:p>
          <a:p>
            <a:r>
              <a:rPr lang="ru-RU" sz="1800" b="1" smtClean="0"/>
              <a:t>Справжнє ім’я: </a:t>
            </a:r>
            <a:r>
              <a:rPr lang="ru-RU" sz="1800" smtClean="0"/>
              <a:t>Микола Григорович Фітільов</a:t>
            </a:r>
          </a:p>
          <a:p>
            <a:r>
              <a:rPr lang="ru-RU" sz="1800" b="1" smtClean="0"/>
              <a:t>Дата і місце народження: </a:t>
            </a:r>
            <a:r>
              <a:rPr lang="ru-RU" sz="1800" smtClean="0"/>
              <a:t>13 грудня 1893 року, м. Тростянець</a:t>
            </a:r>
          </a:p>
          <a:p>
            <a:r>
              <a:rPr lang="ru-RU" sz="1800" b="1" smtClean="0"/>
              <a:t>Види діяльності: </a:t>
            </a:r>
            <a:r>
              <a:rPr lang="ru-RU" sz="1800" smtClean="0"/>
              <a:t>літератор, публіцист, громадський діяч</a:t>
            </a:r>
          </a:p>
          <a:p>
            <a:r>
              <a:rPr lang="ru-RU" sz="1800" b="1" smtClean="0"/>
              <a:t>Напрямок літературної творчості: </a:t>
            </a:r>
            <a:r>
              <a:rPr lang="ru-RU" sz="1800" smtClean="0"/>
              <a:t>«романтичний вітаїзм»</a:t>
            </a:r>
          </a:p>
          <a:p>
            <a:r>
              <a:rPr lang="ru-RU" sz="1800" b="1" smtClean="0"/>
              <a:t>Ідеологічне мистецьке спрямування: </a:t>
            </a:r>
            <a:r>
              <a:rPr lang="ru-RU" sz="1800" smtClean="0"/>
              <a:t>культурна інтелектуальна Європа</a:t>
            </a:r>
          </a:p>
          <a:p>
            <a:r>
              <a:rPr lang="ru-RU" sz="1800" b="1" smtClean="0"/>
              <a:t>Роки творчості: </a:t>
            </a:r>
            <a:r>
              <a:rPr lang="ru-RU" sz="1800" smtClean="0"/>
              <a:t>1921–1933</a:t>
            </a:r>
          </a:p>
          <a:p>
            <a:r>
              <a:rPr lang="ru-RU" sz="1800" b="1" smtClean="0"/>
              <a:t>Сімейний стан: </a:t>
            </a:r>
            <a:r>
              <a:rPr lang="ru-RU" sz="1800" smtClean="0"/>
              <a:t>двічі одружений</a:t>
            </a:r>
          </a:p>
          <a:p>
            <a:r>
              <a:rPr lang="ru-RU" sz="1800" b="1" smtClean="0"/>
              <a:t>Родинна любов: </a:t>
            </a:r>
            <a:r>
              <a:rPr lang="ru-RU" sz="1800" smtClean="0"/>
              <a:t>прийомна донька — Любов Уманцева</a:t>
            </a:r>
          </a:p>
          <a:p>
            <a:r>
              <a:rPr lang="ru-RU" sz="1800" b="1" smtClean="0"/>
              <a:t>Смерть: </a:t>
            </a:r>
            <a:r>
              <a:rPr lang="ru-RU" sz="1800" smtClean="0"/>
              <a:t>13 травня 1933 року у Харкові покінчив життя самогубством</a:t>
            </a:r>
          </a:p>
          <a:p>
            <a:r>
              <a:rPr lang="ru-RU" sz="1800" b="1" smtClean="0"/>
              <a:t>Характеристика: </a:t>
            </a:r>
            <a:r>
              <a:rPr lang="ru-RU" sz="1800" smtClean="0"/>
              <a:t>романтик за світосприйняттям, фанатик ідей, вірний друг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"/>
            <a:ext cx="25479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Monotype Corsiva" pitchFamily="66" charset="0"/>
              </a:rPr>
              <a:t>Біографія Михайла Хвильового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63007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Подія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грудня 1893р.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селі Тростяниці (тепер Сумщина) в сім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 вчителів народився Микола Григорович Фітільов.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Фронти першої світової війни, член дивізійної ради солдатських депутатів.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1917р.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Член компартії України, активна участь у громадянській війні в лавах Червоної армії.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1919р.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Харкові, вийшло друком три збірки поезій, 1921р. до літератури, української культури і державотворчих змагань увійшов як Микола Хвильовий.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1923р.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прозових творів "Сині етюди" ("Редактор Карк", "Кіт у чоботях", "Болонський Яр", "Легенда", "Свиня", "Чумаківська комуна").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e5413e915f3dddb80ec369a286f956e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179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17793"/>
              </p:ext>
            </p:extLst>
          </p:nvPr>
        </p:nvGraphicFramePr>
        <p:xfrm>
          <a:off x="571500" y="908721"/>
          <a:ext cx="8086724" cy="559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50"/>
                <a:gridCol w="6542374"/>
              </a:tblGrid>
              <a:tr h="148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1924р.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оповідань "Осінь" ("Елегія", "Я (Романтика)", "Силуети", "На глухім шляху" та ін.), повість "Санаторна зона". Ці публікації і громадянська активність зробили Хвильового центральною постаттю в літературному процесі 20х років.</a:t>
                      </a:r>
                      <a:endParaRPr lang="ru-RU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листопада 1925р.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Разом з однодумцями створює літературну організацію ВАПЛІТЕ (Вільна академія пролетарської літератури); літературна діскусія 1925-1927рр., яка від питання про якість літературних творів, порушеного Хвильовим, швидко перейшла на ідеологічні засади і принципи розвитку української культури: "Ми визнаємо українське відродження за необхідний і неминучий етап". Микола Хвильовий.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1927р.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Роман "Вальдшнепи", ІІІ частина якого знищена урядовими органами.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1933р.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Поїздка по селах, де на власні очі бачить голодомор як найбільш переконливий "аргумент" сталінського виховання українців. </a:t>
                      </a:r>
                      <a:b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190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6472254"/>
              </a:tblGrid>
              <a:tr h="714380">
                <a:tc>
                  <a:txBody>
                    <a:bodyPr/>
                    <a:lstStyle/>
                    <a:p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Травень 1933р.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Арешт Михайла Ялового, друга й однодумця, колишнього президента ВАПЛІТЕ.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травня 1933р.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Зібравши друзів, Микола Хвильовий застрелився.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 </a:t>
                      </a:r>
                      <a:r>
                        <a:rPr kumimoji="0"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закінчила свої рахунки з життям людина, яка тричі була під розстрілом.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6429375" y="3571875"/>
            <a:ext cx="1946275" cy="259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429000"/>
            <a:ext cx="187483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Посмертна записка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428736"/>
            <a:ext cx="4214842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Арешт ЯЛОВОГО - це розстріл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цілої генерації… За що?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За те, що ми були найщирішими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комуністами? Нічого не розумію.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За генерацію Ялового відповідаю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перш за все я, Микола Хвильовий.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"Отже", як говорить Семенко…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ясно.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Сьогодні прекрасний сонячний день.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Як я люблю життя - ви й не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уявляєте. Сьогодні 13. Пам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ятає,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як я був закоханий у це число?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Страшенно боляче.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Хай живе комунізм.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Хай живе соціалістичне будівництво.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Хай живе комуністична партія.</a:t>
            </a:r>
            <a:r>
              <a:rPr lang="uk-UA" i="1" dirty="0"/>
              <a:t> </a:t>
            </a:r>
            <a:endParaRPr lang="ru-RU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428750"/>
            <a:ext cx="3214687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857250"/>
            <a:ext cx="4214812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Monotype Corsiva" pitchFamily="66" charset="0"/>
              </a:rPr>
              <a:t>"…</a:t>
            </a:r>
            <a:r>
              <a:rPr lang="uk-UA" sz="2800" i="1" dirty="0">
                <a:latin typeface="Monotype Corsiva" pitchFamily="66" charset="0"/>
              </a:rPr>
              <a:t>Він свято вірив у можливість рідкісного шлюбу, у можливість неймовірного єднання. Він вірив, що вільна, незалежна суверенна держава Україна, яку він виборював усією суттю, усім життям, може бути пошлюблена з червоним, справжнім, непідробним, справді ленінським комунізмом</a:t>
            </a:r>
            <a:r>
              <a:rPr lang="uk-UA" sz="2800" dirty="0">
                <a:latin typeface="Monotype Corsiva" pitchFamily="66" charset="0"/>
              </a:rPr>
              <a:t>".</a:t>
            </a:r>
            <a:endParaRPr lang="ru-RU" sz="2800" dirty="0"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Іван Драч.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28750"/>
            <a:ext cx="28098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Monotype Corsiva" pitchFamily="66" charset="0"/>
              </a:rPr>
              <a:t>Творча спадщина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3971925" cy="17859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Перші збірки оповідань: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“ Сині етюди “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(1923)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 “ Осінь ”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(1924)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3214688"/>
            <a:ext cx="6143625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Центральні твори: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uk-UA" sz="2400" dirty="0">
                <a:latin typeface="+mn-lt"/>
              </a:rPr>
              <a:t>“ Синій листопад “,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  “ Арабески “,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  “ Дорога й ластівка “,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  “ Кіт у чоботях “,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  “ Солонський Яр “,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  “ Легенда “,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  “ Я (Романтика) 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uk-UA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00250"/>
            <a:ext cx="4238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928688"/>
            <a:ext cx="4714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1924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– </a:t>
            </a:r>
            <a:r>
              <a:rPr lang="uk-UA" dirty="0">
                <a:latin typeface="+mn-lt"/>
              </a:rPr>
              <a:t>повість “ Санаторійна зона “</a:t>
            </a: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813" y="1785938"/>
            <a:ext cx="742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uk-UA" dirty="0">
                <a:latin typeface="+mn-lt"/>
              </a:rPr>
              <a:t>– роман “ Вальдшнепи “ 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8" y="2786063"/>
            <a:ext cx="4357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1927</a:t>
            </a:r>
            <a:r>
              <a:rPr lang="uk-UA" dirty="0">
                <a:latin typeface="+mn-lt"/>
              </a:rPr>
              <a:t> – оповідання “ Мати “</a:t>
            </a: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50" y="3714750"/>
            <a:ext cx="5143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</a:t>
            </a:r>
            <a:r>
              <a:rPr lang="uk-UA" dirty="0">
                <a:latin typeface="+mn-lt"/>
              </a:rPr>
              <a:t> – “ Сентиментальна історія “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13" y="4714875"/>
            <a:ext cx="342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1929</a:t>
            </a:r>
            <a:r>
              <a:rPr lang="uk-UA" dirty="0">
                <a:latin typeface="+mn-lt"/>
              </a:rPr>
              <a:t> – повість “ Іван Іванович “</a:t>
            </a:r>
            <a:endParaRPr lang="ru-RU" dirty="0">
              <a:latin typeface="+mn-lt"/>
            </a:endParaRPr>
          </a:p>
        </p:txBody>
      </p:sp>
      <p:pic>
        <p:nvPicPr>
          <p:cNvPr id="153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24288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93713"/>
            <a:ext cx="17859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9" descr="2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5286375"/>
            <a:ext cx="10175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</TotalTime>
  <Words>749</Words>
  <Application>Microsoft Office PowerPoint</Application>
  <PresentationFormat>Экран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Микола Хвильовий </vt:lpstr>
      <vt:lpstr>«Безперечно, я такий. Я розтріпаний.  А розтріпаність тому, що надто вражливий»</vt:lpstr>
      <vt:lpstr>Біографія Михайла Хвильового</vt:lpstr>
      <vt:lpstr>Презентация PowerPoint</vt:lpstr>
      <vt:lpstr>Презентация PowerPoint</vt:lpstr>
      <vt:lpstr>Посмертна записка: </vt:lpstr>
      <vt:lpstr>Презентация PowerPoint</vt:lpstr>
      <vt:lpstr>Творча спадщина</vt:lpstr>
      <vt:lpstr>Презентация PowerPoint</vt:lpstr>
      <vt:lpstr>Найважливіші стильові ознаки новели М.Хвильового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Ігорь</cp:lastModifiedBy>
  <cp:revision>35</cp:revision>
  <dcterms:modified xsi:type="dcterms:W3CDTF">2013-10-06T12:11:23Z</dcterms:modified>
</cp:coreProperties>
</file>