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61290" autoAdjust="0"/>
  </p:normalViewPr>
  <p:slideViewPr>
    <p:cSldViewPr>
      <p:cViewPr varScale="1">
        <p:scale>
          <a:sx n="43" d="100"/>
          <a:sy n="43" d="100"/>
        </p:scale>
        <p:origin x="-21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E3A63-0115-4BB8-B261-7ED9CDE98B2E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7528A-22A8-4C31-B493-1EDC72EEFF4A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AF02E-9189-490C-8535-F793E10FD055}" type="datetimeFigureOut">
              <a:rPr lang="uk-UA" smtClean="0"/>
              <a:t>06.04.2014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2B033-5645-413B-A161-D197F6310F34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0%B0%D0%B9%D0%BB:Bayky_leonida_Hlibova.jpg" TargetMode="External"/><Relationship Id="rId13" Type="http://schemas.openxmlformats.org/officeDocument/2006/relationships/hyperlink" Target="http://uk.wikipedia.org/wiki/%D0%A4%D0%B0%D0%B9%D0%BB:GuentherZ_2010-07-03_0028_Wien08_Skodagasse9_Gedenktafel_P._Kulisch_I.Puluj.jpg" TargetMode="External"/><Relationship Id="rId3" Type="http://schemas.openxmlformats.org/officeDocument/2006/relationships/hyperlink" Target="http://uk.wikipedia.org/wiki/%D0%A4%D0%B0%D0%B9%D0%BB:PanasMyrnyi.jpg" TargetMode="External"/><Relationship Id="rId7" Type="http://schemas.openxmlformats.org/officeDocument/2006/relationships/hyperlink" Target="http://uk.wikipedia.org/wiki/%D0%A4%D0%B0%D0%B9%D0%BB:%D0%93%D0%BB%D1%96%D0%B1%D0%BE%D0%B2_%D0%9B.jpg" TargetMode="External"/><Relationship Id="rId12" Type="http://schemas.openxmlformats.org/officeDocument/2006/relationships/hyperlink" Target="http://uk.wikipedia.org/wiki/%D0%A4%D0%B0%D0%B9%D0%BB:Panteleimon_Kulish_Bible.jpg" TargetMode="External"/><Relationship Id="rId2" Type="http://schemas.openxmlformats.org/officeDocument/2006/relationships/hyperlink" Target="http://uk.wikipedia.org/wiki/%D0%A4%D0%B0%D0%B9%D0%BB:Panas_Myrnyi_Birthplac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0%B0%D0%B9%D0%BB:%D0%9C%D0%B0%D1%80%D0%BA%D0%BE_%D0%92%D0%BE%D0%B2%D1%87%D0%BE%D0%BA_%D0%BC.jpg" TargetMode="External"/><Relationship Id="rId11" Type="http://schemas.openxmlformats.org/officeDocument/2006/relationships/hyperlink" Target="http://uk.wikipedia.org/wiki/%D0%A4%D0%B0%D0%B9%D0%BB:%D0%9D%D0%B5%D1%87%D1%83%D0%B9-%D0%9B%D0%B5%D0%B2%D0%B8%D1%86%D1%8C%D0%BA%D0%B8%D0%B9_%D0%86.jpg" TargetMode="External"/><Relationship Id="rId5" Type="http://schemas.openxmlformats.org/officeDocument/2006/relationships/hyperlink" Target="http://uk.wikipedia.org/wiki/%D0%9C%D0%B0%D1%80%D0%BA%D0%BE_%D0%92%D0%BE%D0%B2%D1%87%D0%BE%D0%BA" TargetMode="External"/><Relationship Id="rId15" Type="http://schemas.openxmlformats.org/officeDocument/2006/relationships/hyperlink" Target="http://uk.wikipedia.org/wiki/%D0%9F%D0%B0%D0%BD%D1%82%D0%B5%D0%BB%D0%B5%D0%B9%D0%BC%D0%BE%D0%BD_%D0%9A%D1%83%D0%BB%D1%96%D1%88" TargetMode="External"/><Relationship Id="rId10" Type="http://schemas.openxmlformats.org/officeDocument/2006/relationships/hyperlink" Target="http://uk.wikipedia.org/wiki/%D0%86%D0%B2%D0%B0%D0%BD_%D0%9D%D0%B5%D1%87%D1%83%D0%B9-%D0%9B%D0%B5%D0%B2%D0%B8%D1%86%D1%8C%D0%BA%D0%B8%D0%B9" TargetMode="External"/><Relationship Id="rId4" Type="http://schemas.openxmlformats.org/officeDocument/2006/relationships/hyperlink" Target="http://uk.wikipedia.org/wiki/%D0%9F%D0%B0%D0%BD%D0%B0%D1%81_%D0%9C%D0%B8%D1%80%D0%BD%D0%B8%D0%B9" TargetMode="External"/><Relationship Id="rId9" Type="http://schemas.openxmlformats.org/officeDocument/2006/relationships/hyperlink" Target="http://uk.wikipedia.org/wiki/%D0%9B%D0%B5%D0%BE%D0%BD%D1%96%D0%B4_%D0%93%D0%BB%D1%96%D0%B1%D0%BE%D0%B2" TargetMode="External"/><Relationship Id="rId14" Type="http://schemas.openxmlformats.org/officeDocument/2006/relationships/hyperlink" Target="http://uk.wikipedia.org/wiki/%D0%A4%D0%B0%D0%B9%D0%BB:Panteleimon_Kulish.jp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>
            <a:noAutofit/>
          </a:bodyPr>
          <a:lstStyle/>
          <a:p>
            <a:r>
              <a:rPr lang="uk-UA" sz="4200" dirty="0" smtClean="0"/>
              <a:t>Розвиток української літератури в другій половині ХІХ ст. </a:t>
            </a:r>
            <a:endParaRPr lang="uk-UA" sz="42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072066" y="4643446"/>
            <a:ext cx="3643338" cy="1643074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Підготували </a:t>
            </a:r>
          </a:p>
          <a:p>
            <a:r>
              <a:rPr lang="uk-UA" sz="2800" dirty="0">
                <a:solidFill>
                  <a:schemeClr val="tx1"/>
                </a:solidFill>
              </a:rPr>
              <a:t>л</a:t>
            </a:r>
            <a:r>
              <a:rPr lang="uk-UA" sz="2800" dirty="0" smtClean="0">
                <a:solidFill>
                  <a:schemeClr val="tx1"/>
                </a:solidFill>
              </a:rPr>
              <a:t>іцеїсти групи Е-1</a:t>
            </a:r>
          </a:p>
          <a:p>
            <a:r>
              <a:rPr lang="uk-UA" sz="2800" dirty="0" err="1" smtClean="0">
                <a:solidFill>
                  <a:schemeClr val="tx1"/>
                </a:solidFill>
              </a:rPr>
              <a:t>Стах</a:t>
            </a:r>
            <a:r>
              <a:rPr lang="uk-UA" sz="2800" dirty="0" smtClean="0">
                <a:solidFill>
                  <a:schemeClr val="tx1"/>
                </a:solidFill>
              </a:rPr>
              <a:t> В. та </a:t>
            </a:r>
            <a:r>
              <a:rPr lang="uk-UA" sz="2800" dirty="0" err="1" smtClean="0">
                <a:solidFill>
                  <a:schemeClr val="tx1"/>
                </a:solidFill>
              </a:rPr>
              <a:t>Ліщук</a:t>
            </a:r>
            <a:r>
              <a:rPr lang="uk-UA" sz="2800" dirty="0" smtClean="0">
                <a:solidFill>
                  <a:schemeClr val="tx1"/>
                </a:solidFill>
              </a:rPr>
              <a:t> Н. 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err="1" smtClean="0"/>
              <a:t>Золочівський</a:t>
            </a:r>
            <a:r>
              <a:rPr lang="uk-UA" sz="2000" dirty="0" smtClean="0"/>
              <a:t> економічний ліцей 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Іван Франко </a:t>
            </a:r>
            <a:endParaRPr lang="uk-UA" dirty="0"/>
          </a:p>
        </p:txBody>
      </p:sp>
      <p:pic>
        <p:nvPicPr>
          <p:cNvPr id="4" name="Місце для вмісту 3" descr="394px-Ivan_Franko_(1898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357298"/>
            <a:ext cx="2861337" cy="4350105"/>
          </a:xfrm>
        </p:spPr>
      </p:pic>
      <p:sp>
        <p:nvSpPr>
          <p:cNvPr id="5" name="TextBox 4"/>
          <p:cNvSpPr txBox="1"/>
          <p:nvPr/>
        </p:nvSpPr>
        <p:spPr>
          <a:xfrm>
            <a:off x="1571604" y="600076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1956 – 1916 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3929058" y="1357298"/>
            <a:ext cx="45005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Твори/наукові роботи :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Варлаам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Йоасаф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Старохристиянський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духовний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роман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літературна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історія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(1895),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«Розбір Наймички Шевченка» (1895),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Етимологія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фонетика в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южноруській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літературі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»,«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Товаришам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тюрми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», «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Вічний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Революціонер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», «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Каменярі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», «Земле моя», «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Тюремні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сонети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 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Панські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жарти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(1887), «Сурка» (1890), «Смерть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Каїна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 (1889), 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Іван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Вишенський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 (1900)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інші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Панас Мирний </a:t>
            </a:r>
            <a:endParaRPr lang="uk-UA" dirty="0"/>
          </a:p>
        </p:txBody>
      </p:sp>
      <p:pic>
        <p:nvPicPr>
          <p:cNvPr id="4" name="Місце для вмісту 3" descr="Панас мрни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428736"/>
            <a:ext cx="2994357" cy="4476564"/>
          </a:xfrm>
        </p:spPr>
      </p:pic>
      <p:sp>
        <p:nvSpPr>
          <p:cNvPr id="5" name="TextBox 4"/>
          <p:cNvSpPr txBox="1"/>
          <p:nvPr/>
        </p:nvSpPr>
        <p:spPr>
          <a:xfrm>
            <a:off x="4143372" y="1357298"/>
            <a:ext cx="43577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Твори : 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оповідання («Лихий попутав», автобіографічне оповідання «Ганнуся», цикл оповідань «Як ведеться, так і живеться», «Пасічник», «Яків Бородай», «Замчище», «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Визвол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», «Морозенко»)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повісті («П'яниця», «Лихі люди», «Лихо давнє й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согочасне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», «Голодна воля», «За водою»)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романи («Хіба ревуть воли, як ясла повні?», «Повія»)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новела «Лови»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п'єса «Лимерівна»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607220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1849 – 1920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Михайло Коцюбинський </a:t>
            </a:r>
            <a:endParaRPr lang="uk-UA" dirty="0"/>
          </a:p>
        </p:txBody>
      </p:sp>
      <p:pic>
        <p:nvPicPr>
          <p:cNvPr id="4" name="Місце для вмісту 3" descr="M-kotsjubynsky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714488"/>
            <a:ext cx="3857652" cy="3952610"/>
          </a:xfrm>
        </p:spPr>
      </p:pic>
      <p:sp>
        <p:nvSpPr>
          <p:cNvPr id="5" name="TextBox 4"/>
          <p:cNvSpPr txBox="1"/>
          <p:nvPr/>
        </p:nvSpPr>
        <p:spPr>
          <a:xfrm>
            <a:off x="4714876" y="2285992"/>
            <a:ext cx="4000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Твори : </a:t>
            </a:r>
          </a:p>
          <a:p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“Тіні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забутих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предків”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“Дебют”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“Для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загального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добра”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“На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крилах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пісні”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“Під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мінаретами”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“Сон”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“Що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записано в книгу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життя”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та ін. 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592933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1864 – 1913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Іван Нечуй-Левицький</a:t>
            </a:r>
            <a:endParaRPr lang="uk-UA" dirty="0"/>
          </a:p>
        </p:txBody>
      </p:sp>
      <p:pic>
        <p:nvPicPr>
          <p:cNvPr id="4" name="Місце для вмісту 3" descr="200px-Нечуй-Левицький_І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500174"/>
            <a:ext cx="2941275" cy="4264849"/>
          </a:xfrm>
        </p:spPr>
      </p:pic>
      <p:sp>
        <p:nvSpPr>
          <p:cNvPr id="5" name="TextBox 4"/>
          <p:cNvSpPr txBox="1"/>
          <p:nvPr/>
        </p:nvSpPr>
        <p:spPr>
          <a:xfrm>
            <a:off x="1357290" y="600076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1838 – 1918 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143372" y="1857364"/>
            <a:ext cx="38576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Твори :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«Хмари» (1874), «Над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Чорним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морем» (1890), «Князь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Єремія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Вишневецький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(1897,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опубл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1932)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Дві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московки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(1868),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Рибалка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Панас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Круть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(1868),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Причепа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(1869),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Микола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Джеря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(1878),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Кайдашева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сім'я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(1879). 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785795"/>
            <a:ext cx="8229600" cy="24288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Література другої половини  ХІХ ст. охоплювала різноманітні теми та проблеми суспільного життя, торкалася всіх без винятку  класів , станів і верст суспільства. Своїми творами письменники намагалися просвітити народ щодо його прав , одночасно виступаючи на його захист. </a:t>
            </a:r>
            <a:endParaRPr lang="uk-UA" sz="2400" dirty="0"/>
          </a:p>
        </p:txBody>
      </p:sp>
      <p:pic>
        <p:nvPicPr>
          <p:cNvPr id="6" name="Рисунок 5" descr="Леся_Українка_та_інш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3214686"/>
            <a:ext cx="3657600" cy="2828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Використана література: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100" dirty="0" smtClean="0"/>
              <a:t>Історія України : довідник для абітурієнтів та учнів загальноосвітніх навчальних закладів/ С.В. </a:t>
            </a:r>
            <a:r>
              <a:rPr lang="uk-UA" sz="1100" dirty="0" err="1" smtClean="0"/>
              <a:t>Кульчицький</a:t>
            </a:r>
            <a:r>
              <a:rPr lang="uk-UA" sz="1100" dirty="0" smtClean="0"/>
              <a:t>, Ю.А. Мицик, В. С. Власов/</a:t>
            </a:r>
            <a:r>
              <a:rPr lang="uk-UA" sz="1100" dirty="0" err="1" smtClean="0"/>
              <a:t>”Літера</a:t>
            </a:r>
            <a:r>
              <a:rPr lang="uk-UA" sz="1100" dirty="0" smtClean="0"/>
              <a:t> ЛТД” с. 276 – 279. </a:t>
            </a:r>
          </a:p>
          <a:p>
            <a:r>
              <a:rPr lang="uk-UA" sz="1100" u="sng" dirty="0">
                <a:hlinkClick r:id="rId2"/>
              </a:rPr>
              <a:t>http://uk.wikipedia.org/wiki/%D0%A4%D0%B0%D0%B9%D0%BB:Panas_Myrnyi_Birthplace.JPG</a:t>
            </a:r>
            <a:endParaRPr lang="uk-UA" sz="1100" dirty="0"/>
          </a:p>
          <a:p>
            <a:r>
              <a:rPr lang="uk-UA" sz="1100" u="sng" dirty="0">
                <a:hlinkClick r:id="rId3"/>
              </a:rPr>
              <a:t>http://uk.wikipedia.org/wiki/%D0%A4%D0%B0%D0%B9%D0%BB:PanasMyrnyi.jpg</a:t>
            </a:r>
            <a:endParaRPr lang="uk-UA" sz="1100" dirty="0"/>
          </a:p>
          <a:p>
            <a:r>
              <a:rPr lang="uk-UA" sz="1100" u="sng" dirty="0">
                <a:hlinkClick r:id="rId4"/>
              </a:rPr>
              <a:t>http://uk.wikipedia.org/wiki/%D0%9F%D0%B0%D0%BD%D0%B0%D1%81_%D0%9C%D0%B8%D1%80%D0%BD%D0%B8%D0%B9</a:t>
            </a:r>
            <a:endParaRPr lang="uk-UA" sz="1100" dirty="0"/>
          </a:p>
          <a:p>
            <a:r>
              <a:rPr lang="uk-UA" sz="1100" u="sng" dirty="0">
                <a:hlinkClick r:id="rId5"/>
              </a:rPr>
              <a:t>http://uk.wikipedia.org/wiki/%D0%9C%D0%B0%D1%80%D0%BA%D0%BE_%D0%92%D0%BE%D0%B2%D1%87%D0%BE%D0%BA</a:t>
            </a:r>
            <a:endParaRPr lang="uk-UA" sz="1100" dirty="0"/>
          </a:p>
          <a:p>
            <a:r>
              <a:rPr lang="uk-UA" sz="1100" u="sng" dirty="0">
                <a:hlinkClick r:id="rId6"/>
              </a:rPr>
              <a:t>http://uk.wikipedia.org/wiki/%D0%A4%D0%B0%D0%B9%D0%BB:%D0%9C%D0%B0%D1%80%D0%BA%D0%BE_%D0%92%D0%BE%D0%B2%D1%87%D0%BE%D0%BA_%D0%BC.jpg</a:t>
            </a:r>
            <a:endParaRPr lang="uk-UA" sz="1100" dirty="0"/>
          </a:p>
          <a:p>
            <a:r>
              <a:rPr lang="uk-UA" sz="1100" u="sng" dirty="0">
                <a:hlinkClick r:id="rId7"/>
              </a:rPr>
              <a:t>http://uk.wikipedia.org/wiki/%D0%A4%D0%B0%D0%B9%D0%BB:%D0%93%D0%BB%D1%96%D0%B1%D0%BE%D0%B2_%D0%9B.jpg</a:t>
            </a:r>
            <a:endParaRPr lang="uk-UA" sz="1100" dirty="0"/>
          </a:p>
          <a:p>
            <a:r>
              <a:rPr lang="uk-UA" sz="1100" u="sng" dirty="0">
                <a:hlinkClick r:id="rId8"/>
              </a:rPr>
              <a:t>http://uk.wikipedia.org/wiki/%D0%A4%D0%B0%D0%B9%D0%BB:Bayky_leonida_Hlibova.jpg</a:t>
            </a:r>
            <a:endParaRPr lang="uk-UA" sz="1100" dirty="0"/>
          </a:p>
          <a:p>
            <a:r>
              <a:rPr lang="uk-UA" sz="1100" u="sng" dirty="0">
                <a:hlinkClick r:id="rId9"/>
              </a:rPr>
              <a:t>http://uk.wikipedia.org/wiki/%D0%9B%D0%B5%D0%BE%D0%BD%D1%96%D0%B4_%D0%93%D0%BB%D1%96%D0%B1%D0%BE%D0%B2</a:t>
            </a:r>
            <a:endParaRPr lang="uk-UA" sz="1100" dirty="0"/>
          </a:p>
          <a:p>
            <a:r>
              <a:rPr lang="uk-UA" sz="1100" u="sng" dirty="0">
                <a:hlinkClick r:id="rId10"/>
              </a:rPr>
              <a:t>http://uk.wikipedia.org/wiki/%D0%86%D0%B2%D0%B0%D0%BD_%D0%9D%D0%B5%D1%87%D1%83%D0%B9-%D0%9B%D0%B5%D0%B2%D0%B8%D1%86%D1%8C%D0%BA%D0%B8%D0%B9</a:t>
            </a:r>
            <a:endParaRPr lang="uk-UA" sz="1100" dirty="0"/>
          </a:p>
          <a:p>
            <a:r>
              <a:rPr lang="uk-UA" sz="1100" u="sng" dirty="0">
                <a:hlinkClick r:id="rId11"/>
              </a:rPr>
              <a:t>http://uk.wikipedia.org/wiki/%D0%A4%D0%B0%D0%B9%D0%BB:%D0%9D%D0%B5%D1%87%D1%83%D0%B9-%D0%9B%D0%B5%D0%B2%D0%B8%D1%86%D1%8C%D0%BA%D0%B8%D0%B9_%D0%86.jpg</a:t>
            </a:r>
            <a:endParaRPr lang="uk-UA" sz="1100" dirty="0"/>
          </a:p>
          <a:p>
            <a:r>
              <a:rPr lang="uk-UA" sz="1100" u="sng" dirty="0">
                <a:hlinkClick r:id="rId12"/>
              </a:rPr>
              <a:t>http://uk.wikipedia.org/wiki/%D0%A4%D0%B0%D0%B9%D0%BB:Panteleimon_Kulish_Bible.jpg</a:t>
            </a:r>
            <a:endParaRPr lang="uk-UA" sz="1100" dirty="0"/>
          </a:p>
          <a:p>
            <a:r>
              <a:rPr lang="uk-UA" sz="1100" u="sng" dirty="0">
                <a:hlinkClick r:id="rId13"/>
              </a:rPr>
              <a:t>http://uk.wikipedia.org/wiki/%D0%A4%D0%B0%D0%B9%D0%BB:GuentherZ_2010-07-03_0028_Wien08_Skodagasse9_Gedenktafel_P._Kulisch_I.Puluj.jpg</a:t>
            </a:r>
            <a:endParaRPr lang="uk-UA" sz="1100" dirty="0"/>
          </a:p>
          <a:p>
            <a:r>
              <a:rPr lang="uk-UA" sz="1100" u="sng" dirty="0">
                <a:hlinkClick r:id="rId14"/>
              </a:rPr>
              <a:t>http://uk.wikipedia.org/wiki/%D0%A4%D0%B0%D0%B9%D0%BB:Panteleimon_Kulish.jpg</a:t>
            </a:r>
            <a:endParaRPr lang="uk-UA" sz="1100" dirty="0"/>
          </a:p>
          <a:p>
            <a:r>
              <a:rPr lang="uk-UA" sz="1100" u="sng" dirty="0">
                <a:hlinkClick r:id="rId15"/>
              </a:rPr>
              <a:t>http://uk.wikipedia.org/wiki/%D0%9F%D0%B0%D0%BD%D1%82%D0%B5%D0%BB%D0%B5%D0%B9%D0%BC%D0%BE%D0%BD_%D0%9A%D1%83%D0%BB%D1%96%D1%88</a:t>
            </a:r>
            <a:endParaRPr lang="uk-UA" sz="1100" dirty="0"/>
          </a:p>
          <a:p>
            <a:endParaRPr lang="uk-U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142876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Дякуємо за увагу! </a:t>
            </a:r>
            <a:endParaRPr lang="uk-UA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Нова українська література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Основні творчі методи – просвітительський реалізм та романтизм.</a:t>
            </a:r>
          </a:p>
          <a:p>
            <a:r>
              <a:rPr lang="uk-UA" dirty="0" smtClean="0"/>
              <a:t>Основні жанри – байка , балада, вірш, соціально-побутова п’єса,  поема, повість.</a:t>
            </a:r>
          </a:p>
          <a:p>
            <a:r>
              <a:rPr lang="uk-UA" dirty="0" smtClean="0"/>
              <a:t>Основні представники – Марко Вовчок,  П. Куліш, Леся Українка, М. Коцюбинський та ін.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Марко Вовчок ( Марія Вілінська ) </a:t>
            </a:r>
            <a:endParaRPr lang="uk-UA" dirty="0"/>
          </a:p>
        </p:txBody>
      </p:sp>
      <p:pic>
        <p:nvPicPr>
          <p:cNvPr id="4" name="Місце для вмісту 3" descr="230px-МаркоВовч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500174"/>
            <a:ext cx="2873921" cy="4360862"/>
          </a:xfrm>
        </p:spPr>
      </p:pic>
      <p:sp>
        <p:nvSpPr>
          <p:cNvPr id="5" name="TextBox 4"/>
          <p:cNvSpPr txBox="1"/>
          <p:nvPr/>
        </p:nvSpPr>
        <p:spPr>
          <a:xfrm>
            <a:off x="4071934" y="2143116"/>
            <a:ext cx="46434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Творча спадщина : </a:t>
            </a:r>
          </a:p>
          <a:p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-дві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книги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„Народних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оповідань“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-соціальна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повість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„Інститутка“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(1859–1861)</a:t>
            </a:r>
          </a:p>
          <a:p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-історичні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казки-повісті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„Кармелюк”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 незавершені —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„Гайдамаки“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„Сава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Чалий“</a:t>
            </a:r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-повісті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„Три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долі“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„Павло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Чорнокрил“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„Сестра“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„Дяк“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та інші</a:t>
            </a:r>
          </a:p>
          <a:p>
            <a:endParaRPr lang="uk-UA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607220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1833- 1907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Леонід Глібов </a:t>
            </a:r>
            <a:endParaRPr lang="uk-UA" dirty="0"/>
          </a:p>
        </p:txBody>
      </p:sp>
      <p:pic>
        <p:nvPicPr>
          <p:cNvPr id="4" name="Місце для вмісту 3" descr="glib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9256" y="1643050"/>
            <a:ext cx="2946400" cy="4279900"/>
          </a:xfrm>
        </p:spPr>
      </p:pic>
      <p:sp>
        <p:nvSpPr>
          <p:cNvPr id="6" name="TextBox 5"/>
          <p:cNvSpPr txBox="1"/>
          <p:nvPr/>
        </p:nvSpPr>
        <p:spPr>
          <a:xfrm>
            <a:off x="428596" y="1571613"/>
            <a:ext cx="45720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Широке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визнання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українській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літературі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Глібов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здобув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як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байкар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Твори :  </a:t>
            </a:r>
          </a:p>
          <a:p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“Ведмідь-пасічник”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“Вовк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ягня”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“Журба”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“Жаба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й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Віл”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“Зозуля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і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півень”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“Квіти”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“Лисиця-жалібниця”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“Мальований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стовп”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“Мірошник”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“Муха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й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бджола”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“Охрімова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свита”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“Щука”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6429388" y="614364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1827 – 1893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Пантелеймон Куліш </a:t>
            </a:r>
            <a:endParaRPr lang="uk-UA" dirty="0"/>
          </a:p>
        </p:txBody>
      </p:sp>
      <p:pic>
        <p:nvPicPr>
          <p:cNvPr id="4" name="Місце для вмісту 3" descr="Куліш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928802"/>
            <a:ext cx="2793888" cy="3925838"/>
          </a:xfrm>
        </p:spPr>
      </p:pic>
      <p:sp>
        <p:nvSpPr>
          <p:cNvPr id="5" name="TextBox 4"/>
          <p:cNvSpPr txBox="1"/>
          <p:nvPr/>
        </p:nvSpPr>
        <p:spPr>
          <a:xfrm>
            <a:off x="3929058" y="2214554"/>
            <a:ext cx="45005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Родом з Сумщини. Навчався в Київському університеті . Був членом Кирило-Мефодіївського братства. Найвідоміші твори :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“Циган”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“Пан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Мурло”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етнографічна збірка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“Записки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о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Южной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Руси”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“Чорна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рада”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“Мартин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Гак”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“Брати”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та ін. 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1819 - 1897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“Чорна</a:t>
            </a:r>
            <a:r>
              <a:rPr lang="uk-UA" dirty="0" smtClean="0"/>
              <a:t> </a:t>
            </a:r>
            <a:r>
              <a:rPr lang="uk-UA" dirty="0" err="1" smtClean="0"/>
              <a:t>Рада”</a:t>
            </a:r>
            <a:r>
              <a:rPr lang="uk-UA" dirty="0" smtClean="0"/>
              <a:t> (1857 р.) – перший український історичний роман. </a:t>
            </a:r>
            <a:endParaRPr lang="uk-UA" dirty="0"/>
          </a:p>
        </p:txBody>
      </p:sp>
      <p:pic>
        <p:nvPicPr>
          <p:cNvPr id="4" name="Місце для вмісту 3" descr="Chornarada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428868"/>
            <a:ext cx="4629144" cy="3471858"/>
          </a:xfrm>
        </p:spPr>
      </p:pic>
      <p:pic>
        <p:nvPicPr>
          <p:cNvPr id="5" name="Рисунок 4" descr="Чорна_рада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1714488"/>
            <a:ext cx="2786082" cy="4341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Борис Грінченко </a:t>
            </a:r>
            <a:endParaRPr lang="uk-UA" dirty="0"/>
          </a:p>
        </p:txBody>
      </p:sp>
      <p:pic>
        <p:nvPicPr>
          <p:cNvPr id="4" name="Місце для вмісту 3" descr="200px-Грінченко_Б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3570" y="1857364"/>
            <a:ext cx="2540000" cy="3695700"/>
          </a:xfrm>
        </p:spPr>
      </p:pic>
      <p:sp>
        <p:nvSpPr>
          <p:cNvPr id="5" name="TextBox 4"/>
          <p:cNvSpPr txBox="1"/>
          <p:nvPr/>
        </p:nvSpPr>
        <p:spPr>
          <a:xfrm>
            <a:off x="6215074" y="592933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1863 – 1910 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1857364"/>
            <a:ext cx="464347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Автор близько 50 оповідань («Чудова дівчина», 1884; «Сама, зовсім сама», 1885; «Олеся», 1890; «Украла», 1891; «Дзвоник», 1897 та ін.), повістей («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Соняшний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промінь», 1890; «На розпутті», 1891; «Серед темної ночі», 1900; « Під тихими вербами», 1901), збірок поезії («Пісні Василя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Чайченка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», 1884; «Під сільською стріхою», «Степовий гість» (1897), «Ясні зорі» (1884–1900).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Павло Грабовський </a:t>
            </a:r>
            <a:endParaRPr lang="uk-UA" dirty="0"/>
          </a:p>
        </p:txBody>
      </p:sp>
      <p:pic>
        <p:nvPicPr>
          <p:cNvPr id="4" name="Місце для вмісту 3" descr="200px-Грабовський_Павл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428736"/>
            <a:ext cx="2875214" cy="4384701"/>
          </a:xfrm>
        </p:spPr>
      </p:pic>
      <p:sp>
        <p:nvSpPr>
          <p:cNvPr id="6" name="TextBox 5"/>
          <p:cNvSpPr txBox="1"/>
          <p:nvPr/>
        </p:nvSpPr>
        <p:spPr>
          <a:xfrm>
            <a:off x="1428728" y="607220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1864 – 1902 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143372" y="1571612"/>
            <a:ext cx="421484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Твори :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«Веснянки»,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Дещо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творчість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поетичную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«До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Русі-України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«До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дітей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«До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матері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«До орла»,  «До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сіячів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«До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українців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, «До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школи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«З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півночі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«Кобза», «Лист до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Грінченка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«На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далекій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півночі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Пролісок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Трудівниця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Швачка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«Я не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співець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чудовної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природи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».</a:t>
            </a:r>
          </a:p>
          <a:p>
            <a:endParaRPr lang="ru-RU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Леся Українка </a:t>
            </a:r>
            <a:endParaRPr lang="uk-UA" dirty="0"/>
          </a:p>
        </p:txBody>
      </p:sp>
      <p:pic>
        <p:nvPicPr>
          <p:cNvPr id="4" name="Місце для вмісту 3" descr="370px-Lesya_Ukrainka_portrai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500175"/>
            <a:ext cx="3000396" cy="4357718"/>
          </a:xfrm>
        </p:spPr>
      </p:pic>
      <p:sp>
        <p:nvSpPr>
          <p:cNvPr id="5" name="TextBox 4"/>
          <p:cNvSpPr txBox="1"/>
          <p:nvPr/>
        </p:nvSpPr>
        <p:spPr>
          <a:xfrm>
            <a:off x="3929058" y="2214554"/>
            <a:ext cx="44291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Відома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завдяки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своїм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збіркам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поезій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«На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крилах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пісень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 (1893),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Думи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мрії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(1899),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Відгуки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(1902), поем 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Давня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казка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»(1893), «Одно слово» (1903), драм 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Бояриня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 (1913), «Кассандра» (1903-1907), «В катакомбах» (1905), 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Лісова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пісня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»(1911) та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614364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1871 – 1913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882</Words>
  <Application>Microsoft Office PowerPoint</Application>
  <PresentationFormat>Екран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18" baseType="lpstr">
      <vt:lpstr>Тема Office</vt:lpstr>
      <vt:lpstr>Розвиток української літератури в другій половині ХІХ ст. </vt:lpstr>
      <vt:lpstr>Нова українська література</vt:lpstr>
      <vt:lpstr>Марко Вовчок ( Марія Вілінська ) </vt:lpstr>
      <vt:lpstr>Леонід Глібов </vt:lpstr>
      <vt:lpstr>Пантелеймон Куліш </vt:lpstr>
      <vt:lpstr>“Чорна Рада” (1857 р.) – перший український історичний роман. </vt:lpstr>
      <vt:lpstr>Борис Грінченко </vt:lpstr>
      <vt:lpstr>Павло Грабовський </vt:lpstr>
      <vt:lpstr>Леся Українка </vt:lpstr>
      <vt:lpstr>Іван Франко </vt:lpstr>
      <vt:lpstr>Панас Мирний </vt:lpstr>
      <vt:lpstr>Михайло Коцюбинський </vt:lpstr>
      <vt:lpstr>Іван Нечуй-Левицький</vt:lpstr>
      <vt:lpstr>Слайд 14</vt:lpstr>
      <vt:lpstr>Використана література: </vt:lpstr>
      <vt:lpstr>Дякуємо за увагу!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16</cp:revision>
  <dcterms:created xsi:type="dcterms:W3CDTF">2014-04-06T14:11:35Z</dcterms:created>
  <dcterms:modified xsi:type="dcterms:W3CDTF">2014-04-06T16:16:39Z</dcterms:modified>
</cp:coreProperties>
</file>