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1988840"/>
            <a:ext cx="64087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Василь </a:t>
            </a:r>
            <a:r>
              <a:rPr lang="ru-RU" sz="80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Стус</a:t>
            </a:r>
            <a:endParaRPr lang="ru-RU" sz="8000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(1938 – 1985)</a:t>
            </a:r>
            <a:endParaRPr lang="ru-RU" sz="80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0"/>
            <a:ext cx="5004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щастя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: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мати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таку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долю, як у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мене...Чуюся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добре,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бо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нікому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не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зробив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зла,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бо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дбав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не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тільки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про себе. І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від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того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мені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світло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на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душі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5229200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Долі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не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обирають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...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Її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приймають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— яка вона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вже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не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є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. А коли не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приймають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тоді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вона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силоміць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обирає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нас.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0"/>
            <a:ext cx="5040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Book Antiqua" pitchFamily="18" charset="0"/>
              </a:rPr>
              <a:t>Як добре те, </a:t>
            </a:r>
            <a:r>
              <a:rPr lang="ru-RU" sz="2000" b="1" i="1" dirty="0" err="1" smtClean="0">
                <a:latin typeface="Book Antiqua" pitchFamily="18" charset="0"/>
              </a:rPr>
              <a:t>що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смерті</a:t>
            </a:r>
            <a:r>
              <a:rPr lang="ru-RU" sz="2000" b="1" i="1" dirty="0" smtClean="0">
                <a:latin typeface="Book Antiqua" pitchFamily="18" charset="0"/>
              </a:rPr>
              <a:t> не боюсь я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не питаю, </a:t>
            </a:r>
            <a:r>
              <a:rPr lang="ru-RU" sz="2000" b="1" i="1" dirty="0" err="1" smtClean="0">
                <a:latin typeface="Book Antiqua" pitchFamily="18" charset="0"/>
              </a:rPr>
              <a:t>чи</a:t>
            </a:r>
            <a:r>
              <a:rPr lang="ru-RU" sz="2000" b="1" i="1" dirty="0" smtClean="0">
                <a:latin typeface="Book Antiqua" pitchFamily="18" charset="0"/>
              </a:rPr>
              <a:t> тяжкий </a:t>
            </a:r>
            <a:r>
              <a:rPr lang="ru-RU" sz="2000" b="1" i="1" dirty="0" err="1" smtClean="0">
                <a:latin typeface="Book Antiqua" pitchFamily="18" charset="0"/>
              </a:rPr>
              <a:t>мій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хрест</a:t>
            </a:r>
            <a:r>
              <a:rPr lang="ru-RU" sz="2000" b="1" i="1" dirty="0" smtClean="0">
                <a:latin typeface="Book Antiqua" pitchFamily="18" charset="0"/>
              </a:rPr>
              <a:t>.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Що</a:t>
            </a:r>
            <a:r>
              <a:rPr lang="ru-RU" sz="2000" b="1" i="1" dirty="0" smtClean="0">
                <a:latin typeface="Book Antiqua" pitchFamily="18" charset="0"/>
              </a:rPr>
              <a:t> вам, </a:t>
            </a:r>
            <a:r>
              <a:rPr lang="ru-RU" sz="2000" b="1" i="1" dirty="0" err="1" smtClean="0">
                <a:latin typeface="Book Antiqua" pitchFamily="18" charset="0"/>
              </a:rPr>
              <a:t>богове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sz="2000" b="1" i="1" dirty="0" err="1" smtClean="0">
                <a:latin typeface="Book Antiqua" pitchFamily="18" charset="0"/>
              </a:rPr>
              <a:t>низько</a:t>
            </a:r>
            <a:r>
              <a:rPr lang="ru-RU" sz="2000" b="1" i="1" dirty="0" smtClean="0">
                <a:latin typeface="Book Antiqua" pitchFamily="18" charset="0"/>
              </a:rPr>
              <a:t> не </a:t>
            </a:r>
            <a:r>
              <a:rPr lang="ru-RU" sz="2000" b="1" i="1" dirty="0" err="1" smtClean="0">
                <a:latin typeface="Book Antiqua" pitchFamily="18" charset="0"/>
              </a:rPr>
              <a:t>клонюся</a:t>
            </a:r>
            <a:r>
              <a:rPr lang="ru-RU" sz="2000" b="1" i="1" dirty="0" smtClean="0">
                <a:latin typeface="Book Antiqua" pitchFamily="18" charset="0"/>
              </a:rPr>
              <a:t/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в </a:t>
            </a:r>
            <a:r>
              <a:rPr lang="ru-RU" sz="2000" b="1" i="1" dirty="0" err="1" smtClean="0">
                <a:latin typeface="Book Antiqua" pitchFamily="18" charset="0"/>
              </a:rPr>
              <a:t>передчутті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недовідомих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верств</a:t>
            </a:r>
            <a:r>
              <a:rPr lang="ru-RU" sz="2000" b="1" i="1" dirty="0" smtClean="0">
                <a:latin typeface="Book Antiqua" pitchFamily="18" charset="0"/>
              </a:rPr>
              <a:t>.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Що</a:t>
            </a:r>
            <a:r>
              <a:rPr lang="ru-RU" sz="2000" b="1" i="1" dirty="0" smtClean="0">
                <a:latin typeface="Book Antiqua" pitchFamily="18" charset="0"/>
              </a:rPr>
              <a:t> жив-любив </a:t>
            </a: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не </a:t>
            </a:r>
            <a:r>
              <a:rPr lang="ru-RU" sz="2000" b="1" i="1" dirty="0" err="1" smtClean="0">
                <a:latin typeface="Book Antiqua" pitchFamily="18" charset="0"/>
              </a:rPr>
              <a:t>набрався</a:t>
            </a:r>
            <a:r>
              <a:rPr lang="ru-RU" sz="2000" b="1" i="1" dirty="0" smtClean="0">
                <a:latin typeface="Book Antiqua" pitchFamily="18" charset="0"/>
              </a:rPr>
              <a:t> скверни,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ненависті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sz="2000" b="1" i="1" dirty="0" err="1" smtClean="0">
                <a:latin typeface="Book Antiqua" pitchFamily="18" charset="0"/>
              </a:rPr>
              <a:t>прокльону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sz="2000" b="1" i="1" dirty="0" err="1" smtClean="0">
                <a:latin typeface="Book Antiqua" pitchFamily="18" charset="0"/>
              </a:rPr>
              <a:t>каяття</a:t>
            </a:r>
            <a:r>
              <a:rPr lang="ru-RU" sz="2000" b="1" i="1" dirty="0" smtClean="0">
                <a:latin typeface="Book Antiqua" pitchFamily="18" charset="0"/>
              </a:rPr>
              <a:t>.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Народе </a:t>
            </a:r>
            <a:r>
              <a:rPr lang="ru-RU" sz="2000" b="1" i="1" dirty="0" err="1" smtClean="0">
                <a:latin typeface="Book Antiqua" pitchFamily="18" charset="0"/>
              </a:rPr>
              <a:t>мій</a:t>
            </a:r>
            <a:r>
              <a:rPr lang="ru-RU" sz="2000" b="1" i="1" dirty="0" smtClean="0">
                <a:latin typeface="Book Antiqua" pitchFamily="18" charset="0"/>
              </a:rPr>
              <a:t>, до тебе я </a:t>
            </a:r>
            <a:r>
              <a:rPr lang="ru-RU" sz="2000" b="1" i="1" dirty="0" err="1" smtClean="0">
                <a:latin typeface="Book Antiqua" pitchFamily="18" charset="0"/>
              </a:rPr>
              <a:t>ще</a:t>
            </a:r>
            <a:r>
              <a:rPr lang="ru-RU" sz="2000" b="1" i="1" dirty="0" smtClean="0">
                <a:latin typeface="Book Antiqua" pitchFamily="18" charset="0"/>
              </a:rPr>
              <a:t> верну,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в </a:t>
            </a:r>
            <a:r>
              <a:rPr lang="ru-RU" sz="2000" b="1" i="1" dirty="0" err="1" smtClean="0">
                <a:latin typeface="Book Antiqua" pitchFamily="18" charset="0"/>
              </a:rPr>
              <a:t>смерті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обернуся</a:t>
            </a:r>
            <a:r>
              <a:rPr lang="ru-RU" sz="2000" b="1" i="1" dirty="0" smtClean="0">
                <a:latin typeface="Book Antiqua" pitchFamily="18" charset="0"/>
              </a:rPr>
              <a:t> до </a:t>
            </a:r>
            <a:r>
              <a:rPr lang="ru-RU" sz="2000" b="1" i="1" dirty="0" err="1" smtClean="0">
                <a:latin typeface="Book Antiqua" pitchFamily="18" charset="0"/>
              </a:rPr>
              <a:t>життя</a:t>
            </a:r>
            <a:r>
              <a:rPr lang="ru-RU" sz="2000" b="1" i="1" dirty="0" smtClean="0">
                <a:latin typeface="Book Antiqua" pitchFamily="18" charset="0"/>
              </a:rPr>
              <a:t/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своїм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стражденним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незлим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обличчям</a:t>
            </a:r>
            <a:r>
              <a:rPr lang="ru-RU" sz="2000" b="1" i="1" dirty="0" smtClean="0">
                <a:latin typeface="Book Antiqua" pitchFamily="18" charset="0"/>
              </a:rPr>
              <a:t>,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як </a:t>
            </a:r>
            <a:r>
              <a:rPr lang="ru-RU" sz="2000" b="1" i="1" dirty="0" err="1" smtClean="0">
                <a:latin typeface="Book Antiqua" pitchFamily="18" charset="0"/>
              </a:rPr>
              <a:t>син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sz="2000" b="1" i="1" dirty="0" err="1" smtClean="0">
                <a:latin typeface="Book Antiqua" pitchFamily="18" charset="0"/>
              </a:rPr>
              <a:t>тобі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доземно</a:t>
            </a:r>
            <a:r>
              <a:rPr lang="ru-RU" sz="2000" b="1" i="1" dirty="0" smtClean="0">
                <a:latin typeface="Book Antiqua" pitchFamily="18" charset="0"/>
              </a:rPr>
              <a:t> поклонюсь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чесно</a:t>
            </a:r>
            <a:r>
              <a:rPr lang="ru-RU" sz="2000" b="1" i="1" dirty="0" smtClean="0">
                <a:latin typeface="Book Antiqua" pitchFamily="18" charset="0"/>
              </a:rPr>
              <a:t> гляну в </a:t>
            </a:r>
            <a:r>
              <a:rPr lang="ru-RU" sz="2000" b="1" i="1" dirty="0" err="1" smtClean="0">
                <a:latin typeface="Book Antiqua" pitchFamily="18" charset="0"/>
              </a:rPr>
              <a:t>чесні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твої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вічі</a:t>
            </a:r>
            <a:r>
              <a:rPr lang="ru-RU" sz="2000" b="1" i="1" dirty="0" smtClean="0">
                <a:latin typeface="Book Antiqua" pitchFamily="18" charset="0"/>
              </a:rPr>
              <a:t>,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чесними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сльозами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обіллюсь</a:t>
            </a:r>
            <a:r>
              <a:rPr lang="ru-RU" sz="2000" b="1" i="1" dirty="0" smtClean="0">
                <a:latin typeface="Book Antiqua" pitchFamily="18" charset="0"/>
              </a:rPr>
              <a:t>.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Так </a:t>
            </a:r>
            <a:r>
              <a:rPr lang="ru-RU" sz="2000" b="1" i="1" dirty="0" err="1" smtClean="0">
                <a:latin typeface="Book Antiqua" pitchFamily="18" charset="0"/>
              </a:rPr>
              <a:t>хочеться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пожити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хоч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годинку</a:t>
            </a:r>
            <a:r>
              <a:rPr lang="ru-RU" sz="2000" b="1" i="1" dirty="0" smtClean="0">
                <a:latin typeface="Book Antiqua" pitchFamily="18" charset="0"/>
              </a:rPr>
              <a:t>,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коли моя </a:t>
            </a:r>
            <a:r>
              <a:rPr lang="ru-RU" sz="2000" b="1" i="1" dirty="0" err="1" smtClean="0">
                <a:latin typeface="Book Antiqua" pitchFamily="18" charset="0"/>
              </a:rPr>
              <a:t>розів'ється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біда</a:t>
            </a:r>
            <a:r>
              <a:rPr lang="ru-RU" sz="2000" b="1" i="1" dirty="0" smtClean="0">
                <a:latin typeface="Book Antiqua" pitchFamily="18" charset="0"/>
              </a:rPr>
              <a:t>.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Хай </a:t>
            </a:r>
            <a:r>
              <a:rPr lang="ru-RU" sz="2000" b="1" i="1" dirty="0" err="1" smtClean="0">
                <a:latin typeface="Book Antiqua" pitchFamily="18" charset="0"/>
              </a:rPr>
              <a:t>прийдуть</a:t>
            </a:r>
            <a:r>
              <a:rPr lang="ru-RU" sz="2000" b="1" i="1" dirty="0" smtClean="0">
                <a:latin typeface="Book Antiqua" pitchFamily="18" charset="0"/>
              </a:rPr>
              <a:t> в </a:t>
            </a:r>
            <a:r>
              <a:rPr lang="ru-RU" sz="2000" b="1" i="1" dirty="0" err="1" smtClean="0">
                <a:latin typeface="Book Antiqua" pitchFamily="18" charset="0"/>
              </a:rPr>
              <a:t>гості</a:t>
            </a:r>
            <a:r>
              <a:rPr lang="ru-RU" sz="2000" b="1" i="1" dirty="0" smtClean="0">
                <a:latin typeface="Book Antiqua" pitchFamily="18" charset="0"/>
              </a:rPr>
              <a:t> Леся </a:t>
            </a:r>
            <a:r>
              <a:rPr lang="ru-RU" sz="2000" b="1" i="1" dirty="0" err="1" smtClean="0">
                <a:latin typeface="Book Antiqua" pitchFamily="18" charset="0"/>
              </a:rPr>
              <a:t>Українка</a:t>
            </a:r>
            <a:r>
              <a:rPr lang="ru-RU" sz="2000" b="1" i="1" dirty="0" smtClean="0">
                <a:latin typeface="Book Antiqua" pitchFamily="18" charset="0"/>
              </a:rPr>
              <a:t>,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Франко, Шевченко </a:t>
            </a: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Сковорода.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Та </a:t>
            </a:r>
            <a:r>
              <a:rPr lang="ru-RU" sz="2000" b="1" i="1" dirty="0" err="1" smtClean="0">
                <a:latin typeface="Book Antiqua" pitchFamily="18" charset="0"/>
              </a:rPr>
              <a:t>вже</a:t>
            </a:r>
            <a:r>
              <a:rPr lang="ru-RU" sz="2000" b="1" i="1" dirty="0" smtClean="0">
                <a:latin typeface="Book Antiqua" pitchFamily="18" charset="0"/>
              </a:rPr>
              <a:t>! </a:t>
            </a:r>
            <a:r>
              <a:rPr lang="ru-RU" sz="2000" b="1" i="1" dirty="0" err="1" smtClean="0">
                <a:latin typeface="Book Antiqua" pitchFamily="18" charset="0"/>
              </a:rPr>
              <a:t>Мовчи</a:t>
            </a:r>
            <a:r>
              <a:rPr lang="ru-RU" sz="2000" b="1" i="1" dirty="0" smtClean="0">
                <a:latin typeface="Book Antiqua" pitchFamily="18" charset="0"/>
              </a:rPr>
              <a:t>! </a:t>
            </a:r>
            <a:r>
              <a:rPr lang="ru-RU" sz="2000" b="1" i="1" dirty="0" err="1" smtClean="0">
                <a:latin typeface="Book Antiqua" pitchFamily="18" charset="0"/>
              </a:rPr>
              <a:t>Заблуканий</a:t>
            </a:r>
            <a:r>
              <a:rPr lang="ru-RU" sz="2000" b="1" i="1" dirty="0" smtClean="0">
                <a:latin typeface="Book Antiqua" pitchFamily="18" charset="0"/>
              </a:rPr>
              <a:t> у </a:t>
            </a:r>
            <a:r>
              <a:rPr lang="ru-RU" sz="2000" b="1" i="1" dirty="0" err="1" smtClean="0">
                <a:latin typeface="Book Antiqua" pitchFamily="18" charset="0"/>
              </a:rPr>
              <a:t>пущі</a:t>
            </a:r>
            <a:r>
              <a:rPr lang="ru-RU" sz="2000" b="1" i="1" dirty="0" smtClean="0">
                <a:latin typeface="Book Antiqua" pitchFamily="18" charset="0"/>
              </a:rPr>
              <a:t>,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smtClean="0">
                <a:latin typeface="Book Antiqua" pitchFamily="18" charset="0"/>
              </a:rPr>
              <a:t>уже не </a:t>
            </a:r>
            <a:r>
              <a:rPr lang="ru-RU" sz="2000" b="1" i="1" dirty="0" err="1" smtClean="0">
                <a:latin typeface="Book Antiqua" pitchFamily="18" charset="0"/>
              </a:rPr>
              <a:t>ремствуй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sz="2000" b="1" i="1" dirty="0" err="1" smtClean="0">
                <a:latin typeface="Book Antiqua" pitchFamily="18" charset="0"/>
              </a:rPr>
              <a:t>позирай</a:t>
            </a:r>
            <a:r>
              <a:rPr lang="ru-RU" sz="2000" b="1" i="1" dirty="0" smtClean="0">
                <a:latin typeface="Book Antiqua" pitchFamily="18" charset="0"/>
              </a:rPr>
              <a:t> у </a:t>
            </a:r>
            <a:r>
              <a:rPr lang="ru-RU" sz="2000" b="1" i="1" dirty="0" err="1" smtClean="0">
                <a:latin typeface="Book Antiqua" pitchFamily="18" charset="0"/>
              </a:rPr>
              <a:t>глиб</a:t>
            </a:r>
            <a:r>
              <a:rPr lang="ru-RU" sz="2000" b="1" i="1" dirty="0" smtClean="0">
                <a:latin typeface="Book Antiqua" pitchFamily="18" charset="0"/>
              </a:rPr>
              <a:t>,</a:t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у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суще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sz="2000" b="1" i="1" dirty="0" err="1" smtClean="0">
                <a:latin typeface="Book Antiqua" pitchFamily="18" charset="0"/>
              </a:rPr>
              <a:t>що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розпукнеться</a:t>
            </a:r>
            <a:r>
              <a:rPr lang="ru-RU" sz="2000" b="1" i="1" dirty="0" smtClean="0">
                <a:latin typeface="Book Antiqua" pitchFamily="18" charset="0"/>
              </a:rPr>
              <a:t> в </a:t>
            </a:r>
            <a:r>
              <a:rPr lang="ru-RU" sz="2000" b="1" i="1" dirty="0" err="1" smtClean="0">
                <a:latin typeface="Book Antiqua" pitchFamily="18" charset="0"/>
              </a:rPr>
              <a:t>грядуще</a:t>
            </a:r>
            <a:r>
              <a:rPr lang="ru-RU" sz="2000" b="1" i="1" dirty="0" smtClean="0">
                <a:latin typeface="Book Antiqua" pitchFamily="18" charset="0"/>
              </a:rPr>
              <a:t/>
            </a:r>
            <a:br>
              <a:rPr lang="ru-RU" sz="2000" b="1" i="1" dirty="0" smtClean="0">
                <a:latin typeface="Book Antiqua" pitchFamily="18" charset="0"/>
              </a:rPr>
            </a:b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ружею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заквітне</a:t>
            </a:r>
            <a:r>
              <a:rPr lang="ru-RU" sz="2000" b="1" i="1" dirty="0" smtClean="0">
                <a:latin typeface="Book Antiqua" pitchFamily="18" charset="0"/>
              </a:rPr>
              <a:t> коло </a:t>
            </a:r>
            <a:r>
              <a:rPr lang="ru-RU" sz="2000" b="1" i="1" dirty="0" err="1" smtClean="0">
                <a:latin typeface="Book Antiqua" pitchFamily="18" charset="0"/>
              </a:rPr>
              <a:t>шиб</a:t>
            </a:r>
            <a:r>
              <a:rPr lang="ru-RU" sz="2000" b="1" i="1" dirty="0" smtClean="0">
                <a:latin typeface="Book Antiqua" pitchFamily="18" charset="0"/>
              </a:rPr>
              <a:t>.</a:t>
            </a:r>
            <a:endParaRPr lang="ru-RU" sz="2000" b="1" i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THKbCUT8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1" y="332656"/>
            <a:ext cx="8319843" cy="6192688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CnPbjOQM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8306323" cy="6192688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67061553_aphobqgc9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4176464" cy="6214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644008" y="548680"/>
            <a:ext cx="4211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entury Schoolbook" pitchFamily="18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Василь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народився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6 </a:t>
            </a:r>
            <a:r>
              <a:rPr lang="ru-RU" b="1" dirty="0" err="1" smtClean="0">
                <a:solidFill>
                  <a:srgbClr val="002060"/>
                </a:solidFill>
                <a:latin typeface="Century Schoolbook" pitchFamily="18" charset="0"/>
              </a:rPr>
              <a:t>січня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 1938 р. на </a:t>
            </a:r>
            <a:r>
              <a:rPr lang="ru-RU" b="1" dirty="0" err="1" smtClean="0">
                <a:solidFill>
                  <a:srgbClr val="002060"/>
                </a:solidFill>
                <a:latin typeface="Century Schoolbook" pitchFamily="18" charset="0"/>
              </a:rPr>
              <a:t>Вінничині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 в с. </a:t>
            </a:r>
            <a:r>
              <a:rPr lang="ru-RU" b="1" dirty="0" err="1" smtClean="0">
                <a:solidFill>
                  <a:srgbClr val="002060"/>
                </a:solidFill>
                <a:latin typeface="Century Schoolbook" pitchFamily="18" charset="0"/>
              </a:rPr>
              <a:t>Рахнівка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Гайсинського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району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сім'ї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Семена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Дем'яновича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Їлини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Яківни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Був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четвертою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дитиною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родині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1940 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родина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переїздить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до м.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Сталіно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сучасний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Донецьк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), де батьки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отримують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роботу на одному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хімічних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заводів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 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Протягом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1944—1954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pp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навчався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середній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школі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№ 75 м.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Сталіно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    У 1954—1959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pp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навчався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Сталінському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педагогічному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інституті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за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спеціальністю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Українська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мова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література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після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закінчення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учителем 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Таужнянській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середній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школі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Гайворонського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району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Кіровоградської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області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4867181" cy="3212976"/>
          </a:xfrm>
          <a:prstGeom prst="rect">
            <a:avLst/>
          </a:prstGeom>
        </p:spPr>
      </p:pic>
      <p:pic>
        <p:nvPicPr>
          <p:cNvPr id="4" name="Рисунок 3" descr="eea01d7-moc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212976"/>
            <a:ext cx="4505325" cy="32956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64088" y="620688"/>
            <a:ext cx="3456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Народе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мій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, до тебе я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ще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верну,</a:t>
            </a:r>
            <a:b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в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смерті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обернуся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до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життя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своїм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стражденним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незлим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обличчям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,</a:t>
            </a:r>
            <a:b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як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син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тобі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доземно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поклонюсь</a:t>
            </a:r>
            <a:b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чесно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гляну в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чесні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твої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вічі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,</a:t>
            </a:r>
            <a:b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чесними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сльозами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Monotype Corsiva" pitchFamily="66" charset="0"/>
              </a:rPr>
              <a:t>обіллюсь</a:t>
            </a: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55.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212976"/>
            <a:ext cx="2376264" cy="3317264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0872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1959—1961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pp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служив у лавах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радянської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армії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потім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1961 —1963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pp.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учителем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мови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літератури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середній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школі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№ 23 м.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Горлівки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Донецької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області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також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підземним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плитовим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шахти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«Октябрьская» 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Донецьку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літературним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редактором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газети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«Социалистический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Донбасе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»,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1963р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стає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аспірантом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Інституту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літератури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АН УРСР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Т. Г.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Шевченка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спеціальності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Теорія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літератури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Переїздить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Києва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Century Schoolbook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1964 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віддає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видавництва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Century Schoolbook" pitchFamily="18" charset="0"/>
              </a:rPr>
              <a:t>«Молодь»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першу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збірку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своїх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віршів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має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назву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«Круговерть»»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(у 1965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.,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одразу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після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виступу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кінотеатрі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набір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збірки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було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розсипано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»).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4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вересня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1965р.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поет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виступив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київському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кінотеатрі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протестом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проти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серпневих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арештів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інтелігенції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а 20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вересня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1965 р.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його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відраховано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аспірантури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за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систематичне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порушення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норм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поведінки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аспірантів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співробітників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наукового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закладу»,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тобто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за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виступ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кінотеатрі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». 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будівельній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бригаді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згодом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кочегаром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Українському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науково-дослідному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інституті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садівництва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Феофанії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під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Києвом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Одружується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Валентиною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Попелюх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Наступного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року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спочатку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молодшим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невдовзі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— старшим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науковим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співробітником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Центрального державного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історичного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архіву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УРСР.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Змушений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звільнитися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традиційним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формулюванням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: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звільнений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за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власним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бажанням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 З 1966р.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і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арешту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старшим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інженером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відділу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технічної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інформації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проектно-конструкторського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бюро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Міністерства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промисловості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будівельних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матеріалів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Києва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а потому — старшим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інженером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проектно-технологічного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об'єднання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 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брюссельському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видавництві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Зимові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дерева»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1970 р.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вийшла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друком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друга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збірка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поета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— «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Зимові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дерева»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(у 1968р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поет подав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рукопис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цієї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книги до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видавництва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Century Schoolbook" pitchFamily="18" charset="0"/>
              </a:rPr>
              <a:t>«</a:t>
            </a:r>
            <a:r>
              <a:rPr lang="ru-RU" i="1" dirty="0" err="1" smtClean="0">
                <a:solidFill>
                  <a:srgbClr val="002060"/>
                </a:solidFill>
                <a:latin typeface="Century Schoolbook" pitchFamily="18" charset="0"/>
              </a:rPr>
              <a:t>Радянський</a:t>
            </a:r>
            <a:r>
              <a:rPr lang="ru-RU" i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entury Schoolbook" pitchFamily="18" charset="0"/>
              </a:rPr>
              <a:t>письменник</a:t>
            </a:r>
            <a:r>
              <a:rPr lang="ru-RU" i="1" dirty="0" smtClean="0">
                <a:solidFill>
                  <a:srgbClr val="002060"/>
                </a:solidFill>
                <a:latin typeface="Century Schoolbook" pitchFamily="18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але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добре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усвідомлюючи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надії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видання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немає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прийняв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рішення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про передачу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її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за кордон). Факт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публікації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книги за кордоном особливо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обурював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суддів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процесі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над 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1972 р. 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 У 1970р.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видав 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самвидаві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свою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третю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експериментальну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книгу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віршів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—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«Веселий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цвинтар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».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  12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січня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1972 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—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поета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вперше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заарештовано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7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вересня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1972 р.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відбувся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суд,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згідно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вироком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якого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Василя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засуджено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п'яти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років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ув'язнення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трьох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років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заслання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med"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332656"/>
            <a:ext cx="46805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1972р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перебуваючи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камері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попереднього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ув'язнення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Київського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КДБ, поет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створює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свою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четверту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книгу —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«Час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творчості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/ </a:t>
            </a:r>
            <a:r>
              <a:rPr lang="en-US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Dichtenszeit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»,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складена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оригінальних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віршів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перекладів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віршів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Ґете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Оригінальні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творі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стали основою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майбутньої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книги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всього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життя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—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Палімпсести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».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 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Протягом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1972—1977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pp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поет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відбував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покарання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таборах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Мордовії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 листопада 1975 по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лютий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1976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pp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він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перебував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спеціалізованій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ленінградській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лікарні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приводу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операції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шлунку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 З 5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березня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1977 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поет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засланий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 селище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їм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Матросова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Тенькінеького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району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Магаданської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області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;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учнем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проходчика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гірської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підземної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ділянки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 та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машиністом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скрепера 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рудні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Матросова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об'єднання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Севервостокзолото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». 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3" name="Рисунок 2" descr="Stus_knyha_spohadiv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1" y="332656"/>
            <a:ext cx="3539453" cy="504056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33265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1978р.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митець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прийнятий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до 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PEN-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клубу;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1979р.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він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повертається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Києва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вступає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Гельсінської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групи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 З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жовтня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цього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ж року за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поетом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встановлено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адміністративний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нагляд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 У 1971 —1980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рр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остаточно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підготував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друку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кілька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варіантів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збірки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«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Палімпсести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»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(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1985р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Г.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Бьолль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за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цю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книгу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висував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здобуття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Нобелівської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премії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, 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вперше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окремим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виданням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вона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вийшла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видавництві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Сучасність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,1986р.).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</a:t>
            </a: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 1979—1980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pp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формувальником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II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розряду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ливарного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цеху 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заводі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Паризької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комуни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 З 1 лютого 1980 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ідо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арешту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він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працював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 цеху № 5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українського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промислового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об'єднання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Укрвзуттєпром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» фабрики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взуття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«Спорт»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намажчиком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затяжної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кромки 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конвеєрі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3" name="Рисунок 2" descr="4182-11-4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3810000" cy="483870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332656"/>
            <a:ext cx="49320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 листопада 1980р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він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відбував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покарання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таборі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особливого режиму ВС-389/36 с.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Кучино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Чусовського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району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Пермської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області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Навесні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: 1981р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В.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востаннє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побачився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рідними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1982 р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—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рік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перебуванням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камері-одиночці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Протягом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1980— 1985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рр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;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В;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написав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останню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збірку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віршів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«Птах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душі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». 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 </a:t>
            </a:r>
            <a:r>
              <a:rPr lang="ru-RU" b="1" u="sng" dirty="0" smtClean="0">
                <a:solidFill>
                  <a:srgbClr val="002060"/>
                </a:solidFill>
                <a:latin typeface="Century Schoolbook" pitchFamily="18" charset="0"/>
              </a:rPr>
              <a:t>Поет помер </a:t>
            </a:r>
            <a:r>
              <a:rPr lang="ru-RU" b="1" u="sng" dirty="0" err="1" smtClean="0">
                <a:solidFill>
                  <a:srgbClr val="002060"/>
                </a:solidFill>
                <a:latin typeface="Century Schoolbook" pitchFamily="18" charset="0"/>
              </a:rPr>
              <a:t>уніч</a:t>
            </a:r>
            <a:r>
              <a:rPr lang="ru-RU" b="1" u="sng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b="1" u="sng" dirty="0" err="1" smtClean="0">
                <a:solidFill>
                  <a:srgbClr val="002060"/>
                </a:solidFill>
                <a:latin typeface="Century Schoolbook" pitchFamily="18" charset="0"/>
              </a:rPr>
              <a:t>з</a:t>
            </a:r>
            <a:r>
              <a:rPr lang="ru-RU" b="1" u="sng" dirty="0" smtClean="0">
                <a:solidFill>
                  <a:srgbClr val="002060"/>
                </a:solidFill>
                <a:latin typeface="Century Schoolbook" pitchFamily="18" charset="0"/>
              </a:rPr>
              <a:t> 3 на 4 </a:t>
            </a:r>
            <a:r>
              <a:rPr lang="ru-RU" b="1" u="sng" dirty="0" err="1" smtClean="0">
                <a:solidFill>
                  <a:srgbClr val="002060"/>
                </a:solidFill>
                <a:latin typeface="Century Schoolbook" pitchFamily="18" charset="0"/>
              </a:rPr>
              <a:t>вересня</a:t>
            </a:r>
            <a:r>
              <a:rPr lang="ru-RU" b="1" u="sng" dirty="0" smtClean="0">
                <a:solidFill>
                  <a:srgbClr val="002060"/>
                </a:solidFill>
                <a:latin typeface="Century Schoolbook" pitchFamily="18" charset="0"/>
              </a:rPr>
              <a:t> 1985 р., у </a:t>
            </a:r>
            <a:r>
              <a:rPr lang="ru-RU" b="1" u="sng" dirty="0" err="1" smtClean="0">
                <a:solidFill>
                  <a:srgbClr val="002060"/>
                </a:solidFill>
                <a:latin typeface="Century Schoolbook" pitchFamily="18" charset="0"/>
              </a:rPr>
              <a:t>карцері</a:t>
            </a:r>
            <a:r>
              <a:rPr lang="ru-RU" b="1" u="sng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b="1" u="sng" dirty="0" err="1" smtClean="0">
                <a:solidFill>
                  <a:srgbClr val="002060"/>
                </a:solidFill>
                <a:latin typeface="Century Schoolbook" pitchFamily="18" charset="0"/>
              </a:rPr>
              <a:t>під</a:t>
            </a:r>
            <a:r>
              <a:rPr lang="ru-RU" b="1" u="sng" dirty="0" smtClean="0">
                <a:solidFill>
                  <a:srgbClr val="002060"/>
                </a:solidFill>
                <a:latin typeface="Century Schoolbook" pitchFamily="18" charset="0"/>
              </a:rPr>
              <a:t> час </a:t>
            </a:r>
            <a:r>
              <a:rPr lang="ru-RU" b="1" u="sng" dirty="0" err="1" smtClean="0">
                <a:solidFill>
                  <a:srgbClr val="002060"/>
                </a:solidFill>
                <a:latin typeface="Century Schoolbook" pitchFamily="18" charset="0"/>
              </a:rPr>
              <a:t>голодування</a:t>
            </a:r>
            <a:r>
              <a:rPr lang="ru-RU" b="1" u="sng" dirty="0" smtClean="0">
                <a:solidFill>
                  <a:srgbClr val="002060"/>
                </a:solidFill>
                <a:latin typeface="Century Schoolbook" pitchFamily="18" charset="0"/>
              </a:rPr>
              <a:t>;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поховали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його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безіменній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могилі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табірному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цвинтарі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Чотири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роки потому,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19 листопада 1989 </a:t>
            </a:r>
            <a:r>
              <a:rPr lang="en-US" dirty="0" smtClean="0">
                <a:solidFill>
                  <a:srgbClr val="002060"/>
                </a:solidFill>
                <a:latin typeface="Century Schoolbook" pitchFamily="18" charset="0"/>
              </a:rPr>
              <a:t>p.,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прах Василя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перевезений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Києва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перепохований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на Байковому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цвинтарі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      Перша в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збірка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вибраних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поезій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В,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«Дорога болю»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вийшла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у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1990р., а 1991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p..— 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за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цю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збірку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Василеві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Стусові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присуджено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Державну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премію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України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ім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. Т.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Шевченка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(посмертно). 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4" name="Рисунок 3" descr="110716122058104671_f0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3477986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3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234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</cp:revision>
  <dcterms:modified xsi:type="dcterms:W3CDTF">2015-04-26T06:45:54Z</dcterms:modified>
</cp:coreProperties>
</file>