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2"/>
    <a:srgbClr val="0023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C1F6A-9212-4924-8DE2-B339DA926459}" type="datetimeFigureOut">
              <a:rPr lang="ru-RU" smtClean="0"/>
              <a:pPr/>
              <a:t>22.09.2013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F70DA-63BC-4360-9C3D-BF23BD0102A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22.09.2013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22.09.2013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uk/7/79/Enhelhard_by_Shevchenko.jpg"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uk/2/2e/Tsl.gif"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uk/3/39/Shevchenko_avtoportret_z_svichkoiu_1860.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picasaweb.google.com.ua/lh/photo/68Qxas-O7-63JzlI9VO__A?feat=embedwebsite"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default.jpeg"/>
          <p:cNvPicPr>
            <a:picLocks noChangeAspect="1"/>
          </p:cNvPicPr>
          <p:nvPr/>
        </p:nvPicPr>
        <p:blipFill>
          <a:blip r:embed="rId2"/>
          <a:stretch>
            <a:fillRect/>
          </a:stretch>
        </p:blipFill>
        <p:spPr>
          <a:xfrm>
            <a:off x="0" y="0"/>
            <a:ext cx="9143999" cy="6858000"/>
          </a:xfrm>
          <a:prstGeom prst="rect">
            <a:avLst/>
          </a:prstGeom>
        </p:spPr>
      </p:pic>
      <p:pic>
        <p:nvPicPr>
          <p:cNvPr id="4" name="Рисунок 3" descr="Тарас-Шевченко-самый-известный-поэт-Украины.jpg"/>
          <p:cNvPicPr>
            <a:picLocks noChangeAspect="1"/>
          </p:cNvPicPr>
          <p:nvPr/>
        </p:nvPicPr>
        <p:blipFill>
          <a:blip r:embed="rId3"/>
          <a:stretch>
            <a:fillRect/>
          </a:stretch>
        </p:blipFill>
        <p:spPr>
          <a:xfrm>
            <a:off x="0" y="0"/>
            <a:ext cx="5572132" cy="6858000"/>
          </a:xfrm>
          <a:prstGeom prst="rect">
            <a:avLst/>
          </a:prstGeom>
        </p:spPr>
      </p:pic>
      <p:sp>
        <p:nvSpPr>
          <p:cNvPr id="5" name="TextBox 4"/>
          <p:cNvSpPr txBox="1"/>
          <p:nvPr/>
        </p:nvSpPr>
        <p:spPr>
          <a:xfrm>
            <a:off x="5715008" y="1428736"/>
            <a:ext cx="2928958" cy="2554545"/>
          </a:xfrm>
          <a:prstGeom prst="rect">
            <a:avLst/>
          </a:prstGeom>
          <a:noFill/>
        </p:spPr>
        <p:txBody>
          <a:bodyPr wrap="square" rtlCol="0">
            <a:spAutoFit/>
          </a:bodyPr>
          <a:lstStyle/>
          <a:p>
            <a:pPr algn="ctr"/>
            <a:r>
              <a:rPr lang="ru-RU" sz="4000" b="1" dirty="0" smtClean="0">
                <a:latin typeface="Garamond" pitchFamily="18" charset="0"/>
              </a:rPr>
              <a:t>Тарас Григорович Шевченко</a:t>
            </a:r>
          </a:p>
          <a:p>
            <a:pPr algn="ctr"/>
            <a:r>
              <a:rPr lang="ru-RU" sz="4000" b="1" dirty="0" smtClean="0">
                <a:latin typeface="Garamond" pitchFamily="18" charset="0"/>
              </a:rPr>
              <a:t>(1814 </a:t>
            </a:r>
            <a:r>
              <a:rPr lang="en-US" sz="4000" b="1" dirty="0" smtClean="0">
                <a:latin typeface="Garamond" pitchFamily="18" charset="0"/>
              </a:rPr>
              <a:t>- </a:t>
            </a:r>
            <a:r>
              <a:rPr lang="ru-RU" sz="4000" b="1" dirty="0" smtClean="0">
                <a:latin typeface="Garamond" pitchFamily="18" charset="0"/>
              </a:rPr>
              <a:t>1861)</a:t>
            </a:r>
            <a:endParaRPr lang="ru-RU" sz="4000" b="1" dirty="0">
              <a:latin typeface="Garamond"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14678" y="428604"/>
            <a:ext cx="2448234" cy="646331"/>
          </a:xfrm>
          <a:prstGeom prst="rect">
            <a:avLst/>
          </a:prstGeom>
        </p:spPr>
        <p:txBody>
          <a:bodyPr wrap="none">
            <a:spAutoFit/>
          </a:bodyPr>
          <a:lstStyle/>
          <a:p>
            <a:r>
              <a:rPr lang="uk-UA" sz="3600" dirty="0" smtClean="0">
                <a:solidFill>
                  <a:srgbClr val="FF0000"/>
                </a:solidFill>
              </a:rPr>
              <a:t>Сторінка 3</a:t>
            </a:r>
            <a:endParaRPr lang="ru-RU" sz="3600" dirty="0"/>
          </a:p>
        </p:txBody>
      </p:sp>
      <p:sp>
        <p:nvSpPr>
          <p:cNvPr id="6" name="Прямоугольник 5"/>
          <p:cNvSpPr/>
          <p:nvPr/>
        </p:nvSpPr>
        <p:spPr>
          <a:xfrm>
            <a:off x="2571736" y="1285860"/>
            <a:ext cx="3870931" cy="646331"/>
          </a:xfrm>
          <a:prstGeom prst="rect">
            <a:avLst/>
          </a:prstGeom>
        </p:spPr>
        <p:txBody>
          <a:bodyPr wrap="none">
            <a:spAutoFit/>
          </a:bodyPr>
          <a:lstStyle/>
          <a:p>
            <a:r>
              <a:rPr lang="uk-UA" sz="3600" dirty="0" smtClean="0">
                <a:solidFill>
                  <a:srgbClr val="FF0000"/>
                </a:solidFill>
              </a:rPr>
              <a:t>Наука у Ширяєва</a:t>
            </a:r>
            <a:endParaRPr lang="ru-RU" sz="3600" dirty="0"/>
          </a:p>
        </p:txBody>
      </p:sp>
      <p:pic>
        <p:nvPicPr>
          <p:cNvPr id="7" name="Рисунок 6" descr="Aleksandr_Shiryayev.jpg"/>
          <p:cNvPicPr>
            <a:picLocks noChangeAspect="1"/>
          </p:cNvPicPr>
          <p:nvPr/>
        </p:nvPicPr>
        <p:blipFill>
          <a:blip r:embed="rId2"/>
          <a:stretch>
            <a:fillRect/>
          </a:stretch>
        </p:blipFill>
        <p:spPr>
          <a:xfrm>
            <a:off x="2571736" y="2357430"/>
            <a:ext cx="3848120" cy="4037566"/>
          </a:xfrm>
          <a:prstGeom prst="rect">
            <a:avLst/>
          </a:prstGeom>
        </p:spPr>
      </p:pic>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18.jpg"/>
          <p:cNvPicPr>
            <a:picLocks noChangeAspect="1"/>
          </p:cNvPicPr>
          <p:nvPr/>
        </p:nvPicPr>
        <p:blipFill>
          <a:blip r:embed="rId2"/>
          <a:stretch>
            <a:fillRect/>
          </a:stretch>
        </p:blipFill>
        <p:spPr>
          <a:xfrm>
            <a:off x="-1" y="-1"/>
            <a:ext cx="9144001" cy="6858001"/>
          </a:xfrm>
          <a:prstGeom prst="rect">
            <a:avLst/>
          </a:prstGeom>
        </p:spPr>
      </p:pic>
      <p:sp>
        <p:nvSpPr>
          <p:cNvPr id="6" name="Прямоугольник 5"/>
          <p:cNvSpPr/>
          <p:nvPr/>
        </p:nvSpPr>
        <p:spPr>
          <a:xfrm>
            <a:off x="4357686" y="428604"/>
            <a:ext cx="4643470" cy="4031873"/>
          </a:xfrm>
          <a:prstGeom prst="rect">
            <a:avLst/>
          </a:prstGeom>
        </p:spPr>
        <p:txBody>
          <a:bodyPr wrap="square">
            <a:spAutoFit/>
          </a:bodyPr>
          <a:lstStyle/>
          <a:p>
            <a:r>
              <a:rPr lang="uk-UA" sz="3200" b="1" dirty="0" smtClean="0">
                <a:latin typeface="Garamond" pitchFamily="18" charset="0"/>
              </a:rPr>
              <a:t>Переїхавши до Петербургу в 1831 році </a:t>
            </a:r>
            <a:r>
              <a:rPr lang="uk-UA" sz="3200" b="1" dirty="0" err="1" smtClean="0">
                <a:latin typeface="Garamond" pitchFamily="18" charset="0"/>
              </a:rPr>
              <a:t>Енгельгардт</a:t>
            </a:r>
            <a:r>
              <a:rPr lang="uk-UA" sz="3200" b="1" dirty="0" smtClean="0">
                <a:latin typeface="Garamond" pitchFamily="18" charset="0"/>
              </a:rPr>
              <a:t> взяв із собою Шевченка, щоб мати дворового маляра, віддав його на 4 роки в науку до живописця </a:t>
            </a:r>
          </a:p>
          <a:p>
            <a:pPr>
              <a:buNone/>
            </a:pPr>
            <a:r>
              <a:rPr lang="uk-UA" sz="3200" b="1" dirty="0" smtClean="0">
                <a:latin typeface="Garamond" pitchFamily="18" charset="0"/>
              </a:rPr>
              <a:t>	В. Ширяєва.</a:t>
            </a:r>
            <a:endParaRPr lang="ru-RU" sz="3200" b="1" dirty="0">
              <a:latin typeface="Garamond" pitchFamily="18" charset="0"/>
            </a:endParaRPr>
          </a:p>
        </p:txBody>
      </p:sp>
      <p:pic>
        <p:nvPicPr>
          <p:cNvPr id="7" name="Picture 8" descr="Файл:Enhelhard by Shevchenko.jpg">
            <a:hlinkClick r:id="rId3"/>
          </p:cNvPr>
          <p:cNvPicPr>
            <a:picLocks noChangeAspect="1" noChangeArrowheads="1"/>
          </p:cNvPicPr>
          <p:nvPr/>
        </p:nvPicPr>
        <p:blipFill>
          <a:blip r:embed="rId4" cstate="print"/>
          <a:srcRect/>
          <a:stretch>
            <a:fillRect/>
          </a:stretch>
        </p:blipFill>
        <p:spPr bwMode="auto">
          <a:xfrm>
            <a:off x="0" y="0"/>
            <a:ext cx="3357554" cy="4120634"/>
          </a:xfrm>
          <a:prstGeom prst="rect">
            <a:avLst/>
          </a:prstGeom>
          <a:noFill/>
        </p:spPr>
      </p:pic>
      <p:sp>
        <p:nvSpPr>
          <p:cNvPr id="8" name="Прямоугольник 7"/>
          <p:cNvSpPr/>
          <p:nvPr/>
        </p:nvSpPr>
        <p:spPr>
          <a:xfrm>
            <a:off x="-214346" y="4071942"/>
            <a:ext cx="3857652" cy="800219"/>
          </a:xfrm>
          <a:prstGeom prst="rect">
            <a:avLst/>
          </a:prstGeom>
        </p:spPr>
        <p:txBody>
          <a:bodyPr wrap="square">
            <a:spAutoFit/>
          </a:bodyPr>
          <a:lstStyle/>
          <a:p>
            <a:pPr lvl="0" algn="ctr" fontAlgn="base">
              <a:spcBef>
                <a:spcPct val="0"/>
              </a:spcBef>
              <a:spcAft>
                <a:spcPct val="0"/>
              </a:spcAft>
            </a:pPr>
            <a:r>
              <a:rPr lang="ru-RU" altLang="ko-KR" i="1" dirty="0" smtClean="0">
                <a:solidFill>
                  <a:srgbClr val="003366"/>
                </a:solidFill>
                <a:latin typeface="Arial" charset="0"/>
              </a:rPr>
              <a:t>ПОРТРЕТ П.В.ЕНГЕЛЬГАРДТА. </a:t>
            </a:r>
          </a:p>
          <a:p>
            <a:pPr lvl="0" algn="ctr" fontAlgn="base">
              <a:spcBef>
                <a:spcPct val="0"/>
              </a:spcBef>
              <a:spcAft>
                <a:spcPct val="0"/>
              </a:spcAft>
            </a:pPr>
            <a:r>
              <a:rPr lang="ru-RU" altLang="ko-KR" i="1" dirty="0" smtClean="0">
                <a:solidFill>
                  <a:srgbClr val="003366"/>
                </a:solidFill>
                <a:latin typeface="Arial" charset="0"/>
              </a:rPr>
              <a:t>Акварель. 1833</a:t>
            </a:r>
            <a:r>
              <a:rPr lang="ru-RU" altLang="ko-KR" sz="2800" i="1" dirty="0" smtClean="0">
                <a:solidFill>
                  <a:srgbClr val="FFFFFF"/>
                </a:solidFill>
                <a:latin typeface="Arial" charset="0"/>
              </a:rPr>
              <a:t> </a:t>
            </a:r>
          </a:p>
        </p:txBody>
      </p:sp>
    </p:spTree>
  </p:cSld>
  <p:clrMapOvr>
    <a:masterClrMapping/>
  </p:clrMapOvr>
  <p:transition>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02-001-Fonvizin-Denis-Ivanovich.jpg"/>
          <p:cNvPicPr>
            <a:picLocks noChangeAspect="1"/>
          </p:cNvPicPr>
          <p:nvPr/>
        </p:nvPicPr>
        <p:blipFill>
          <a:blip r:embed="rId2"/>
          <a:stretch>
            <a:fillRect/>
          </a:stretch>
        </p:blipFill>
        <p:spPr>
          <a:xfrm>
            <a:off x="0" y="0"/>
            <a:ext cx="9144000" cy="6858000"/>
          </a:xfrm>
          <a:prstGeom prst="rect">
            <a:avLst/>
          </a:prstGeom>
        </p:spPr>
      </p:pic>
      <p:pic>
        <p:nvPicPr>
          <p:cNvPr id="5" name="Picture 7" descr="mcx-01"/>
          <p:cNvPicPr>
            <a:picLocks noChangeAspect="1" noChangeArrowheads="1"/>
          </p:cNvPicPr>
          <p:nvPr/>
        </p:nvPicPr>
        <p:blipFill>
          <a:blip r:embed="rId3" cstate="print"/>
          <a:srcRect/>
          <a:stretch>
            <a:fillRect/>
          </a:stretch>
        </p:blipFill>
        <p:spPr bwMode="auto">
          <a:xfrm>
            <a:off x="5072066" y="428604"/>
            <a:ext cx="3736975" cy="3071391"/>
          </a:xfrm>
          <a:prstGeom prst="rect">
            <a:avLst/>
          </a:prstGeom>
          <a:noFill/>
          <a:ln w="9525">
            <a:noFill/>
            <a:miter lim="800000"/>
            <a:headEnd/>
            <a:tailEnd/>
          </a:ln>
        </p:spPr>
      </p:pic>
      <p:sp>
        <p:nvSpPr>
          <p:cNvPr id="6" name="Прямоугольник 5"/>
          <p:cNvSpPr/>
          <p:nvPr/>
        </p:nvSpPr>
        <p:spPr>
          <a:xfrm>
            <a:off x="571472" y="785794"/>
            <a:ext cx="4429156" cy="2286016"/>
          </a:xfrm>
          <a:prstGeom prst="rect">
            <a:avLst/>
          </a:prstGeom>
        </p:spPr>
        <p:txBody>
          <a:bodyPr wrap="square">
            <a:spAutoFit/>
          </a:bodyPr>
          <a:lstStyle/>
          <a:p>
            <a:r>
              <a:rPr lang="uk-UA" sz="2800" b="1" dirty="0" smtClean="0">
                <a:latin typeface="Garamond" pitchFamily="18" charset="0"/>
              </a:rPr>
              <a:t>Разом з його учнями Шевченко бере участь у розписах Великого та інших петербурзьких театрів.</a:t>
            </a:r>
            <a:endParaRPr lang="ru-RU" sz="2800" b="1" dirty="0">
              <a:latin typeface="Garamond" pitchFamily="18" charset="0"/>
            </a:endParaRPr>
          </a:p>
        </p:txBody>
      </p:sp>
      <p:sp>
        <p:nvSpPr>
          <p:cNvPr id="7" name="Прямоугольник 6"/>
          <p:cNvSpPr/>
          <p:nvPr/>
        </p:nvSpPr>
        <p:spPr>
          <a:xfrm>
            <a:off x="1142976" y="3571876"/>
            <a:ext cx="6786610" cy="3046988"/>
          </a:xfrm>
          <a:prstGeom prst="rect">
            <a:avLst/>
          </a:prstGeom>
        </p:spPr>
        <p:txBody>
          <a:bodyPr wrap="square">
            <a:spAutoFit/>
          </a:bodyPr>
          <a:lstStyle/>
          <a:p>
            <a:r>
              <a:rPr lang="uk-UA" sz="2400" b="1" dirty="0" smtClean="0">
                <a:solidFill>
                  <a:schemeClr val="tx1">
                    <a:lumMod val="95000"/>
                    <a:lumOff val="5000"/>
                  </a:schemeClr>
                </a:solidFill>
                <a:latin typeface="Garamond" pitchFamily="18" charset="0"/>
              </a:rPr>
              <a:t>Очевидно, 1835</a:t>
            </a:r>
            <a:r>
              <a:rPr lang="ru-RU" sz="2400" b="1" dirty="0" smtClean="0">
                <a:solidFill>
                  <a:schemeClr val="tx1">
                    <a:lumMod val="95000"/>
                    <a:lumOff val="5000"/>
                  </a:schemeClr>
                </a:solidFill>
                <a:latin typeface="Garamond" pitchFamily="18" charset="0"/>
              </a:rPr>
              <a:t>р.</a:t>
            </a:r>
            <a:r>
              <a:rPr lang="uk-UA" sz="2400" b="1" dirty="0" smtClean="0">
                <a:solidFill>
                  <a:schemeClr val="tx1">
                    <a:lumMod val="95000"/>
                    <a:lumOff val="5000"/>
                  </a:schemeClr>
                </a:solidFill>
                <a:latin typeface="Garamond" pitchFamily="18" charset="0"/>
              </a:rPr>
              <a:t> з Шевченком познайомився учень Академії мистецтв І. Сошенко. Він робить усе, щоб якось полегшити його долю: знайомить з Є. Гребінкою і конференц-секретарем Академії мистецтв В. Григоровичем, який дозволяє Шевченкові відвідувати рисувальні класи Товариства заохочування художників (1835). </a:t>
            </a:r>
            <a:endParaRPr lang="ru-RU" sz="2400" dirty="0">
              <a:solidFill>
                <a:schemeClr val="tx1">
                  <a:lumMod val="95000"/>
                  <a:lumOff val="5000"/>
                </a:schemeClr>
              </a:solidFill>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1357290" y="142852"/>
            <a:ext cx="6429420" cy="2246769"/>
          </a:xfrm>
          <a:prstGeom prst="rect">
            <a:avLst/>
          </a:prstGeom>
        </p:spPr>
        <p:txBody>
          <a:bodyPr wrap="square">
            <a:spAutoFit/>
          </a:bodyPr>
          <a:lstStyle/>
          <a:p>
            <a:r>
              <a:rPr lang="uk-UA" sz="2800" b="1" dirty="0" smtClean="0">
                <a:latin typeface="Garamond" pitchFamily="18" charset="0"/>
              </a:rPr>
              <a:t>Згодом відбувається знайомство Шевченка з К. Брюлловим і В. Жуковським. Вражені гіркою долею талановитого юнака, вони 1838</a:t>
            </a:r>
            <a:r>
              <a:rPr lang="ru-RU" sz="2800" b="1" dirty="0" smtClean="0">
                <a:latin typeface="Garamond" pitchFamily="18" charset="0"/>
              </a:rPr>
              <a:t>р.</a:t>
            </a:r>
            <a:r>
              <a:rPr lang="uk-UA" sz="2800" b="1" dirty="0" smtClean="0">
                <a:latin typeface="Garamond" pitchFamily="18" charset="0"/>
              </a:rPr>
              <a:t> викупляють його з кріпацтва.</a:t>
            </a:r>
            <a:endParaRPr lang="ru-RU" sz="2800" dirty="0"/>
          </a:p>
        </p:txBody>
      </p:sp>
      <p:pic>
        <p:nvPicPr>
          <p:cNvPr id="6" name="Picture 4" descr="1sm"/>
          <p:cNvPicPr>
            <a:picLocks noChangeAspect="1" noChangeArrowheads="1"/>
          </p:cNvPicPr>
          <p:nvPr/>
        </p:nvPicPr>
        <p:blipFill>
          <a:blip r:embed="rId3" cstate="print"/>
          <a:srcRect/>
          <a:stretch>
            <a:fillRect/>
          </a:stretch>
        </p:blipFill>
        <p:spPr bwMode="auto">
          <a:xfrm>
            <a:off x="357158" y="2428868"/>
            <a:ext cx="3187700" cy="3889375"/>
          </a:xfrm>
          <a:prstGeom prst="rect">
            <a:avLst/>
          </a:prstGeom>
          <a:noFill/>
          <a:ln w="9525">
            <a:noFill/>
            <a:miter lim="800000"/>
            <a:headEnd/>
            <a:tailEnd/>
          </a:ln>
        </p:spPr>
      </p:pic>
      <p:pic>
        <p:nvPicPr>
          <p:cNvPr id="7" name="Picture 7" descr="1194354801_tonnel"/>
          <p:cNvPicPr>
            <a:picLocks noChangeAspect="1" noChangeArrowheads="1"/>
          </p:cNvPicPr>
          <p:nvPr/>
        </p:nvPicPr>
        <p:blipFill>
          <a:blip r:embed="rId4" cstate="print"/>
          <a:srcRect/>
          <a:stretch>
            <a:fillRect/>
          </a:stretch>
        </p:blipFill>
        <p:spPr bwMode="auto">
          <a:xfrm>
            <a:off x="6000760" y="2428868"/>
            <a:ext cx="2857500" cy="3810000"/>
          </a:xfrm>
          <a:prstGeom prst="rect">
            <a:avLst/>
          </a:prstGeom>
          <a:noFill/>
          <a:ln w="9525">
            <a:noFill/>
            <a:miter lim="800000"/>
            <a:headEnd/>
            <a:tailEnd/>
          </a:ln>
        </p:spPr>
      </p:pic>
      <p:sp>
        <p:nvSpPr>
          <p:cNvPr id="8" name="Прямоугольник 7"/>
          <p:cNvSpPr/>
          <p:nvPr/>
        </p:nvSpPr>
        <p:spPr>
          <a:xfrm>
            <a:off x="1071538" y="6357958"/>
            <a:ext cx="1329210" cy="369332"/>
          </a:xfrm>
          <a:prstGeom prst="rect">
            <a:avLst/>
          </a:prstGeom>
        </p:spPr>
        <p:txBody>
          <a:bodyPr wrap="none">
            <a:spAutoFit/>
          </a:bodyPr>
          <a:lstStyle/>
          <a:p>
            <a:r>
              <a:rPr lang="uk-UA" b="1" dirty="0" smtClean="0">
                <a:latin typeface="Garamond" pitchFamily="18" charset="0"/>
              </a:rPr>
              <a:t>К.Брюллов</a:t>
            </a:r>
            <a:endParaRPr lang="ru-RU" b="1" dirty="0">
              <a:latin typeface="Garamond" pitchFamily="18" charset="0"/>
            </a:endParaRPr>
          </a:p>
        </p:txBody>
      </p:sp>
      <p:sp>
        <p:nvSpPr>
          <p:cNvPr id="9" name="Прямоугольник 8"/>
          <p:cNvSpPr/>
          <p:nvPr/>
        </p:nvSpPr>
        <p:spPr>
          <a:xfrm>
            <a:off x="6643702" y="6286520"/>
            <a:ext cx="1723549" cy="369332"/>
          </a:xfrm>
          <a:prstGeom prst="rect">
            <a:avLst/>
          </a:prstGeom>
        </p:spPr>
        <p:txBody>
          <a:bodyPr wrap="none">
            <a:spAutoFit/>
          </a:bodyPr>
          <a:lstStyle/>
          <a:p>
            <a:r>
              <a:rPr lang="uk-UA" b="1" dirty="0" smtClean="0">
                <a:latin typeface="Garamond" pitchFamily="18" charset="0"/>
              </a:rPr>
              <a:t>В.Жуковський</a:t>
            </a:r>
            <a:endParaRPr lang="ru-RU" b="1" dirty="0">
              <a:latin typeface="Garamond"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43240" y="428604"/>
            <a:ext cx="2448234" cy="646331"/>
          </a:xfrm>
          <a:prstGeom prst="rect">
            <a:avLst/>
          </a:prstGeom>
        </p:spPr>
        <p:txBody>
          <a:bodyPr wrap="none">
            <a:spAutoFit/>
          </a:bodyPr>
          <a:lstStyle/>
          <a:p>
            <a:r>
              <a:rPr lang="uk-UA" sz="3600" dirty="0" smtClean="0">
                <a:solidFill>
                  <a:srgbClr val="FF0000"/>
                </a:solidFill>
              </a:rPr>
              <a:t>Сторінка 4</a:t>
            </a:r>
            <a:endParaRPr lang="ru-RU" sz="3600" dirty="0"/>
          </a:p>
        </p:txBody>
      </p:sp>
      <p:sp>
        <p:nvSpPr>
          <p:cNvPr id="5" name="Прямоугольник 4"/>
          <p:cNvSpPr/>
          <p:nvPr/>
        </p:nvSpPr>
        <p:spPr>
          <a:xfrm>
            <a:off x="857224" y="1214422"/>
            <a:ext cx="7463646" cy="646331"/>
          </a:xfrm>
          <a:prstGeom prst="rect">
            <a:avLst/>
          </a:prstGeom>
        </p:spPr>
        <p:txBody>
          <a:bodyPr wrap="none">
            <a:spAutoFit/>
          </a:bodyPr>
          <a:lstStyle/>
          <a:p>
            <a:r>
              <a:rPr lang="uk-UA" sz="3600" dirty="0" smtClean="0">
                <a:solidFill>
                  <a:srgbClr val="FF0000"/>
                </a:solidFill>
              </a:rPr>
              <a:t>В академії мистецтв. Перші твори</a:t>
            </a:r>
            <a:endParaRPr lang="ru-RU" sz="3600" dirty="0"/>
          </a:p>
        </p:txBody>
      </p:sp>
      <p:pic>
        <p:nvPicPr>
          <p:cNvPr id="6" name="Picture 6" descr="ill12"/>
          <p:cNvPicPr>
            <a:picLocks noChangeAspect="1" noChangeArrowheads="1"/>
          </p:cNvPicPr>
          <p:nvPr/>
        </p:nvPicPr>
        <p:blipFill>
          <a:blip r:embed="rId2" cstate="print"/>
          <a:srcRect/>
          <a:stretch>
            <a:fillRect/>
          </a:stretch>
        </p:blipFill>
        <p:spPr bwMode="auto">
          <a:xfrm>
            <a:off x="214282" y="2571744"/>
            <a:ext cx="4151262" cy="2786082"/>
          </a:xfrm>
          <a:prstGeom prst="rect">
            <a:avLst/>
          </a:prstGeom>
          <a:noFill/>
        </p:spPr>
      </p:pic>
      <p:pic>
        <p:nvPicPr>
          <p:cNvPr id="7" name="Picture 5" descr="ill8"/>
          <p:cNvPicPr>
            <a:picLocks noChangeAspect="1" noChangeArrowheads="1"/>
          </p:cNvPicPr>
          <p:nvPr/>
        </p:nvPicPr>
        <p:blipFill>
          <a:blip r:embed="rId3" cstate="print"/>
          <a:srcRect/>
          <a:stretch>
            <a:fillRect/>
          </a:stretch>
        </p:blipFill>
        <p:spPr bwMode="auto">
          <a:xfrm>
            <a:off x="5143504" y="3714751"/>
            <a:ext cx="3861566" cy="2818943"/>
          </a:xfrm>
          <a:prstGeom prst="rect">
            <a:avLst/>
          </a:prstGeom>
          <a:noFill/>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8.jpg"/>
          <p:cNvPicPr>
            <a:picLocks noChangeAspect="1"/>
          </p:cNvPicPr>
          <p:nvPr/>
        </p:nvPicPr>
        <p:blipFill>
          <a:blip r:embed="rId2"/>
          <a:stretch>
            <a:fillRect/>
          </a:stretch>
        </p:blipFill>
        <p:spPr>
          <a:xfrm>
            <a:off x="-1" y="0"/>
            <a:ext cx="9144001" cy="6858000"/>
          </a:xfrm>
          <a:prstGeom prst="rect">
            <a:avLst/>
          </a:prstGeom>
        </p:spPr>
      </p:pic>
      <p:sp>
        <p:nvSpPr>
          <p:cNvPr id="5" name="Прямоугольник 4"/>
          <p:cNvSpPr/>
          <p:nvPr/>
        </p:nvSpPr>
        <p:spPr>
          <a:xfrm>
            <a:off x="0" y="0"/>
            <a:ext cx="7072346" cy="3970318"/>
          </a:xfrm>
          <a:prstGeom prst="rect">
            <a:avLst/>
          </a:prstGeom>
        </p:spPr>
        <p:txBody>
          <a:bodyPr wrap="square">
            <a:spAutoFit/>
          </a:bodyPr>
          <a:lstStyle/>
          <a:p>
            <a:r>
              <a:rPr lang="uk-UA" sz="2800" b="1" dirty="0" smtClean="0">
                <a:latin typeface="Garamond" pitchFamily="18" charset="0"/>
              </a:rPr>
              <a:t>21 травня 1838</a:t>
            </a:r>
            <a:r>
              <a:rPr lang="ru-RU" sz="2800" b="1" dirty="0" smtClean="0">
                <a:latin typeface="Garamond" pitchFamily="18" charset="0"/>
              </a:rPr>
              <a:t>р.</a:t>
            </a:r>
            <a:r>
              <a:rPr lang="uk-UA" sz="2800" b="1" dirty="0" smtClean="0">
                <a:latin typeface="Garamond" pitchFamily="18" charset="0"/>
              </a:rPr>
              <a:t> Шевченка зараховують стороннім учнем Академії мистецтв. Він навчається під керівництвом К. Брюллова, стає одним з його улюблених учнів, одержує срібні медалі (за картини </a:t>
            </a:r>
            <a:r>
              <a:rPr lang="uk-UA" sz="2800" b="1" dirty="0" err="1" smtClean="0">
                <a:latin typeface="Garamond" pitchFamily="18" charset="0"/>
              </a:rPr>
              <a:t>“Хлопчик-жебрак</a:t>
            </a:r>
            <a:r>
              <a:rPr lang="uk-UA" sz="2800" b="1" dirty="0" smtClean="0">
                <a:latin typeface="Garamond" pitchFamily="18" charset="0"/>
              </a:rPr>
              <a:t>, що дає хліб </a:t>
            </a:r>
            <a:r>
              <a:rPr lang="uk-UA" sz="2800" b="1" dirty="0" err="1" smtClean="0">
                <a:latin typeface="Garamond" pitchFamily="18" charset="0"/>
              </a:rPr>
              <a:t>собаці”</a:t>
            </a:r>
            <a:r>
              <a:rPr lang="uk-UA" sz="2800" b="1" dirty="0" smtClean="0">
                <a:latin typeface="Garamond" pitchFamily="18" charset="0"/>
              </a:rPr>
              <a:t> (1840), </a:t>
            </a:r>
            <a:r>
              <a:rPr lang="uk-UA" sz="2800" b="1" dirty="0" err="1" smtClean="0">
                <a:latin typeface="Garamond" pitchFamily="18" charset="0"/>
              </a:rPr>
              <a:t>“Циганка-ворожка”</a:t>
            </a:r>
            <a:r>
              <a:rPr lang="uk-UA" sz="2800" b="1" dirty="0" smtClean="0">
                <a:latin typeface="Garamond" pitchFamily="18" charset="0"/>
              </a:rPr>
              <a:t> (1841), </a:t>
            </a:r>
            <a:r>
              <a:rPr lang="uk-UA" sz="2800" b="1" dirty="0" err="1" smtClean="0">
                <a:latin typeface="Garamond" pitchFamily="18" charset="0"/>
              </a:rPr>
              <a:t>“Катерина”</a:t>
            </a:r>
            <a:r>
              <a:rPr lang="uk-UA" sz="2800" b="1" dirty="0" smtClean="0">
                <a:latin typeface="Garamond" pitchFamily="18" charset="0"/>
              </a:rPr>
              <a:t> (1842)). Остання написана за мотивами однойменної поеми Шевченка. </a:t>
            </a:r>
            <a:endParaRPr lang="ru-RU" sz="2800" b="1" dirty="0" smtClean="0">
              <a:latin typeface="Garamond" pitchFamily="18" charset="0"/>
            </a:endParaRPr>
          </a:p>
        </p:txBody>
      </p:sp>
    </p:spTree>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28" y="428604"/>
            <a:ext cx="6740307" cy="646331"/>
          </a:xfrm>
          <a:prstGeom prst="rect">
            <a:avLst/>
          </a:prstGeom>
        </p:spPr>
        <p:txBody>
          <a:bodyPr wrap="none">
            <a:spAutoFit/>
          </a:bodyPr>
          <a:lstStyle/>
          <a:p>
            <a:pPr algn="ctr">
              <a:spcBef>
                <a:spcPct val="20000"/>
              </a:spcBef>
            </a:pPr>
            <a:r>
              <a:rPr lang="uk-UA" sz="3600" dirty="0" smtClean="0">
                <a:solidFill>
                  <a:srgbClr val="FF3399"/>
                </a:solidFill>
              </a:rPr>
              <a:t>Тарас Григорович – пейзажист</a:t>
            </a:r>
            <a:endParaRPr lang="ru-RU" sz="3600" dirty="0">
              <a:solidFill>
                <a:srgbClr val="FF3399"/>
              </a:solidFill>
            </a:endParaRPr>
          </a:p>
        </p:txBody>
      </p:sp>
      <p:pic>
        <p:nvPicPr>
          <p:cNvPr id="5" name="Picture 4" descr="ill7"/>
          <p:cNvPicPr>
            <a:picLocks noChangeAspect="1" noChangeArrowheads="1"/>
          </p:cNvPicPr>
          <p:nvPr/>
        </p:nvPicPr>
        <p:blipFill>
          <a:blip r:embed="rId2" cstate="print"/>
          <a:srcRect/>
          <a:stretch>
            <a:fillRect/>
          </a:stretch>
        </p:blipFill>
        <p:spPr bwMode="auto">
          <a:xfrm>
            <a:off x="0" y="1643050"/>
            <a:ext cx="3138942" cy="2357454"/>
          </a:xfrm>
          <a:prstGeom prst="rect">
            <a:avLst/>
          </a:prstGeom>
          <a:noFill/>
        </p:spPr>
      </p:pic>
      <p:sp>
        <p:nvSpPr>
          <p:cNvPr id="6" name="Прямоугольник 5"/>
          <p:cNvSpPr/>
          <p:nvPr/>
        </p:nvSpPr>
        <p:spPr>
          <a:xfrm>
            <a:off x="0" y="4071942"/>
            <a:ext cx="2928958" cy="523220"/>
          </a:xfrm>
          <a:prstGeom prst="rect">
            <a:avLst/>
          </a:prstGeom>
        </p:spPr>
        <p:txBody>
          <a:bodyPr wrap="square">
            <a:spAutoFit/>
          </a:bodyPr>
          <a:lstStyle/>
          <a:p>
            <a:pPr algn="ctr">
              <a:spcBef>
                <a:spcPct val="20000"/>
              </a:spcBef>
            </a:pPr>
            <a:r>
              <a:rPr lang="ru-RU" sz="1400" i="1" dirty="0" err="1" smtClean="0">
                <a:solidFill>
                  <a:srgbClr val="3333FF"/>
                </a:solidFill>
              </a:rPr>
              <a:t>Воздвиженський</a:t>
            </a:r>
            <a:r>
              <a:rPr lang="ru-RU" sz="1400" i="1" dirty="0" smtClean="0">
                <a:solidFill>
                  <a:srgbClr val="3333FF"/>
                </a:solidFill>
              </a:rPr>
              <a:t> </a:t>
            </a:r>
            <a:r>
              <a:rPr lang="ru-RU" sz="1400" i="1" dirty="0" err="1" smtClean="0">
                <a:solidFill>
                  <a:srgbClr val="3333FF"/>
                </a:solidFill>
              </a:rPr>
              <a:t>монастир</a:t>
            </a:r>
            <a:r>
              <a:rPr lang="ru-RU" sz="1400" i="1" dirty="0" smtClean="0">
                <a:solidFill>
                  <a:srgbClr val="3333FF"/>
                </a:solidFill>
              </a:rPr>
              <a:t> у </a:t>
            </a:r>
            <a:r>
              <a:rPr lang="ru-RU" sz="1400" i="1" dirty="0" err="1" smtClean="0">
                <a:solidFill>
                  <a:srgbClr val="3333FF"/>
                </a:solidFill>
              </a:rPr>
              <a:t>Полтаві</a:t>
            </a:r>
            <a:endParaRPr lang="ru-RU" sz="1400" i="1" dirty="0">
              <a:solidFill>
                <a:srgbClr val="3333FF"/>
              </a:solidFill>
            </a:endParaRPr>
          </a:p>
        </p:txBody>
      </p:sp>
      <p:pic>
        <p:nvPicPr>
          <p:cNvPr id="7" name="Picture 7" descr="ill13"/>
          <p:cNvPicPr>
            <a:picLocks noChangeAspect="1" noChangeArrowheads="1"/>
          </p:cNvPicPr>
          <p:nvPr/>
        </p:nvPicPr>
        <p:blipFill>
          <a:blip r:embed="rId3" cstate="print"/>
          <a:srcRect/>
          <a:stretch>
            <a:fillRect/>
          </a:stretch>
        </p:blipFill>
        <p:spPr bwMode="auto">
          <a:xfrm>
            <a:off x="6215074" y="1643050"/>
            <a:ext cx="2786062" cy="2428891"/>
          </a:xfrm>
          <a:prstGeom prst="rect">
            <a:avLst/>
          </a:prstGeom>
          <a:noFill/>
        </p:spPr>
      </p:pic>
      <p:sp>
        <p:nvSpPr>
          <p:cNvPr id="8" name="Прямоугольник 7"/>
          <p:cNvSpPr/>
          <p:nvPr/>
        </p:nvSpPr>
        <p:spPr>
          <a:xfrm>
            <a:off x="4714876" y="4071942"/>
            <a:ext cx="6143668" cy="634020"/>
          </a:xfrm>
          <a:prstGeom prst="rect">
            <a:avLst/>
          </a:prstGeom>
        </p:spPr>
        <p:txBody>
          <a:bodyPr wrap="square">
            <a:spAutoFit/>
          </a:bodyPr>
          <a:lstStyle/>
          <a:p>
            <a:pPr algn="ctr">
              <a:spcBef>
                <a:spcPct val="20000"/>
              </a:spcBef>
            </a:pPr>
            <a:r>
              <a:rPr lang="ru-RU" sz="1600" i="1" dirty="0" err="1" smtClean="0">
                <a:solidFill>
                  <a:srgbClr val="3333FF"/>
                </a:solidFill>
              </a:rPr>
              <a:t>Поча</a:t>
            </a:r>
            <a:r>
              <a:rPr lang="uk-UA" sz="1600" i="1" dirty="0" smtClean="0">
                <a:solidFill>
                  <a:srgbClr val="3333FF"/>
                </a:solidFill>
              </a:rPr>
              <a:t>ї</a:t>
            </a:r>
            <a:r>
              <a:rPr lang="ru-RU" sz="1600" i="1" dirty="0" err="1" smtClean="0">
                <a:solidFill>
                  <a:srgbClr val="3333FF"/>
                </a:solidFill>
              </a:rPr>
              <a:t>вська</a:t>
            </a:r>
            <a:r>
              <a:rPr lang="ru-RU" sz="1600" i="1" dirty="0" smtClean="0">
                <a:solidFill>
                  <a:srgbClr val="3333FF"/>
                </a:solidFill>
              </a:rPr>
              <a:t> лавра </a:t>
            </a:r>
          </a:p>
          <a:p>
            <a:pPr algn="ctr">
              <a:spcBef>
                <a:spcPct val="20000"/>
              </a:spcBef>
            </a:pPr>
            <a:r>
              <a:rPr lang="uk-UA" sz="1600" i="1" dirty="0" smtClean="0">
                <a:solidFill>
                  <a:srgbClr val="3333FF"/>
                </a:solidFill>
              </a:rPr>
              <a:t>з заходу</a:t>
            </a:r>
            <a:endParaRPr lang="ru-RU" sz="1600" i="1" dirty="0">
              <a:solidFill>
                <a:srgbClr val="3333FF"/>
              </a:solidFill>
            </a:endParaRPr>
          </a:p>
        </p:txBody>
      </p:sp>
      <p:pic>
        <p:nvPicPr>
          <p:cNvPr id="9" name="Picture 8" descr="Shevchenko_Kateryna_Olia_1842"/>
          <p:cNvPicPr>
            <a:picLocks noChangeAspect="1" noChangeArrowheads="1"/>
          </p:cNvPicPr>
          <p:nvPr/>
        </p:nvPicPr>
        <p:blipFill>
          <a:blip r:embed="rId4" cstate="print"/>
          <a:srcRect/>
          <a:stretch>
            <a:fillRect/>
          </a:stretch>
        </p:blipFill>
        <p:spPr bwMode="auto">
          <a:xfrm>
            <a:off x="3286116" y="2500306"/>
            <a:ext cx="2776537" cy="3673475"/>
          </a:xfrm>
          <a:prstGeom prst="rect">
            <a:avLst/>
          </a:prstGeom>
          <a:noFill/>
        </p:spPr>
      </p:pic>
      <p:sp>
        <p:nvSpPr>
          <p:cNvPr id="10" name="Прямоугольник 9"/>
          <p:cNvSpPr/>
          <p:nvPr/>
        </p:nvSpPr>
        <p:spPr>
          <a:xfrm>
            <a:off x="3857620" y="6072206"/>
            <a:ext cx="1281120" cy="369332"/>
          </a:xfrm>
          <a:prstGeom prst="rect">
            <a:avLst/>
          </a:prstGeom>
        </p:spPr>
        <p:txBody>
          <a:bodyPr wrap="none">
            <a:spAutoFit/>
          </a:bodyPr>
          <a:lstStyle/>
          <a:p>
            <a:pPr algn="ctr">
              <a:spcBef>
                <a:spcPct val="20000"/>
              </a:spcBef>
            </a:pPr>
            <a:r>
              <a:rPr lang="uk-UA" i="1" dirty="0" smtClean="0">
                <a:solidFill>
                  <a:srgbClr val="3333FF"/>
                </a:solidFill>
              </a:rPr>
              <a:t>Катерина</a:t>
            </a:r>
            <a:endParaRPr lang="ru-RU" i="1" dirty="0">
              <a:solidFill>
                <a:srgbClr val="3333FF"/>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ppt_x"/>
                                          </p:val>
                                        </p:tav>
                                        <p:tav tm="100000">
                                          <p:val>
                                            <p:strVal val="#ppt_x"/>
                                          </p:val>
                                        </p:tav>
                                      </p:tavLst>
                                    </p:anim>
                                    <p:anim calcmode="lin" valueType="num">
                                      <p:cBhvr additive="base">
                                        <p:cTn id="19"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85852" y="428604"/>
            <a:ext cx="6769354" cy="646331"/>
          </a:xfrm>
          <a:prstGeom prst="rect">
            <a:avLst/>
          </a:prstGeom>
        </p:spPr>
        <p:txBody>
          <a:bodyPr wrap="none">
            <a:spAutoFit/>
          </a:bodyPr>
          <a:lstStyle/>
          <a:p>
            <a:r>
              <a:rPr lang="uk-UA" sz="3600" dirty="0" smtClean="0">
                <a:solidFill>
                  <a:srgbClr val="FF3399"/>
                </a:solidFill>
              </a:rPr>
              <a:t>Тарас</a:t>
            </a:r>
            <a:r>
              <a:rPr lang="en-US" sz="3600" dirty="0" smtClean="0">
                <a:solidFill>
                  <a:srgbClr val="FF3399"/>
                </a:solidFill>
              </a:rPr>
              <a:t> </a:t>
            </a:r>
            <a:r>
              <a:rPr lang="uk-UA" sz="3600" dirty="0" smtClean="0">
                <a:solidFill>
                  <a:srgbClr val="FF3399"/>
                </a:solidFill>
              </a:rPr>
              <a:t>Григорович - портретист</a:t>
            </a:r>
            <a:endParaRPr lang="ru-RU" sz="3600" dirty="0"/>
          </a:p>
        </p:txBody>
      </p:sp>
      <p:pic>
        <p:nvPicPr>
          <p:cNvPr id="5" name="Picture 4" descr="ill5"/>
          <p:cNvPicPr>
            <a:picLocks noChangeAspect="1" noChangeArrowheads="1"/>
          </p:cNvPicPr>
          <p:nvPr/>
        </p:nvPicPr>
        <p:blipFill>
          <a:blip r:embed="rId2" cstate="print"/>
          <a:srcRect/>
          <a:stretch>
            <a:fillRect/>
          </a:stretch>
        </p:blipFill>
        <p:spPr bwMode="auto">
          <a:xfrm>
            <a:off x="285720" y="1428736"/>
            <a:ext cx="2209800" cy="2857500"/>
          </a:xfrm>
          <a:prstGeom prst="rect">
            <a:avLst/>
          </a:prstGeom>
          <a:noFill/>
        </p:spPr>
      </p:pic>
      <p:sp>
        <p:nvSpPr>
          <p:cNvPr id="7" name="Прямоугольник 6"/>
          <p:cNvSpPr/>
          <p:nvPr/>
        </p:nvSpPr>
        <p:spPr>
          <a:xfrm>
            <a:off x="285720" y="4286256"/>
            <a:ext cx="2214546" cy="523220"/>
          </a:xfrm>
          <a:prstGeom prst="rect">
            <a:avLst/>
          </a:prstGeom>
        </p:spPr>
        <p:txBody>
          <a:bodyPr wrap="square">
            <a:spAutoFit/>
          </a:bodyPr>
          <a:lstStyle/>
          <a:p>
            <a:pPr lvl="0" algn="ctr" fontAlgn="base">
              <a:spcBef>
                <a:spcPct val="20000"/>
              </a:spcBef>
              <a:spcAft>
                <a:spcPct val="0"/>
              </a:spcAft>
            </a:pPr>
            <a:r>
              <a:rPr lang="ru-RU" sz="1400" i="1" dirty="0" smtClean="0">
                <a:solidFill>
                  <a:srgbClr val="3333FF"/>
                </a:solidFill>
                <a:latin typeface="Arial" charset="0"/>
              </a:rPr>
              <a:t>Портрет </a:t>
            </a:r>
            <a:r>
              <a:rPr lang="ru-RU" sz="1400" i="1" dirty="0" err="1" smtClean="0">
                <a:solidFill>
                  <a:srgbClr val="3333FF"/>
                </a:solidFill>
                <a:latin typeface="Arial" charset="0"/>
              </a:rPr>
              <a:t>Ганни</a:t>
            </a:r>
            <a:r>
              <a:rPr lang="ru-RU" sz="1400" i="1" dirty="0" smtClean="0">
                <a:solidFill>
                  <a:srgbClr val="3333FF"/>
                </a:solidFill>
                <a:latin typeface="Arial" charset="0"/>
              </a:rPr>
              <a:t> </a:t>
            </a:r>
            <a:r>
              <a:rPr lang="ru-RU" sz="1400" i="1" dirty="0" err="1" smtClean="0">
                <a:solidFill>
                  <a:srgbClr val="3333FF"/>
                </a:solidFill>
                <a:latin typeface="Arial" charset="0"/>
              </a:rPr>
              <a:t>Закревської</a:t>
            </a:r>
            <a:endParaRPr lang="ru-RU" sz="1400" i="1" dirty="0" smtClean="0">
              <a:solidFill>
                <a:srgbClr val="3333FF"/>
              </a:solidFill>
              <a:latin typeface="Arial" charset="0"/>
            </a:endParaRPr>
          </a:p>
        </p:txBody>
      </p:sp>
      <p:pic>
        <p:nvPicPr>
          <p:cNvPr id="8" name="Picture 6" descr="ill9"/>
          <p:cNvPicPr>
            <a:picLocks noChangeAspect="1" noChangeArrowheads="1"/>
          </p:cNvPicPr>
          <p:nvPr/>
        </p:nvPicPr>
        <p:blipFill>
          <a:blip r:embed="rId3" cstate="print"/>
          <a:srcRect/>
          <a:stretch>
            <a:fillRect/>
          </a:stretch>
        </p:blipFill>
        <p:spPr bwMode="auto">
          <a:xfrm>
            <a:off x="6572264" y="1428736"/>
            <a:ext cx="2438400" cy="2857500"/>
          </a:xfrm>
          <a:prstGeom prst="rect">
            <a:avLst/>
          </a:prstGeom>
          <a:noFill/>
        </p:spPr>
      </p:pic>
      <p:sp>
        <p:nvSpPr>
          <p:cNvPr id="9" name="Прямоугольник 8"/>
          <p:cNvSpPr/>
          <p:nvPr/>
        </p:nvSpPr>
        <p:spPr>
          <a:xfrm>
            <a:off x="6715140" y="4286256"/>
            <a:ext cx="2174507" cy="523220"/>
          </a:xfrm>
          <a:prstGeom prst="rect">
            <a:avLst/>
          </a:prstGeom>
        </p:spPr>
        <p:txBody>
          <a:bodyPr wrap="square">
            <a:spAutoFit/>
          </a:bodyPr>
          <a:lstStyle/>
          <a:p>
            <a:pPr lvl="0" algn="ctr" fontAlgn="base">
              <a:spcBef>
                <a:spcPct val="20000"/>
              </a:spcBef>
              <a:spcAft>
                <a:spcPct val="0"/>
              </a:spcAft>
            </a:pPr>
            <a:r>
              <a:rPr lang="ru-RU" sz="1400" i="1" dirty="0" smtClean="0">
                <a:solidFill>
                  <a:srgbClr val="3333FF"/>
                </a:solidFill>
                <a:latin typeface="Arial" charset="0"/>
              </a:rPr>
              <a:t>Портрет </a:t>
            </a:r>
            <a:r>
              <a:rPr lang="ru-RU" sz="1400" i="1" dirty="0" err="1" smtClean="0">
                <a:solidFill>
                  <a:srgbClr val="3333FF"/>
                </a:solidFill>
                <a:latin typeface="Arial" charset="0"/>
              </a:rPr>
              <a:t>Михайла</a:t>
            </a:r>
            <a:r>
              <a:rPr lang="ru-RU" sz="1400" i="1" dirty="0" smtClean="0">
                <a:solidFill>
                  <a:srgbClr val="3333FF"/>
                </a:solidFill>
                <a:latin typeface="Arial" charset="0"/>
              </a:rPr>
              <a:t> </a:t>
            </a:r>
            <a:r>
              <a:rPr lang="ru-RU" sz="1400" i="1" dirty="0" err="1" smtClean="0">
                <a:solidFill>
                  <a:srgbClr val="3333FF"/>
                </a:solidFill>
                <a:latin typeface="Arial" charset="0"/>
              </a:rPr>
              <a:t>Щепкіна</a:t>
            </a:r>
            <a:endParaRPr lang="ru-RU" sz="1400" i="1" dirty="0" smtClean="0">
              <a:solidFill>
                <a:srgbClr val="3333FF"/>
              </a:solidFill>
              <a:latin typeface="Arial" charset="0"/>
            </a:endParaRPr>
          </a:p>
        </p:txBody>
      </p:sp>
      <p:pic>
        <p:nvPicPr>
          <p:cNvPr id="10" name="Picture 8" descr="ill14"/>
          <p:cNvPicPr>
            <a:picLocks noChangeAspect="1" noChangeArrowheads="1"/>
          </p:cNvPicPr>
          <p:nvPr/>
        </p:nvPicPr>
        <p:blipFill>
          <a:blip r:embed="rId4" cstate="print"/>
          <a:srcRect/>
          <a:stretch>
            <a:fillRect/>
          </a:stretch>
        </p:blipFill>
        <p:spPr bwMode="auto">
          <a:xfrm>
            <a:off x="3214678" y="3000372"/>
            <a:ext cx="2286016" cy="2648280"/>
          </a:xfrm>
          <a:prstGeom prst="rect">
            <a:avLst/>
          </a:prstGeom>
          <a:noFill/>
        </p:spPr>
      </p:pic>
      <p:sp>
        <p:nvSpPr>
          <p:cNvPr id="11" name="Прямоугольник 10"/>
          <p:cNvSpPr/>
          <p:nvPr/>
        </p:nvSpPr>
        <p:spPr>
          <a:xfrm>
            <a:off x="3357554" y="5643578"/>
            <a:ext cx="2000264" cy="523220"/>
          </a:xfrm>
          <a:prstGeom prst="rect">
            <a:avLst/>
          </a:prstGeom>
        </p:spPr>
        <p:txBody>
          <a:bodyPr wrap="square">
            <a:spAutoFit/>
          </a:bodyPr>
          <a:lstStyle/>
          <a:p>
            <a:pPr lvl="0" algn="ctr" fontAlgn="base">
              <a:spcBef>
                <a:spcPct val="20000"/>
              </a:spcBef>
              <a:spcAft>
                <a:spcPct val="0"/>
              </a:spcAft>
            </a:pPr>
            <a:r>
              <a:rPr lang="ru-RU" sz="1400" i="1" dirty="0" smtClean="0">
                <a:solidFill>
                  <a:srgbClr val="3333FF"/>
                </a:solidFill>
                <a:latin typeface="Arial" charset="0"/>
              </a:rPr>
              <a:t>Портрет </a:t>
            </a:r>
            <a:r>
              <a:rPr lang="ru-RU" sz="1400" i="1" dirty="0" err="1" smtClean="0">
                <a:solidFill>
                  <a:srgbClr val="3333FF"/>
                </a:solidFill>
                <a:latin typeface="Arial" charset="0"/>
              </a:rPr>
              <a:t>Іллі</a:t>
            </a:r>
            <a:r>
              <a:rPr lang="ru-RU" sz="1400" i="1" dirty="0" smtClean="0">
                <a:solidFill>
                  <a:srgbClr val="3333FF"/>
                </a:solidFill>
                <a:latin typeface="Arial" charset="0"/>
              </a:rPr>
              <a:t> </a:t>
            </a:r>
            <a:r>
              <a:rPr lang="ru-RU" sz="1400" i="1" dirty="0" err="1" smtClean="0">
                <a:solidFill>
                  <a:srgbClr val="3333FF"/>
                </a:solidFill>
                <a:latin typeface="Arial" charset="0"/>
              </a:rPr>
              <a:t>Лизогуба</a:t>
            </a:r>
            <a:endParaRPr lang="ru-RU" sz="1400" i="1" dirty="0" smtClean="0">
              <a:solidFill>
                <a:srgbClr val="3333FF"/>
              </a:solidFill>
              <a:latin typeface="Arial" charset="0"/>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Ukraine.jpg"/>
          <p:cNvPicPr>
            <a:picLocks noChangeAspect="1"/>
          </p:cNvPicPr>
          <p:nvPr/>
        </p:nvPicPr>
        <p:blipFill>
          <a:blip r:embed="rId2"/>
          <a:stretch>
            <a:fillRect/>
          </a:stretch>
        </p:blipFill>
        <p:spPr>
          <a:xfrm>
            <a:off x="0" y="0"/>
            <a:ext cx="9144000" cy="6858001"/>
          </a:xfrm>
          <a:prstGeom prst="rect">
            <a:avLst/>
          </a:prstGeom>
        </p:spPr>
      </p:pic>
      <p:sp>
        <p:nvSpPr>
          <p:cNvPr id="4" name="Прямоугольник 3"/>
          <p:cNvSpPr/>
          <p:nvPr/>
        </p:nvSpPr>
        <p:spPr>
          <a:xfrm>
            <a:off x="3143240" y="428604"/>
            <a:ext cx="2448234" cy="646331"/>
          </a:xfrm>
          <a:prstGeom prst="rect">
            <a:avLst/>
          </a:prstGeom>
        </p:spPr>
        <p:txBody>
          <a:bodyPr wrap="none">
            <a:spAutoFit/>
          </a:bodyPr>
          <a:lstStyle/>
          <a:p>
            <a:r>
              <a:rPr lang="uk-UA" sz="3600" dirty="0" smtClean="0">
                <a:solidFill>
                  <a:srgbClr val="FF0000"/>
                </a:solidFill>
              </a:rPr>
              <a:t>Сторінка 5</a:t>
            </a:r>
            <a:endParaRPr lang="ru-RU" sz="3600" dirty="0"/>
          </a:p>
        </p:txBody>
      </p:sp>
      <p:sp>
        <p:nvSpPr>
          <p:cNvPr id="5" name="Прямоугольник 4"/>
          <p:cNvSpPr/>
          <p:nvPr/>
        </p:nvSpPr>
        <p:spPr>
          <a:xfrm>
            <a:off x="357158" y="1071546"/>
            <a:ext cx="8634928" cy="646331"/>
          </a:xfrm>
          <a:prstGeom prst="rect">
            <a:avLst/>
          </a:prstGeom>
        </p:spPr>
        <p:txBody>
          <a:bodyPr wrap="none">
            <a:spAutoFit/>
          </a:bodyPr>
          <a:lstStyle/>
          <a:p>
            <a:r>
              <a:rPr lang="uk-UA" sz="3600" dirty="0" smtClean="0">
                <a:solidFill>
                  <a:srgbClr val="FF0000"/>
                </a:solidFill>
              </a:rPr>
              <a:t>Перша подорож на Україну (1843-1844)</a:t>
            </a:r>
            <a:endParaRPr lang="ru-RU" sz="3600" dirty="0"/>
          </a:p>
        </p:txBody>
      </p:sp>
    </p:spTree>
  </p:cSld>
  <p:clrMapOvr>
    <a:masterClrMapping/>
  </p:clrMapOvr>
  <p:transition>
    <p:newsfla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0002-001-Fonvizin-Denis-Ivanovich.jpg"/>
          <p:cNvPicPr>
            <a:picLocks noChangeAspect="1"/>
          </p:cNvPicPr>
          <p:nvPr/>
        </p:nvPicPr>
        <p:blipFill>
          <a:blip r:embed="rId2"/>
          <a:stretch>
            <a:fillRect/>
          </a:stretch>
        </p:blipFill>
        <p:spPr>
          <a:xfrm>
            <a:off x="0" y="0"/>
            <a:ext cx="9144000" cy="6858000"/>
          </a:xfrm>
          <a:prstGeom prst="rect">
            <a:avLst/>
          </a:prstGeom>
        </p:spPr>
      </p:pic>
      <p:sp>
        <p:nvSpPr>
          <p:cNvPr id="6" name="Прямоугольник 5"/>
          <p:cNvSpPr/>
          <p:nvPr/>
        </p:nvSpPr>
        <p:spPr>
          <a:xfrm>
            <a:off x="428596" y="285729"/>
            <a:ext cx="4786346" cy="4893647"/>
          </a:xfrm>
          <a:prstGeom prst="rect">
            <a:avLst/>
          </a:prstGeom>
        </p:spPr>
        <p:txBody>
          <a:bodyPr wrap="square">
            <a:spAutoFit/>
          </a:bodyPr>
          <a:lstStyle/>
          <a:p>
            <a:pPr algn="just"/>
            <a:r>
              <a:rPr lang="uk-UA" sz="2400" b="1" dirty="0" smtClean="0">
                <a:latin typeface="Garamond" pitchFamily="18" charset="0"/>
              </a:rPr>
              <a:t>   І ось поетова мрія здійснилася- у травні 1843 року він приїздить на Батьківщину. Понад 14 років тому покидав її кріпаком, а повернувся вільною людиною, художником, знаменитим поетом</a:t>
            </a:r>
          </a:p>
          <a:p>
            <a:pPr algn="just"/>
            <a:r>
              <a:rPr lang="uk-UA" sz="2400" b="1" dirty="0" smtClean="0">
                <a:latin typeface="Garamond" pitchFamily="18" charset="0"/>
              </a:rPr>
              <a:t>   А вже 1844</a:t>
            </a:r>
            <a:r>
              <a:rPr lang="ru-RU" sz="2400" b="1" dirty="0" smtClean="0">
                <a:latin typeface="Garamond" pitchFamily="18" charset="0"/>
              </a:rPr>
              <a:t>р.</a:t>
            </a:r>
            <a:r>
              <a:rPr lang="uk-UA" sz="2400" b="1" dirty="0" smtClean="0">
                <a:latin typeface="Garamond" pitchFamily="18" charset="0"/>
              </a:rPr>
              <a:t> вийшло друге видання </a:t>
            </a:r>
            <a:r>
              <a:rPr lang="uk-UA" sz="2400" b="1" dirty="0" err="1" smtClean="0">
                <a:latin typeface="Garamond" pitchFamily="18" charset="0"/>
              </a:rPr>
              <a:t>“Кобзаря”</a:t>
            </a:r>
            <a:r>
              <a:rPr lang="uk-UA" sz="2400" b="1" dirty="0" smtClean="0">
                <a:latin typeface="Garamond" pitchFamily="18" charset="0"/>
              </a:rPr>
              <a:t>. Усі твори, в якому належать до раннього періоду творчості Шевченка, коли він усвідомлював себе як </a:t>
            </a:r>
            <a:r>
              <a:rPr lang="uk-UA" sz="2400" b="1" dirty="0" err="1" smtClean="0">
                <a:latin typeface="Garamond" pitchFamily="18" charset="0"/>
              </a:rPr>
              <a:t>“мужицький</a:t>
            </a:r>
            <a:r>
              <a:rPr lang="uk-UA" sz="2400" b="1" dirty="0" smtClean="0">
                <a:latin typeface="Garamond" pitchFamily="18" charset="0"/>
              </a:rPr>
              <a:t> </a:t>
            </a:r>
            <a:r>
              <a:rPr lang="uk-UA" sz="2400" b="1" dirty="0" err="1" smtClean="0">
                <a:latin typeface="Garamond" pitchFamily="18" charset="0"/>
              </a:rPr>
              <a:t>поет”</a:t>
            </a:r>
            <a:r>
              <a:rPr lang="uk-UA" sz="2400" b="1" dirty="0" smtClean="0">
                <a:latin typeface="Garamond" pitchFamily="18" charset="0"/>
              </a:rPr>
              <a:t> і поет-патріот.</a:t>
            </a:r>
          </a:p>
        </p:txBody>
      </p:sp>
      <p:pic>
        <p:nvPicPr>
          <p:cNvPr id="8" name="Picture 5" descr="300px-First_Kobzar"/>
          <p:cNvPicPr>
            <a:picLocks noGrp="1" noChangeAspect="1" noChangeArrowheads="1"/>
          </p:cNvPicPr>
          <p:nvPr>
            <p:ph sz="half" idx="4294967295"/>
          </p:nvPr>
        </p:nvPicPr>
        <p:blipFill>
          <a:blip r:embed="rId3" cstate="print"/>
          <a:stretch>
            <a:fillRect/>
          </a:stretch>
        </p:blipFill>
        <p:spPr bwMode="auto">
          <a:xfrm>
            <a:off x="5429256" y="1785926"/>
            <a:ext cx="3348656" cy="2857520"/>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8.jpg"/>
          <p:cNvPicPr>
            <a:picLocks noChangeAspect="1"/>
          </p:cNvPicPr>
          <p:nvPr/>
        </p:nvPicPr>
        <p:blipFill>
          <a:blip r:embed="rId2"/>
          <a:stretch>
            <a:fillRect/>
          </a:stretch>
        </p:blipFill>
        <p:spPr>
          <a:xfrm>
            <a:off x="0" y="0"/>
            <a:ext cx="9144000" cy="6876288"/>
          </a:xfrm>
          <a:prstGeom prst="rect">
            <a:avLst/>
          </a:prstGeom>
        </p:spPr>
      </p:pic>
      <p:sp>
        <p:nvSpPr>
          <p:cNvPr id="4" name="Прямоугольник 3"/>
          <p:cNvSpPr/>
          <p:nvPr/>
        </p:nvSpPr>
        <p:spPr>
          <a:xfrm>
            <a:off x="357158" y="1285860"/>
            <a:ext cx="6000792" cy="2677656"/>
          </a:xfrm>
          <a:prstGeom prst="rect">
            <a:avLst/>
          </a:prstGeom>
        </p:spPr>
        <p:txBody>
          <a:bodyPr wrap="square">
            <a:spAutoFit/>
          </a:bodyPr>
          <a:lstStyle/>
          <a:p>
            <a:pPr algn="ctr">
              <a:buFontTx/>
              <a:buNone/>
            </a:pPr>
            <a:r>
              <a:rPr lang="uk-UA" sz="2800" dirty="0" smtClean="0">
                <a:solidFill>
                  <a:schemeClr val="tx1">
                    <a:lumMod val="95000"/>
                    <a:lumOff val="5000"/>
                  </a:schemeClr>
                </a:solidFill>
              </a:rPr>
              <a:t>Тарас Шевченко народився </a:t>
            </a:r>
          </a:p>
          <a:p>
            <a:pPr algn="ctr">
              <a:buFontTx/>
              <a:buNone/>
            </a:pPr>
            <a:r>
              <a:rPr lang="uk-UA" sz="2800" dirty="0" smtClean="0">
                <a:solidFill>
                  <a:schemeClr val="tx1">
                    <a:lumMod val="95000"/>
                    <a:lumOff val="5000"/>
                  </a:schemeClr>
                </a:solidFill>
              </a:rPr>
              <a:t>9 березня 1814 р. в селі Моринці </a:t>
            </a:r>
          </a:p>
          <a:p>
            <a:pPr algn="ctr">
              <a:buFontTx/>
              <a:buNone/>
            </a:pPr>
            <a:r>
              <a:rPr lang="uk-UA" sz="2800" dirty="0" smtClean="0">
                <a:solidFill>
                  <a:schemeClr val="tx1">
                    <a:lumMod val="95000"/>
                    <a:lumOff val="5000"/>
                  </a:schemeClr>
                </a:solidFill>
              </a:rPr>
              <a:t>Звенигородського повіту Київської губернії </a:t>
            </a:r>
          </a:p>
          <a:p>
            <a:pPr algn="ctr">
              <a:buFontTx/>
              <a:buNone/>
            </a:pPr>
            <a:r>
              <a:rPr lang="uk-UA" sz="2800" dirty="0" smtClean="0">
                <a:solidFill>
                  <a:schemeClr val="tx1">
                    <a:lumMod val="95000"/>
                    <a:lumOff val="5000"/>
                  </a:schemeClr>
                </a:solidFill>
              </a:rPr>
              <a:t>(нині Черкаська область) у кріпацькій родині</a:t>
            </a:r>
            <a:r>
              <a:rPr lang="uk-UA" dirty="0" smtClean="0">
                <a:solidFill>
                  <a:schemeClr val="tx1">
                    <a:lumMod val="95000"/>
                    <a:lumOff val="5000"/>
                  </a:schemeClr>
                </a:solidFill>
              </a:rPr>
              <a:t>.</a:t>
            </a:r>
            <a:endParaRPr lang="uk-UA" dirty="0">
              <a:solidFill>
                <a:schemeClr val="tx1">
                  <a:lumMod val="95000"/>
                  <a:lumOff val="5000"/>
                </a:schemeClr>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18.jpg"/>
          <p:cNvPicPr>
            <a:picLocks noChangeAspect="1"/>
          </p:cNvPicPr>
          <p:nvPr/>
        </p:nvPicPr>
        <p:blipFill>
          <a:blip r:embed="rId2"/>
          <a:stretch>
            <a:fillRect/>
          </a:stretch>
        </p:blipFill>
        <p:spPr>
          <a:xfrm>
            <a:off x="0" y="0"/>
            <a:ext cx="9144000" cy="6858000"/>
          </a:xfrm>
          <a:prstGeom prst="rect">
            <a:avLst/>
          </a:prstGeom>
        </p:spPr>
      </p:pic>
      <p:sp>
        <p:nvSpPr>
          <p:cNvPr id="7" name="Прямоугольник 6"/>
          <p:cNvSpPr/>
          <p:nvPr/>
        </p:nvSpPr>
        <p:spPr>
          <a:xfrm>
            <a:off x="357158" y="1"/>
            <a:ext cx="6572296" cy="2308324"/>
          </a:xfrm>
          <a:prstGeom prst="rect">
            <a:avLst/>
          </a:prstGeom>
        </p:spPr>
        <p:txBody>
          <a:bodyPr wrap="square">
            <a:spAutoFit/>
          </a:bodyPr>
          <a:lstStyle/>
          <a:p>
            <a:r>
              <a:rPr lang="uk-UA" sz="2400" b="1" dirty="0" smtClean="0">
                <a:latin typeface="Garamond" pitchFamily="18" charset="0"/>
              </a:rPr>
              <a:t>Перша подорож Шевченка на Україну продовжувалася близько восьми місяців. Виїхавши з Петербурга у травні 1843р., поет відвідав десятки міст і сіл України (рідну Кирилівку, Київ, Полтавщину, Хортицю, Чигирин тощо).</a:t>
            </a:r>
            <a:endParaRPr lang="ru-RU" sz="2400" b="1" dirty="0">
              <a:latin typeface="Garamond" pitchFamily="18" charset="0"/>
            </a:endParaRPr>
          </a:p>
        </p:txBody>
      </p:sp>
      <p:pic>
        <p:nvPicPr>
          <p:cNvPr id="8" name="Picture 4" descr="image013"/>
          <p:cNvPicPr>
            <a:picLocks noChangeAspect="1" noChangeArrowheads="1"/>
          </p:cNvPicPr>
          <p:nvPr/>
        </p:nvPicPr>
        <p:blipFill>
          <a:blip r:embed="rId3" cstate="print"/>
          <a:srcRect/>
          <a:stretch>
            <a:fillRect/>
          </a:stretch>
        </p:blipFill>
        <p:spPr bwMode="auto">
          <a:xfrm>
            <a:off x="4000496" y="2285992"/>
            <a:ext cx="4897438" cy="3597275"/>
          </a:xfrm>
          <a:prstGeom prst="rect">
            <a:avLst/>
          </a:prstGeom>
          <a:noFill/>
          <a:ln w="9525">
            <a:noFill/>
            <a:miter lim="800000"/>
            <a:headEnd/>
            <a:tailEnd/>
          </a:ln>
        </p:spPr>
      </p:pic>
      <p:sp>
        <p:nvSpPr>
          <p:cNvPr id="9" name="Прямоугольник 8"/>
          <p:cNvSpPr/>
          <p:nvPr/>
        </p:nvSpPr>
        <p:spPr>
          <a:xfrm>
            <a:off x="4214810" y="5929330"/>
            <a:ext cx="4572000" cy="307777"/>
          </a:xfrm>
          <a:prstGeom prst="rect">
            <a:avLst/>
          </a:prstGeom>
        </p:spPr>
        <p:txBody>
          <a:bodyPr>
            <a:spAutoFit/>
          </a:bodyPr>
          <a:lstStyle/>
          <a:p>
            <a:r>
              <a:rPr lang="ru-RU" sz="1400" b="1" dirty="0" smtClean="0">
                <a:latin typeface="Garamond" pitchFamily="18" charset="0"/>
              </a:rPr>
              <a:t>Т.Г.Шевченко. Собор святого </a:t>
            </a:r>
            <a:r>
              <a:rPr lang="ru-RU" sz="1400" b="1" dirty="0" err="1" smtClean="0">
                <a:latin typeface="Garamond" pitchFamily="18" charset="0"/>
              </a:rPr>
              <a:t>Олександра</a:t>
            </a:r>
            <a:r>
              <a:rPr lang="ru-RU" sz="1400" b="1" dirty="0" smtClean="0">
                <a:latin typeface="Garamond" pitchFamily="18" charset="0"/>
              </a:rPr>
              <a:t> в </a:t>
            </a:r>
            <a:r>
              <a:rPr lang="ru-RU" sz="1400" b="1" dirty="0" err="1" smtClean="0">
                <a:latin typeface="Garamond" pitchFamily="18" charset="0"/>
              </a:rPr>
              <a:t>Києві</a:t>
            </a:r>
            <a:r>
              <a:rPr lang="ru-RU" sz="1400" b="1" dirty="0" smtClean="0">
                <a:latin typeface="Garamond" pitchFamily="18" charset="0"/>
              </a:rPr>
              <a:t>  </a:t>
            </a:r>
            <a:endParaRPr lang="ru-RU" sz="1400" b="1" dirty="0">
              <a:latin typeface="Garamond" pitchFamily="18" charset="0"/>
            </a:endParaRPr>
          </a:p>
        </p:txBody>
      </p:sp>
      <p:sp>
        <p:nvSpPr>
          <p:cNvPr id="10" name="Прямоугольник 9"/>
          <p:cNvSpPr/>
          <p:nvPr/>
        </p:nvSpPr>
        <p:spPr>
          <a:xfrm>
            <a:off x="285720" y="3214686"/>
            <a:ext cx="3571868" cy="2714644"/>
          </a:xfrm>
          <a:prstGeom prst="rect">
            <a:avLst/>
          </a:prstGeom>
        </p:spPr>
        <p:txBody>
          <a:bodyPr wrap="square">
            <a:spAutoFit/>
          </a:bodyPr>
          <a:lstStyle/>
          <a:p>
            <a:r>
              <a:rPr lang="uk-UA" sz="2400" b="1" dirty="0" smtClean="0">
                <a:latin typeface="Garamond" pitchFamily="18" charset="0"/>
              </a:rPr>
              <a:t>Спілкувався з селянами, познайомився з численними представниками української інтелігенції й освіченими поміщиками. </a:t>
            </a:r>
            <a:endParaRPr lang="ru-RU" sz="24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8.jpg"/>
          <p:cNvPicPr>
            <a:picLocks noChangeAspect="1"/>
          </p:cNvPicPr>
          <p:nvPr/>
        </p:nvPicPr>
        <p:blipFill>
          <a:blip r:embed="rId2"/>
          <a:stretch>
            <a:fillRect/>
          </a:stretch>
        </p:blipFill>
        <p:spPr>
          <a:xfrm>
            <a:off x="0" y="0"/>
            <a:ext cx="9144000" cy="6876288"/>
          </a:xfrm>
          <a:prstGeom prst="rect">
            <a:avLst/>
          </a:prstGeom>
        </p:spPr>
      </p:pic>
      <p:sp>
        <p:nvSpPr>
          <p:cNvPr id="5" name="Прямоугольник 4"/>
          <p:cNvSpPr/>
          <p:nvPr/>
        </p:nvSpPr>
        <p:spPr>
          <a:xfrm>
            <a:off x="142844" y="142852"/>
            <a:ext cx="5072098" cy="1865126"/>
          </a:xfrm>
          <a:prstGeom prst="rect">
            <a:avLst/>
          </a:prstGeom>
        </p:spPr>
        <p:txBody>
          <a:bodyPr wrap="square">
            <a:spAutoFit/>
          </a:bodyPr>
          <a:lstStyle/>
          <a:p>
            <a:pPr>
              <a:lnSpc>
                <a:spcPct val="80000"/>
              </a:lnSpc>
            </a:pPr>
            <a:r>
              <a:rPr lang="uk-UA" sz="2400" b="1" dirty="0" smtClean="0">
                <a:latin typeface="Garamond" pitchFamily="18" charset="0"/>
              </a:rPr>
              <a:t>На Україні Шевченко написав два поетичних твори — російською мовою поему </a:t>
            </a:r>
            <a:r>
              <a:rPr lang="uk-UA" sz="2400" b="1" dirty="0" err="1" smtClean="0">
                <a:latin typeface="Garamond" pitchFamily="18" charset="0"/>
              </a:rPr>
              <a:t>“Тризна”</a:t>
            </a:r>
            <a:r>
              <a:rPr lang="uk-UA" sz="2400" b="1" dirty="0" smtClean="0">
                <a:latin typeface="Garamond" pitchFamily="18" charset="0"/>
              </a:rPr>
              <a:t> (1844</a:t>
            </a:r>
            <a:r>
              <a:rPr lang="ru-RU" sz="2400" b="1" dirty="0" smtClean="0">
                <a:latin typeface="Garamond" pitchFamily="18" charset="0"/>
              </a:rPr>
              <a:t>р.</a:t>
            </a:r>
            <a:r>
              <a:rPr lang="uk-UA" sz="2400" b="1" dirty="0" smtClean="0">
                <a:latin typeface="Garamond" pitchFamily="18" charset="0"/>
              </a:rPr>
              <a:t> опублікована в журналі </a:t>
            </a:r>
            <a:r>
              <a:rPr lang="uk-UA" sz="2400" b="1" dirty="0" err="1" smtClean="0">
                <a:latin typeface="Garamond" pitchFamily="18" charset="0"/>
              </a:rPr>
              <a:t>“Маяк”</a:t>
            </a:r>
            <a:r>
              <a:rPr lang="uk-UA" sz="2400" b="1" dirty="0" smtClean="0">
                <a:latin typeface="Garamond" pitchFamily="18" charset="0"/>
              </a:rPr>
              <a:t> під назвою</a:t>
            </a:r>
            <a:r>
              <a:rPr lang="ru-RU" sz="2400" b="1" dirty="0" smtClean="0">
                <a:latin typeface="Garamond" pitchFamily="18" charset="0"/>
              </a:rPr>
              <a:t> “Бесталанный”</a:t>
            </a:r>
            <a:r>
              <a:rPr lang="uk-UA" sz="2400" b="1" dirty="0" smtClean="0">
                <a:latin typeface="Garamond" pitchFamily="18" charset="0"/>
              </a:rPr>
              <a:t>) і вірш </a:t>
            </a:r>
            <a:r>
              <a:rPr lang="uk-UA" sz="2400" b="1" dirty="0" err="1" smtClean="0">
                <a:latin typeface="Garamond" pitchFamily="18" charset="0"/>
              </a:rPr>
              <a:t>“Розрита</a:t>
            </a:r>
            <a:r>
              <a:rPr lang="uk-UA" sz="2400" b="1" dirty="0" smtClean="0">
                <a:latin typeface="Garamond" pitchFamily="18" charset="0"/>
              </a:rPr>
              <a:t> </a:t>
            </a:r>
            <a:r>
              <a:rPr lang="uk-UA" sz="2400" b="1" dirty="0" err="1" smtClean="0">
                <a:latin typeface="Garamond" pitchFamily="18" charset="0"/>
              </a:rPr>
              <a:t>могила”</a:t>
            </a:r>
            <a:r>
              <a:rPr lang="uk-UA" sz="2400" b="1" dirty="0" smtClean="0">
                <a:latin typeface="Garamond" pitchFamily="18" charset="0"/>
              </a:rPr>
              <a:t>. </a:t>
            </a:r>
            <a:endParaRPr lang="ru-RU" sz="2400" b="1" dirty="0" smtClean="0">
              <a:latin typeface="Garamond" pitchFamily="18" charset="0"/>
            </a:endParaRPr>
          </a:p>
        </p:txBody>
      </p:sp>
      <p:sp>
        <p:nvSpPr>
          <p:cNvPr id="6" name="Прямоугольник 5"/>
          <p:cNvSpPr/>
          <p:nvPr/>
        </p:nvSpPr>
        <p:spPr>
          <a:xfrm>
            <a:off x="0" y="4714884"/>
            <a:ext cx="5500726" cy="1865126"/>
          </a:xfrm>
          <a:prstGeom prst="rect">
            <a:avLst/>
          </a:prstGeom>
        </p:spPr>
        <p:txBody>
          <a:bodyPr wrap="square">
            <a:spAutoFit/>
          </a:bodyPr>
          <a:lstStyle/>
          <a:p>
            <a:pPr>
              <a:lnSpc>
                <a:spcPct val="80000"/>
              </a:lnSpc>
              <a:spcBef>
                <a:spcPct val="20000"/>
              </a:spcBef>
            </a:pPr>
            <a:r>
              <a:rPr lang="uk-UA" sz="2400" b="1" dirty="0" smtClean="0">
                <a:latin typeface="Garamond" pitchFamily="18" charset="0"/>
              </a:rPr>
              <a:t>Та, повернувшись до Петербурга наприкінці лютого 1844</a:t>
            </a:r>
            <a:r>
              <a:rPr lang="ru-RU" sz="2400" b="1" dirty="0" smtClean="0">
                <a:latin typeface="Garamond" pitchFamily="18" charset="0"/>
              </a:rPr>
              <a:t>р., </a:t>
            </a:r>
            <a:r>
              <a:rPr lang="uk-UA" sz="2400" b="1" dirty="0" smtClean="0">
                <a:latin typeface="Garamond" pitchFamily="18" charset="0"/>
              </a:rPr>
              <a:t>він під враженням побаченого на Україні пише ряд творів (зокрема, поему </a:t>
            </a:r>
            <a:r>
              <a:rPr lang="uk-UA" sz="2400" b="1" dirty="0" err="1" smtClean="0">
                <a:latin typeface="Garamond" pitchFamily="18" charset="0"/>
              </a:rPr>
              <a:t>“Сон”</a:t>
            </a:r>
            <a:r>
              <a:rPr lang="uk-UA" sz="2400" b="1" dirty="0" smtClean="0">
                <a:latin typeface="Garamond" pitchFamily="18" charset="0"/>
              </a:rPr>
              <a:t>), які остаточно визначили подальший його шлях як поета.</a:t>
            </a:r>
            <a:endParaRPr lang="ru-RU" sz="2400" b="1" dirty="0">
              <a:latin typeface="Garamond" pitchFamily="18" charset="0"/>
            </a:endParaRPr>
          </a:p>
        </p:txBody>
      </p:sp>
      <p:pic>
        <p:nvPicPr>
          <p:cNvPr id="7" name="Picture 4" descr="148"/>
          <p:cNvPicPr>
            <a:picLocks noChangeAspect="1" noChangeArrowheads="1"/>
          </p:cNvPicPr>
          <p:nvPr/>
        </p:nvPicPr>
        <p:blipFill>
          <a:blip r:embed="rId3" cstate="print"/>
          <a:srcRect/>
          <a:stretch>
            <a:fillRect/>
          </a:stretch>
        </p:blipFill>
        <p:spPr bwMode="auto">
          <a:xfrm>
            <a:off x="785786" y="2000240"/>
            <a:ext cx="3319456" cy="2749360"/>
          </a:xfrm>
          <a:prstGeom prst="rect">
            <a:avLst/>
          </a:prstGeom>
          <a:noFill/>
          <a:ln w="9525">
            <a:noFill/>
            <a:miter lim="800000"/>
            <a:headEnd/>
            <a:tailEnd/>
          </a:ln>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71802" y="428604"/>
            <a:ext cx="2448234" cy="646331"/>
          </a:xfrm>
          <a:prstGeom prst="rect">
            <a:avLst/>
          </a:prstGeom>
        </p:spPr>
        <p:txBody>
          <a:bodyPr wrap="none">
            <a:spAutoFit/>
          </a:bodyPr>
          <a:lstStyle/>
          <a:p>
            <a:r>
              <a:rPr lang="uk-UA" sz="3600" dirty="0" smtClean="0">
                <a:solidFill>
                  <a:srgbClr val="FF0000"/>
                </a:solidFill>
              </a:rPr>
              <a:t>Сторінка 6</a:t>
            </a:r>
            <a:endParaRPr lang="ru-RU" sz="3600" dirty="0"/>
          </a:p>
        </p:txBody>
      </p:sp>
      <p:sp>
        <p:nvSpPr>
          <p:cNvPr id="5" name="Прямоугольник 4"/>
          <p:cNvSpPr/>
          <p:nvPr/>
        </p:nvSpPr>
        <p:spPr>
          <a:xfrm>
            <a:off x="428596" y="1071546"/>
            <a:ext cx="9144000" cy="584775"/>
          </a:xfrm>
          <a:prstGeom prst="rect">
            <a:avLst/>
          </a:prstGeom>
        </p:spPr>
        <p:txBody>
          <a:bodyPr wrap="square">
            <a:spAutoFit/>
          </a:bodyPr>
          <a:lstStyle/>
          <a:p>
            <a:r>
              <a:rPr lang="uk-UA" sz="3200" dirty="0" smtClean="0">
                <a:solidFill>
                  <a:srgbClr val="FF0000"/>
                </a:solidFill>
              </a:rPr>
              <a:t>У Петербурзі і знову на Україну (1845-1847)</a:t>
            </a:r>
            <a:endParaRPr lang="ru-RU" sz="3200" dirty="0"/>
          </a:p>
        </p:txBody>
      </p:sp>
      <p:pic>
        <p:nvPicPr>
          <p:cNvPr id="6" name="Picture 4" descr="image007"/>
          <p:cNvPicPr>
            <a:picLocks noChangeAspect="1" noChangeArrowheads="1"/>
          </p:cNvPicPr>
          <p:nvPr/>
        </p:nvPicPr>
        <p:blipFill>
          <a:blip r:embed="rId2" cstate="print"/>
          <a:srcRect/>
          <a:stretch>
            <a:fillRect/>
          </a:stretch>
        </p:blipFill>
        <p:spPr bwMode="auto">
          <a:xfrm>
            <a:off x="2571736" y="1857364"/>
            <a:ext cx="3960440" cy="4824536"/>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2.jpg"/>
          <p:cNvPicPr>
            <a:picLocks noChangeAspect="1"/>
          </p:cNvPicPr>
          <p:nvPr/>
        </p:nvPicPr>
        <p:blipFill>
          <a:blip r:embed="rId2"/>
          <a:stretch>
            <a:fillRect/>
          </a:stretch>
        </p:blipFill>
        <p:spPr>
          <a:xfrm>
            <a:off x="-1" y="0"/>
            <a:ext cx="9144001" cy="6858000"/>
          </a:xfrm>
          <a:prstGeom prst="rect">
            <a:avLst/>
          </a:prstGeom>
        </p:spPr>
      </p:pic>
      <p:sp>
        <p:nvSpPr>
          <p:cNvPr id="6" name="Прямоугольник 5"/>
          <p:cNvSpPr/>
          <p:nvPr/>
        </p:nvSpPr>
        <p:spPr>
          <a:xfrm>
            <a:off x="928662" y="428604"/>
            <a:ext cx="7215238" cy="3046988"/>
          </a:xfrm>
          <a:prstGeom prst="rect">
            <a:avLst/>
          </a:prstGeom>
        </p:spPr>
        <p:txBody>
          <a:bodyPr wrap="square">
            <a:spAutoFit/>
          </a:bodyPr>
          <a:lstStyle/>
          <a:p>
            <a:r>
              <a:rPr lang="uk-UA" sz="2400" b="1" dirty="0" smtClean="0">
                <a:latin typeface="Garamond" pitchFamily="18" charset="0"/>
              </a:rPr>
              <a:t>Новий період творчості Шевченка охоплює роки 1843 — 1847 (до арешту) і пов'язаний з двома його подорожами на Україну. За назвою збірки автографів </a:t>
            </a:r>
            <a:r>
              <a:rPr lang="uk-UA" sz="2400" b="1" dirty="0" err="1" smtClean="0">
                <a:latin typeface="Garamond" pitchFamily="18" charset="0"/>
              </a:rPr>
              <a:t>“Три</a:t>
            </a:r>
            <a:r>
              <a:rPr lang="uk-UA" sz="2400" b="1" dirty="0" smtClean="0">
                <a:latin typeface="Garamond" pitchFamily="18" charset="0"/>
              </a:rPr>
              <a:t> </a:t>
            </a:r>
            <a:r>
              <a:rPr lang="uk-UA" sz="2400" b="1" dirty="0" err="1" smtClean="0">
                <a:latin typeface="Garamond" pitchFamily="18" charset="0"/>
              </a:rPr>
              <a:t>літа”</a:t>
            </a:r>
            <a:r>
              <a:rPr lang="uk-UA" sz="2400" b="1" dirty="0" smtClean="0">
                <a:latin typeface="Garamond" pitchFamily="18" charset="0"/>
              </a:rPr>
              <a:t> (яка включає поезії 1843 — 1845 рр.) ці роки життя й творчості поета названо періодом </a:t>
            </a:r>
            <a:r>
              <a:rPr lang="uk-UA" sz="2400" b="1" dirty="0" err="1" smtClean="0">
                <a:latin typeface="Garamond" pitchFamily="18" charset="0"/>
              </a:rPr>
              <a:t>“трьох</a:t>
            </a:r>
            <a:r>
              <a:rPr lang="uk-UA" sz="2400" b="1" dirty="0" smtClean="0">
                <a:latin typeface="Garamond" pitchFamily="18" charset="0"/>
              </a:rPr>
              <a:t> </a:t>
            </a:r>
            <a:r>
              <a:rPr lang="uk-UA" sz="2400" b="1" dirty="0" err="1" smtClean="0">
                <a:latin typeface="Garamond" pitchFamily="18" charset="0"/>
              </a:rPr>
              <a:t>літ”</a:t>
            </a:r>
            <a:r>
              <a:rPr lang="uk-UA" sz="2400" b="1" dirty="0" smtClean="0">
                <a:latin typeface="Garamond" pitchFamily="18" charset="0"/>
              </a:rPr>
              <a:t>. До цього ж періоду фактично належать і твори, написані у 1846 — 1847 рр. (до арешту).</a:t>
            </a:r>
            <a:endParaRPr lang="ru-RU" sz="2400" b="1" dirty="0" smtClean="0">
              <a:latin typeface="Garamond" pitchFamily="18" charset="0"/>
            </a:endParaRP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8.jpg"/>
          <p:cNvPicPr>
            <a:picLocks noGrp="1" noChangeAspect="1"/>
          </p:cNvPicPr>
          <p:nvPr>
            <p:ph idx="1"/>
          </p:nvPr>
        </p:nvPicPr>
        <p:blipFill>
          <a:blip r:embed="rId2"/>
          <a:stretch>
            <a:fillRect/>
          </a:stretch>
        </p:blipFill>
        <p:spPr>
          <a:xfrm>
            <a:off x="-1" y="0"/>
            <a:ext cx="9144001" cy="6858000"/>
          </a:xfrm>
        </p:spPr>
      </p:pic>
      <p:sp>
        <p:nvSpPr>
          <p:cNvPr id="5" name="Прямоугольник 4"/>
          <p:cNvSpPr/>
          <p:nvPr/>
        </p:nvSpPr>
        <p:spPr>
          <a:xfrm>
            <a:off x="142844" y="142852"/>
            <a:ext cx="5143536" cy="5509200"/>
          </a:xfrm>
          <a:prstGeom prst="rect">
            <a:avLst/>
          </a:prstGeom>
        </p:spPr>
        <p:txBody>
          <a:bodyPr wrap="square">
            <a:spAutoFit/>
          </a:bodyPr>
          <a:lstStyle/>
          <a:p>
            <a:pPr>
              <a:lnSpc>
                <a:spcPct val="80000"/>
              </a:lnSpc>
            </a:pPr>
            <a:r>
              <a:rPr lang="uk-UA" sz="2000" b="1" dirty="0" smtClean="0">
                <a:latin typeface="Garamond" pitchFamily="18" charset="0"/>
              </a:rPr>
              <a:t>   Весною 1845</a:t>
            </a:r>
            <a:r>
              <a:rPr lang="ru-RU" sz="2000" b="1" dirty="0" smtClean="0">
                <a:latin typeface="Garamond" pitchFamily="18" charset="0"/>
              </a:rPr>
              <a:t>р.</a:t>
            </a:r>
            <a:r>
              <a:rPr lang="uk-UA" sz="2000" b="1" dirty="0" smtClean="0">
                <a:latin typeface="Garamond" pitchFamily="18" charset="0"/>
              </a:rPr>
              <a:t> Шевченко після надання йому Радою Академії мистецтв звання некласного художника повертається на Україну. Знову багато подорожує (Полтавщина, Чернігівщина, Київщина, Волинь, Поділля), виконує доручення Київської археографічної комісії, записує народні пісні, малює архітектурні й історичні пам'ятки, портрети й краєвиди.          З жовтня по грудень 1845</a:t>
            </a:r>
            <a:r>
              <a:rPr lang="ru-RU" sz="2000" b="1" dirty="0" smtClean="0">
                <a:latin typeface="Garamond" pitchFamily="18" charset="0"/>
              </a:rPr>
              <a:t>р.</a:t>
            </a:r>
            <a:r>
              <a:rPr lang="uk-UA" sz="2000" b="1" dirty="0" smtClean="0">
                <a:latin typeface="Garamond" pitchFamily="18" charset="0"/>
              </a:rPr>
              <a:t> пише один за одним твори </a:t>
            </a:r>
            <a:r>
              <a:rPr lang="uk-UA" sz="2000" b="1" dirty="0" err="1" smtClean="0">
                <a:latin typeface="Garamond" pitchFamily="18" charset="0"/>
              </a:rPr>
              <a:t>“Єретик”</a:t>
            </a:r>
            <a:r>
              <a:rPr lang="uk-UA" sz="2000" b="1" dirty="0" smtClean="0">
                <a:latin typeface="Garamond" pitchFamily="18" charset="0"/>
              </a:rPr>
              <a:t>, </a:t>
            </a:r>
            <a:r>
              <a:rPr lang="uk-UA" sz="2000" b="1" dirty="0" err="1" smtClean="0">
                <a:latin typeface="Garamond" pitchFamily="18" charset="0"/>
              </a:rPr>
              <a:t>“Сліпий”</a:t>
            </a:r>
            <a:r>
              <a:rPr lang="uk-UA" sz="2000" b="1" dirty="0" smtClean="0">
                <a:latin typeface="Garamond" pitchFamily="18" charset="0"/>
              </a:rPr>
              <a:t>, </a:t>
            </a:r>
            <a:r>
              <a:rPr lang="uk-UA" sz="2000" b="1" dirty="0" err="1" smtClean="0">
                <a:latin typeface="Garamond" pitchFamily="18" charset="0"/>
              </a:rPr>
              <a:t>“Наймичка”</a:t>
            </a:r>
            <a:r>
              <a:rPr lang="uk-UA" sz="2000" b="1" dirty="0" smtClean="0">
                <a:latin typeface="Garamond" pitchFamily="18" charset="0"/>
              </a:rPr>
              <a:t>, </a:t>
            </a:r>
            <a:r>
              <a:rPr lang="uk-UA" sz="2000" b="1" dirty="0" err="1" smtClean="0">
                <a:latin typeface="Garamond" pitchFamily="18" charset="0"/>
              </a:rPr>
              <a:t>“Кавказ”</a:t>
            </a:r>
            <a:r>
              <a:rPr lang="uk-UA" sz="2000" b="1" dirty="0" smtClean="0">
                <a:latin typeface="Garamond" pitchFamily="18" charset="0"/>
              </a:rPr>
              <a:t>, “І мертвим, і </a:t>
            </a:r>
            <a:r>
              <a:rPr lang="uk-UA" sz="2000" b="1" dirty="0" err="1" smtClean="0">
                <a:latin typeface="Garamond" pitchFamily="18" charset="0"/>
              </a:rPr>
              <a:t>живим...”</a:t>
            </a:r>
            <a:r>
              <a:rPr lang="uk-UA" sz="2000" b="1" dirty="0" smtClean="0">
                <a:latin typeface="Garamond" pitchFamily="18" charset="0"/>
              </a:rPr>
              <a:t>, </a:t>
            </a:r>
            <a:r>
              <a:rPr lang="uk-UA" sz="2000" b="1" dirty="0" err="1" smtClean="0">
                <a:latin typeface="Garamond" pitchFamily="18" charset="0"/>
              </a:rPr>
              <a:t>“Холодний</a:t>
            </a:r>
            <a:r>
              <a:rPr lang="uk-UA" sz="2000" b="1" dirty="0" smtClean="0">
                <a:latin typeface="Garamond" pitchFamily="18" charset="0"/>
              </a:rPr>
              <a:t> </a:t>
            </a:r>
            <a:r>
              <a:rPr lang="uk-UA" sz="2000" b="1" dirty="0" err="1" smtClean="0">
                <a:latin typeface="Garamond" pitchFamily="18" charset="0"/>
              </a:rPr>
              <a:t>яр”</a:t>
            </a:r>
            <a:r>
              <a:rPr lang="uk-UA" sz="2000" b="1" dirty="0" smtClean="0">
                <a:latin typeface="Garamond" pitchFamily="18" charset="0"/>
              </a:rPr>
              <a:t>, </a:t>
            </a:r>
            <a:r>
              <a:rPr lang="uk-UA" sz="2000" b="1" dirty="0" err="1" smtClean="0">
                <a:latin typeface="Garamond" pitchFamily="18" charset="0"/>
              </a:rPr>
              <a:t>“Як</a:t>
            </a:r>
            <a:r>
              <a:rPr lang="uk-UA" sz="2000" b="1" dirty="0" smtClean="0">
                <a:latin typeface="Garamond" pitchFamily="18" charset="0"/>
              </a:rPr>
              <a:t> умру, то </a:t>
            </a:r>
            <a:r>
              <a:rPr lang="uk-UA" sz="2000" b="1" dirty="0" err="1" smtClean="0">
                <a:latin typeface="Garamond" pitchFamily="18" charset="0"/>
              </a:rPr>
              <a:t>поховайте”</a:t>
            </a:r>
            <a:r>
              <a:rPr lang="uk-UA" sz="2000" b="1" dirty="0" smtClean="0">
                <a:latin typeface="Garamond" pitchFamily="18" charset="0"/>
              </a:rPr>
              <a:t> (</a:t>
            </a:r>
            <a:r>
              <a:rPr lang="uk-UA" sz="2000" b="1" dirty="0" err="1" smtClean="0">
                <a:latin typeface="Garamond" pitchFamily="18" charset="0"/>
              </a:rPr>
              <a:t>“Заповіт”</a:t>
            </a:r>
            <a:r>
              <a:rPr lang="uk-UA" sz="2000" b="1" dirty="0" smtClean="0">
                <a:latin typeface="Garamond" pitchFamily="18" charset="0"/>
              </a:rPr>
              <a:t>) та ін. Усі свої поезії 1843 — 1845 рр. (крім поеми </a:t>
            </a:r>
            <a:r>
              <a:rPr lang="uk-UA" sz="2000" b="1" dirty="0" err="1" smtClean="0">
                <a:latin typeface="Garamond" pitchFamily="18" charset="0"/>
              </a:rPr>
              <a:t>“Тризна”</a:t>
            </a:r>
            <a:r>
              <a:rPr lang="uk-UA" sz="2000" b="1" dirty="0" smtClean="0">
                <a:latin typeface="Garamond" pitchFamily="18" charset="0"/>
              </a:rPr>
              <a:t>) він переписує в альбом, якому дає назву </a:t>
            </a:r>
            <a:r>
              <a:rPr lang="uk-UA" sz="2000" b="1" dirty="0" err="1" smtClean="0">
                <a:latin typeface="Garamond" pitchFamily="18" charset="0"/>
              </a:rPr>
              <a:t>“Три</a:t>
            </a:r>
            <a:r>
              <a:rPr lang="uk-UA" sz="2000" b="1" dirty="0" smtClean="0">
                <a:latin typeface="Garamond" pitchFamily="18" charset="0"/>
              </a:rPr>
              <a:t> </a:t>
            </a:r>
            <a:r>
              <a:rPr lang="uk-UA" sz="2000" b="1" dirty="0" err="1" smtClean="0">
                <a:latin typeface="Garamond" pitchFamily="18" charset="0"/>
              </a:rPr>
              <a:t>літа”</a:t>
            </a:r>
            <a:r>
              <a:rPr lang="uk-UA" sz="2000" b="1" dirty="0" smtClean="0">
                <a:latin typeface="Garamond" pitchFamily="18" charset="0"/>
              </a:rPr>
              <a:t>. </a:t>
            </a:r>
          </a:p>
          <a:p>
            <a:pPr>
              <a:lnSpc>
                <a:spcPct val="80000"/>
              </a:lnSpc>
            </a:pPr>
            <a:r>
              <a:rPr lang="uk-UA" sz="2000" b="1" dirty="0" smtClean="0">
                <a:latin typeface="Garamond" pitchFamily="18" charset="0"/>
              </a:rPr>
              <a:t>    1846</a:t>
            </a:r>
            <a:r>
              <a:rPr lang="ru-RU" sz="2000" b="1" dirty="0" smtClean="0">
                <a:latin typeface="Garamond" pitchFamily="18" charset="0"/>
              </a:rPr>
              <a:t>р.</a:t>
            </a:r>
            <a:r>
              <a:rPr lang="uk-UA" sz="2000" b="1" dirty="0" smtClean="0">
                <a:latin typeface="Garamond" pitchFamily="18" charset="0"/>
              </a:rPr>
              <a:t> створює балади </a:t>
            </a:r>
            <a:r>
              <a:rPr lang="uk-UA" sz="2000" b="1" dirty="0" err="1" smtClean="0">
                <a:latin typeface="Garamond" pitchFamily="18" charset="0"/>
              </a:rPr>
              <a:t>“Лілея”</a:t>
            </a:r>
            <a:r>
              <a:rPr lang="uk-UA" sz="2000" b="1" dirty="0" smtClean="0">
                <a:latin typeface="Garamond" pitchFamily="18" charset="0"/>
              </a:rPr>
              <a:t> і </a:t>
            </a:r>
            <a:r>
              <a:rPr lang="uk-UA" sz="2000" b="1" dirty="0" err="1" smtClean="0">
                <a:latin typeface="Garamond" pitchFamily="18" charset="0"/>
              </a:rPr>
              <a:t>“Русалка”</a:t>
            </a:r>
            <a:r>
              <a:rPr lang="uk-UA" sz="2000" b="1" dirty="0" smtClean="0">
                <a:latin typeface="Garamond" pitchFamily="18" charset="0"/>
              </a:rPr>
              <a:t>, а 1847</a:t>
            </a:r>
            <a:r>
              <a:rPr lang="ru-RU" sz="2000" b="1" dirty="0" smtClean="0">
                <a:latin typeface="Garamond" pitchFamily="18" charset="0"/>
              </a:rPr>
              <a:t>р. (до</a:t>
            </a:r>
            <a:r>
              <a:rPr lang="uk-UA" sz="2000" b="1" dirty="0" smtClean="0">
                <a:latin typeface="Garamond" pitchFamily="18" charset="0"/>
              </a:rPr>
              <a:t> арешту) — поему </a:t>
            </a:r>
            <a:r>
              <a:rPr lang="uk-UA" sz="2000" b="1" dirty="0" err="1" smtClean="0">
                <a:latin typeface="Garamond" pitchFamily="18" charset="0"/>
              </a:rPr>
              <a:t>“Осика”</a:t>
            </a:r>
            <a:r>
              <a:rPr lang="uk-UA" sz="2000" b="1" dirty="0" smtClean="0">
                <a:latin typeface="Garamond" pitchFamily="18" charset="0"/>
              </a:rPr>
              <a:t>. Тоді ж він задумує нове видання </a:t>
            </a:r>
            <a:r>
              <a:rPr lang="uk-UA" sz="2000" b="1" dirty="0" err="1" smtClean="0">
                <a:latin typeface="Garamond" pitchFamily="18" charset="0"/>
              </a:rPr>
              <a:t>“Кобзаря”</a:t>
            </a:r>
            <a:r>
              <a:rPr lang="uk-UA" sz="2000" b="1" dirty="0" smtClean="0">
                <a:latin typeface="Garamond" pitchFamily="18" charset="0"/>
              </a:rPr>
              <a:t>, куди мали увійти його твори 1843 — 1847 рр. </a:t>
            </a:r>
            <a:endParaRPr lang="ru-RU" sz="2000" b="1" dirty="0" smtClean="0">
              <a:latin typeface="Garamond" pitchFamily="18" charset="0"/>
            </a:endParaRPr>
          </a:p>
        </p:txBody>
      </p:sp>
    </p:spTree>
  </p:cSld>
  <p:clrMapOvr>
    <a:masterClrMapping/>
  </p:clrMapOvr>
  <p:transition>
    <p:pull dir="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4.jpg"/>
          <p:cNvPicPr>
            <a:picLocks noChangeAspect="1"/>
          </p:cNvPicPr>
          <p:nvPr/>
        </p:nvPicPr>
        <p:blipFill>
          <a:blip r:embed="rId2"/>
          <a:stretch>
            <a:fillRect/>
          </a:stretch>
        </p:blipFill>
        <p:spPr>
          <a:xfrm>
            <a:off x="-1" y="0"/>
            <a:ext cx="9144001" cy="6858000"/>
          </a:xfrm>
          <a:prstGeom prst="rect">
            <a:avLst/>
          </a:prstGeom>
        </p:spPr>
      </p:pic>
      <p:sp>
        <p:nvSpPr>
          <p:cNvPr id="5" name="Прямоугольник 4"/>
          <p:cNvSpPr/>
          <p:nvPr/>
        </p:nvSpPr>
        <p:spPr>
          <a:xfrm>
            <a:off x="4429124" y="3000372"/>
            <a:ext cx="4572000" cy="1754326"/>
          </a:xfrm>
          <a:prstGeom prst="rect">
            <a:avLst/>
          </a:prstGeom>
        </p:spPr>
        <p:txBody>
          <a:bodyPr>
            <a:spAutoFit/>
          </a:bodyPr>
          <a:lstStyle/>
          <a:p>
            <a:endParaRPr lang="uk-UA" b="1" dirty="0" smtClean="0">
              <a:latin typeface="Garamond" pitchFamily="18" charset="0"/>
            </a:endParaRPr>
          </a:p>
          <a:p>
            <a:r>
              <a:rPr lang="uk-UA" b="1" dirty="0" smtClean="0">
                <a:latin typeface="Garamond" pitchFamily="18" charset="0"/>
              </a:rPr>
              <a:t>	У березні 1847</a:t>
            </a:r>
            <a:r>
              <a:rPr lang="ru-RU" b="1" dirty="0" smtClean="0">
                <a:latin typeface="Garamond" pitchFamily="18" charset="0"/>
              </a:rPr>
              <a:t>р.</a:t>
            </a:r>
            <a:r>
              <a:rPr lang="uk-UA" b="1" dirty="0" smtClean="0">
                <a:latin typeface="Garamond" pitchFamily="18" charset="0"/>
              </a:rPr>
              <a:t> товариство було розгромлене. Почалися арешти. Шевченка заарештували 5 квітня 1847</a:t>
            </a:r>
            <a:r>
              <a:rPr lang="ru-RU" b="1" dirty="0" smtClean="0">
                <a:latin typeface="Garamond" pitchFamily="18" charset="0"/>
              </a:rPr>
              <a:t>р., а 17-го</a:t>
            </a:r>
            <a:r>
              <a:rPr lang="uk-UA" b="1" dirty="0" smtClean="0">
                <a:latin typeface="Garamond" pitchFamily="18" charset="0"/>
              </a:rPr>
              <a:t> привезли до Петербурга й на час слідства ув'язнили в казематі III відділу.</a:t>
            </a:r>
            <a:endParaRPr lang="ru-RU" b="1" dirty="0" smtClean="0">
              <a:latin typeface="Garamond" pitchFamily="18" charset="0"/>
            </a:endParaRPr>
          </a:p>
        </p:txBody>
      </p:sp>
      <p:sp>
        <p:nvSpPr>
          <p:cNvPr id="6" name="Прямоугольник 5"/>
          <p:cNvSpPr/>
          <p:nvPr/>
        </p:nvSpPr>
        <p:spPr>
          <a:xfrm>
            <a:off x="142844" y="142852"/>
            <a:ext cx="4572000" cy="2585323"/>
          </a:xfrm>
          <a:prstGeom prst="rect">
            <a:avLst/>
          </a:prstGeom>
        </p:spPr>
        <p:txBody>
          <a:bodyPr>
            <a:spAutoFit/>
          </a:bodyPr>
          <a:lstStyle/>
          <a:p>
            <a:r>
              <a:rPr lang="uk-UA" b="1" dirty="0" smtClean="0">
                <a:latin typeface="Garamond" pitchFamily="18" charset="0"/>
              </a:rPr>
              <a:t>   Весною 1846</a:t>
            </a:r>
            <a:r>
              <a:rPr lang="ru-RU" b="1" dirty="0" smtClean="0">
                <a:latin typeface="Garamond" pitchFamily="18" charset="0"/>
              </a:rPr>
              <a:t>р. у</a:t>
            </a:r>
            <a:r>
              <a:rPr lang="uk-UA" b="1" dirty="0" smtClean="0">
                <a:latin typeface="Garamond" pitchFamily="18" charset="0"/>
              </a:rPr>
              <a:t> Києві Шевченко знайомиться з М. Костомаровим, М. Гулаком,</a:t>
            </a:r>
            <a:r>
              <a:rPr lang="ru-RU" b="1" dirty="0" smtClean="0">
                <a:latin typeface="Garamond" pitchFamily="18" charset="0"/>
              </a:rPr>
              <a:t> М. Савичем, О. Марковичем та</a:t>
            </a:r>
            <a:r>
              <a:rPr lang="uk-UA" b="1" dirty="0" smtClean="0">
                <a:latin typeface="Garamond" pitchFamily="18" charset="0"/>
              </a:rPr>
              <a:t> іншими членами таємного Кирило-Мефодіївського товариства (засноване в грудні 1845 — січні 1846 р</a:t>
            </a:r>
            <a:r>
              <a:rPr lang="ru-RU" b="1" dirty="0" smtClean="0">
                <a:latin typeface="Garamond" pitchFamily="18" charset="0"/>
              </a:rPr>
              <a:t>р.)</a:t>
            </a:r>
            <a:r>
              <a:rPr lang="uk-UA" b="1" dirty="0" smtClean="0">
                <a:latin typeface="Garamond" pitchFamily="18" charset="0"/>
              </a:rPr>
              <a:t> і вступає в цю організацію. Його твори періоду </a:t>
            </a:r>
            <a:r>
              <a:rPr lang="uk-UA" b="1" dirty="0" err="1" smtClean="0">
                <a:latin typeface="Garamond" pitchFamily="18" charset="0"/>
              </a:rPr>
              <a:t>“Трьох</a:t>
            </a:r>
            <a:r>
              <a:rPr lang="uk-UA" b="1" dirty="0" smtClean="0">
                <a:latin typeface="Garamond" pitchFamily="18" charset="0"/>
              </a:rPr>
              <a:t> </a:t>
            </a:r>
            <a:r>
              <a:rPr lang="uk-UA" b="1" dirty="0" err="1" smtClean="0">
                <a:latin typeface="Garamond" pitchFamily="18" charset="0"/>
              </a:rPr>
              <a:t>літ”</a:t>
            </a:r>
            <a:r>
              <a:rPr lang="uk-UA" b="1" dirty="0" smtClean="0">
                <a:latin typeface="Garamond" pitchFamily="18" charset="0"/>
              </a:rPr>
              <a:t> мали безперечний вплив на програмні документи товариства. </a:t>
            </a: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43240" y="428604"/>
            <a:ext cx="2448234" cy="646331"/>
          </a:xfrm>
          <a:prstGeom prst="rect">
            <a:avLst/>
          </a:prstGeom>
        </p:spPr>
        <p:txBody>
          <a:bodyPr wrap="none">
            <a:spAutoFit/>
          </a:bodyPr>
          <a:lstStyle/>
          <a:p>
            <a:r>
              <a:rPr lang="uk-UA" sz="3600" dirty="0" smtClean="0">
                <a:solidFill>
                  <a:srgbClr val="FF0000"/>
                </a:solidFill>
              </a:rPr>
              <a:t>Сторінка 7</a:t>
            </a:r>
            <a:endParaRPr lang="ru-RU" sz="3600" dirty="0"/>
          </a:p>
        </p:txBody>
      </p:sp>
      <p:sp>
        <p:nvSpPr>
          <p:cNvPr id="6" name="Прямоугольник 5"/>
          <p:cNvSpPr/>
          <p:nvPr/>
        </p:nvSpPr>
        <p:spPr>
          <a:xfrm>
            <a:off x="2000232" y="1142984"/>
            <a:ext cx="4910319" cy="584775"/>
          </a:xfrm>
          <a:prstGeom prst="rect">
            <a:avLst/>
          </a:prstGeom>
        </p:spPr>
        <p:txBody>
          <a:bodyPr wrap="none">
            <a:spAutoFit/>
          </a:bodyPr>
          <a:lstStyle/>
          <a:p>
            <a:r>
              <a:rPr lang="uk-UA" sz="3200" dirty="0" smtClean="0">
                <a:solidFill>
                  <a:srgbClr val="FF0000"/>
                </a:solidFill>
              </a:rPr>
              <a:t>На засланні (1847- 1857)</a:t>
            </a:r>
            <a:endParaRPr lang="ru-RU" sz="3200" dirty="0"/>
          </a:p>
        </p:txBody>
      </p:sp>
      <p:pic>
        <p:nvPicPr>
          <p:cNvPr id="7" name="Picture 4" descr="0035"/>
          <p:cNvPicPr>
            <a:picLocks noChangeAspect="1" noChangeArrowheads="1"/>
          </p:cNvPicPr>
          <p:nvPr/>
        </p:nvPicPr>
        <p:blipFill>
          <a:blip r:embed="rId2" cstate="print"/>
          <a:srcRect/>
          <a:stretch>
            <a:fillRect/>
          </a:stretch>
        </p:blipFill>
        <p:spPr bwMode="auto">
          <a:xfrm>
            <a:off x="900113" y="2133600"/>
            <a:ext cx="7620000" cy="4533900"/>
          </a:xfrm>
          <a:prstGeom prst="rect">
            <a:avLst/>
          </a:prstGeom>
          <a:noFill/>
          <a:ln w="9525">
            <a:noFill/>
            <a:miter lim="800000"/>
            <a:headEnd/>
            <a:tailEnd/>
          </a:ln>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a:stretch>
            <a:fillRect/>
          </a:stretch>
        </p:blipFill>
        <p:spPr>
          <a:xfrm>
            <a:off x="-1" y="0"/>
            <a:ext cx="9144001" cy="6858000"/>
          </a:xfrm>
          <a:prstGeom prst="rect">
            <a:avLst/>
          </a:prstGeom>
        </p:spPr>
      </p:pic>
      <p:pic>
        <p:nvPicPr>
          <p:cNvPr id="5" name="Picture 4" descr="0_28685_3740c7b_XL"/>
          <p:cNvPicPr>
            <a:picLocks noGrp="1" noChangeAspect="1" noChangeArrowheads="1"/>
          </p:cNvPicPr>
          <p:nvPr>
            <p:ph sz="half" idx="1"/>
          </p:nvPr>
        </p:nvPicPr>
        <p:blipFill>
          <a:blip r:embed="rId3" cstate="print"/>
          <a:srcRect/>
          <a:stretch>
            <a:fillRect/>
          </a:stretch>
        </p:blipFill>
        <p:spPr bwMode="auto">
          <a:xfrm>
            <a:off x="142844" y="428604"/>
            <a:ext cx="3960440" cy="5112568"/>
          </a:xfrm>
          <a:prstGeom prst="rect">
            <a:avLst/>
          </a:prstGeom>
          <a:noFill/>
          <a:ln w="9525">
            <a:noFill/>
            <a:miter lim="800000"/>
            <a:headEnd/>
            <a:tailEnd/>
          </a:ln>
        </p:spPr>
      </p:pic>
      <p:sp>
        <p:nvSpPr>
          <p:cNvPr id="7" name="Прямоугольник 6"/>
          <p:cNvSpPr/>
          <p:nvPr/>
        </p:nvSpPr>
        <p:spPr>
          <a:xfrm>
            <a:off x="4429124" y="642918"/>
            <a:ext cx="4357718" cy="4401205"/>
          </a:xfrm>
          <a:prstGeom prst="rect">
            <a:avLst/>
          </a:prstGeom>
        </p:spPr>
        <p:txBody>
          <a:bodyPr wrap="square">
            <a:spAutoFit/>
          </a:bodyPr>
          <a:lstStyle/>
          <a:p>
            <a:pPr algn="just"/>
            <a:r>
              <a:rPr lang="uk-UA" sz="2000" b="1" dirty="0" smtClean="0">
                <a:latin typeface="Garamond" pitchFamily="18" charset="0"/>
              </a:rPr>
              <a:t>8 червня 1847 року</a:t>
            </a:r>
            <a:r>
              <a:rPr lang="ru-RU" sz="2000" b="1" dirty="0" smtClean="0">
                <a:latin typeface="Garamond" pitchFamily="18" charset="0"/>
              </a:rPr>
              <a:t> .</a:t>
            </a:r>
            <a:r>
              <a:rPr lang="uk-UA" sz="2000" b="1" dirty="0" smtClean="0">
                <a:latin typeface="Garamond" pitchFamily="18" charset="0"/>
              </a:rPr>
              <a:t> Шевченка привезли до Оренбурга, звідти до Орської кріпості, де він мав відбувати солдатську службу. В Орську він порушив царську заборону писати. Свої нові твори він потай записував до саморобних </a:t>
            </a:r>
            <a:r>
              <a:rPr lang="uk-UA" sz="2000" b="1" dirty="0" err="1" smtClean="0">
                <a:latin typeface="Garamond" pitchFamily="18" charset="0"/>
              </a:rPr>
              <a:t>“захалявних”</a:t>
            </a:r>
            <a:r>
              <a:rPr lang="uk-UA" sz="2000" b="1" dirty="0" smtClean="0">
                <a:latin typeface="Garamond" pitchFamily="18" charset="0"/>
              </a:rPr>
              <a:t> зошитків. Наприкінці 1849 — на початку 1850</a:t>
            </a:r>
            <a:r>
              <a:rPr lang="ru-RU" sz="2000" b="1" dirty="0" smtClean="0">
                <a:latin typeface="Garamond" pitchFamily="18" charset="0"/>
              </a:rPr>
              <a:t>р.</a:t>
            </a:r>
            <a:r>
              <a:rPr lang="uk-UA" sz="2000" b="1" dirty="0" smtClean="0">
                <a:latin typeface="Garamond" pitchFamily="18" charset="0"/>
              </a:rPr>
              <a:t> він переписав ці </a:t>
            </a:r>
            <a:r>
              <a:rPr lang="uk-UA" sz="2000" b="1" dirty="0" err="1" smtClean="0">
                <a:latin typeface="Garamond" pitchFamily="18" charset="0"/>
              </a:rPr>
              <a:t>“невільницькі”</a:t>
            </a:r>
            <a:r>
              <a:rPr lang="uk-UA" sz="2000" b="1" dirty="0" smtClean="0">
                <a:latin typeface="Garamond" pitchFamily="18" charset="0"/>
              </a:rPr>
              <a:t> поезії в саморобну книжечку, яка згодом дістала назву </a:t>
            </a:r>
            <a:r>
              <a:rPr lang="uk-UA" sz="2000" b="1" dirty="0" err="1" smtClean="0">
                <a:latin typeface="Garamond" pitchFamily="18" charset="0"/>
              </a:rPr>
              <a:t>“Мала</a:t>
            </a:r>
            <a:r>
              <a:rPr lang="uk-UA" sz="2000" b="1" dirty="0" smtClean="0">
                <a:latin typeface="Garamond" pitchFamily="18" charset="0"/>
              </a:rPr>
              <a:t> </a:t>
            </a:r>
            <a:r>
              <a:rPr lang="uk-UA" sz="2000" b="1" dirty="0" err="1" smtClean="0">
                <a:latin typeface="Garamond" pitchFamily="18" charset="0"/>
              </a:rPr>
              <a:t>книжка”</a:t>
            </a:r>
            <a:r>
              <a:rPr lang="uk-UA" sz="2000" b="1" dirty="0" smtClean="0">
                <a:latin typeface="Garamond" pitchFamily="18" charset="0"/>
              </a:rPr>
              <a:t>. В Орській кріпості поет написав 21 твір.</a:t>
            </a:r>
            <a:endParaRPr lang="ru-RU" sz="2000" b="1" dirty="0">
              <a:latin typeface="Garamond"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002-001-Fonvizin-Denis-Ivanovich.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428596" y="357166"/>
            <a:ext cx="4572000" cy="2246769"/>
          </a:xfrm>
          <a:prstGeom prst="rect">
            <a:avLst/>
          </a:prstGeom>
        </p:spPr>
        <p:txBody>
          <a:bodyPr>
            <a:spAutoFit/>
          </a:bodyPr>
          <a:lstStyle/>
          <a:p>
            <a:r>
              <a:rPr lang="uk-UA" sz="2000" b="1" dirty="0" smtClean="0">
                <a:latin typeface="Garamond" pitchFamily="18" charset="0"/>
              </a:rPr>
              <a:t>У 1848р. на клопотання Шевченкових друзів його включили як художника до складу </a:t>
            </a:r>
            <a:r>
              <a:rPr lang="uk-UA" sz="2000" b="1" dirty="0" err="1" smtClean="0">
                <a:latin typeface="Garamond" pitchFamily="18" charset="0"/>
              </a:rPr>
              <a:t>Аральської</a:t>
            </a:r>
            <a:r>
              <a:rPr lang="uk-UA" sz="2000" b="1" dirty="0" smtClean="0">
                <a:latin typeface="Garamond" pitchFamily="18" charset="0"/>
              </a:rPr>
              <a:t> описової експедиції, очолюваної О. </a:t>
            </a:r>
            <a:r>
              <a:rPr lang="uk-UA" sz="2000" b="1" dirty="0" err="1" smtClean="0">
                <a:latin typeface="Garamond" pitchFamily="18" charset="0"/>
              </a:rPr>
              <a:t>Бутаковим</a:t>
            </a:r>
            <a:r>
              <a:rPr lang="uk-UA" sz="2000" b="1" dirty="0" smtClean="0">
                <a:latin typeface="Garamond" pitchFamily="18" charset="0"/>
              </a:rPr>
              <a:t>. З жовтня 1848</a:t>
            </a:r>
            <a:r>
              <a:rPr lang="ru-RU" sz="2000" b="1" dirty="0" smtClean="0">
                <a:latin typeface="Garamond" pitchFamily="18" charset="0"/>
              </a:rPr>
              <a:t>р. до</a:t>
            </a:r>
            <a:r>
              <a:rPr lang="uk-UA" sz="2000" b="1" dirty="0" smtClean="0">
                <a:latin typeface="Garamond" pitchFamily="18" charset="0"/>
              </a:rPr>
              <a:t> травня 1849</a:t>
            </a:r>
            <a:r>
              <a:rPr lang="ru-RU" sz="2000" b="1" dirty="0" smtClean="0">
                <a:latin typeface="Garamond" pitchFamily="18" charset="0"/>
              </a:rPr>
              <a:t>р.</a:t>
            </a:r>
            <a:r>
              <a:rPr lang="uk-UA" sz="2000" b="1" dirty="0" smtClean="0">
                <a:latin typeface="Garamond" pitchFamily="18" charset="0"/>
              </a:rPr>
              <a:t> експедиція зимувала на острові </a:t>
            </a:r>
            <a:r>
              <a:rPr lang="uk-UA" sz="2000" b="1" dirty="0" err="1" smtClean="0">
                <a:latin typeface="Garamond" pitchFamily="18" charset="0"/>
              </a:rPr>
              <a:t>Кос-Арал</a:t>
            </a:r>
            <a:r>
              <a:rPr lang="uk-UA" sz="2000" b="1" dirty="0" smtClean="0">
                <a:latin typeface="Garamond" pitchFamily="18" charset="0"/>
              </a:rPr>
              <a:t>. </a:t>
            </a:r>
            <a:endParaRPr lang="ru-RU" sz="2000" dirty="0"/>
          </a:p>
        </p:txBody>
      </p:sp>
      <p:sp>
        <p:nvSpPr>
          <p:cNvPr id="6" name="Прямоугольник 5"/>
          <p:cNvSpPr/>
          <p:nvPr/>
        </p:nvSpPr>
        <p:spPr>
          <a:xfrm>
            <a:off x="428596" y="3786190"/>
            <a:ext cx="4572000" cy="2318776"/>
          </a:xfrm>
          <a:prstGeom prst="rect">
            <a:avLst/>
          </a:prstGeom>
        </p:spPr>
        <p:txBody>
          <a:bodyPr>
            <a:spAutoFit/>
          </a:bodyPr>
          <a:lstStyle/>
          <a:p>
            <a:pPr>
              <a:lnSpc>
                <a:spcPct val="80000"/>
              </a:lnSpc>
            </a:pPr>
            <a:r>
              <a:rPr lang="uk-UA" sz="2000" b="1" dirty="0" smtClean="0">
                <a:latin typeface="Garamond" pitchFamily="18" charset="0"/>
              </a:rPr>
              <a:t>23 квітня 1850</a:t>
            </a:r>
            <a:r>
              <a:rPr lang="ru-RU" sz="2000" b="1" dirty="0" smtClean="0">
                <a:latin typeface="Garamond" pitchFamily="18" charset="0"/>
              </a:rPr>
              <a:t>р.</a:t>
            </a:r>
            <a:r>
              <a:rPr lang="uk-UA" sz="2000" b="1" dirty="0" smtClean="0">
                <a:latin typeface="Garamond" pitchFamily="18" charset="0"/>
              </a:rPr>
              <a:t> Шевченка заарештували за порушення царської заборони писати й малювати. Після слідства в Орській кріпості його перевели до </a:t>
            </a:r>
            <a:r>
              <a:rPr lang="uk-UA" sz="2000" b="1" dirty="0" err="1" smtClean="0">
                <a:latin typeface="Garamond" pitchFamily="18" charset="0"/>
              </a:rPr>
              <a:t>Новопетровського</a:t>
            </a:r>
            <a:r>
              <a:rPr lang="uk-UA" sz="2000" b="1" dirty="0" smtClean="0">
                <a:latin typeface="Garamond" pitchFamily="18" charset="0"/>
              </a:rPr>
              <a:t> укріплення на півострові Мангишлак, куди він прибув у середині жовтня 1850</a:t>
            </a:r>
            <a:r>
              <a:rPr lang="ru-RU" sz="2000" b="1" dirty="0" smtClean="0">
                <a:latin typeface="Garamond" pitchFamily="18" charset="0"/>
              </a:rPr>
              <a:t>р. </a:t>
            </a:r>
          </a:p>
          <a:p>
            <a:pPr>
              <a:lnSpc>
                <a:spcPct val="80000"/>
              </a:lnSpc>
            </a:pPr>
            <a:r>
              <a:rPr lang="uk-UA" sz="2000" b="1" dirty="0" smtClean="0">
                <a:latin typeface="Garamond" pitchFamily="18" charset="0"/>
              </a:rPr>
              <a:t>	</a:t>
            </a:r>
            <a:endParaRPr lang="ru-RU" sz="2000" b="1" dirty="0" smtClean="0">
              <a:latin typeface="Garamond" pitchFamily="18" charset="0"/>
            </a:endParaRPr>
          </a:p>
        </p:txBody>
      </p:sp>
      <p:pic>
        <p:nvPicPr>
          <p:cNvPr id="7" name="Picture 4" descr="0039"/>
          <p:cNvPicPr>
            <a:picLocks noChangeAspect="1" noChangeArrowheads="1"/>
          </p:cNvPicPr>
          <p:nvPr/>
        </p:nvPicPr>
        <p:blipFill>
          <a:blip r:embed="rId3" cstate="print"/>
          <a:srcRect/>
          <a:stretch>
            <a:fillRect/>
          </a:stretch>
        </p:blipFill>
        <p:spPr bwMode="auto">
          <a:xfrm>
            <a:off x="4964113" y="692150"/>
            <a:ext cx="3871912" cy="5329238"/>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2384.jpg"/>
          <p:cNvPicPr>
            <a:picLocks noChangeAspect="1"/>
          </p:cNvPicPr>
          <p:nvPr/>
        </p:nvPicPr>
        <p:blipFill>
          <a:blip r:embed="rId2"/>
          <a:stretch>
            <a:fillRect/>
          </a:stretch>
        </p:blipFill>
        <p:spPr>
          <a:xfrm>
            <a:off x="0" y="-1"/>
            <a:ext cx="9144000" cy="6858001"/>
          </a:xfrm>
          <a:prstGeom prst="rect">
            <a:avLst/>
          </a:prstGeom>
        </p:spPr>
      </p:pic>
      <p:sp>
        <p:nvSpPr>
          <p:cNvPr id="4" name="Прямоугольник 3"/>
          <p:cNvSpPr/>
          <p:nvPr/>
        </p:nvSpPr>
        <p:spPr>
          <a:xfrm>
            <a:off x="2071670" y="1000108"/>
            <a:ext cx="5572164" cy="4536819"/>
          </a:xfrm>
          <a:prstGeom prst="rect">
            <a:avLst/>
          </a:prstGeom>
        </p:spPr>
        <p:txBody>
          <a:bodyPr wrap="square">
            <a:spAutoFit/>
          </a:bodyPr>
          <a:lstStyle/>
          <a:p>
            <a:pPr>
              <a:lnSpc>
                <a:spcPct val="80000"/>
              </a:lnSpc>
            </a:pPr>
            <a:r>
              <a:rPr lang="uk-UA" sz="2400" b="1" dirty="0" smtClean="0">
                <a:solidFill>
                  <a:srgbClr val="002060"/>
                </a:solidFill>
                <a:latin typeface="Garamond" pitchFamily="18" charset="0"/>
              </a:rPr>
              <a:t>Сім років перебування в Новопетровському укріпленні — чи не найтяжчих у житті поета. Після смерті Миколи І (лютий 1855</a:t>
            </a:r>
            <a:r>
              <a:rPr lang="ru-RU" sz="2400" b="1" dirty="0" smtClean="0">
                <a:solidFill>
                  <a:srgbClr val="002060"/>
                </a:solidFill>
                <a:latin typeface="Garamond" pitchFamily="18" charset="0"/>
              </a:rPr>
              <a:t>р.)</a:t>
            </a:r>
            <a:r>
              <a:rPr lang="uk-UA" sz="2400" b="1" dirty="0" smtClean="0">
                <a:solidFill>
                  <a:srgbClr val="002060"/>
                </a:solidFill>
                <a:latin typeface="Garamond" pitchFamily="18" charset="0"/>
              </a:rPr>
              <a:t> друзі поета (Ф.</a:t>
            </a:r>
            <a:r>
              <a:rPr lang="ru-RU" sz="2400" b="1" dirty="0" smtClean="0">
                <a:solidFill>
                  <a:srgbClr val="002060"/>
                </a:solidFill>
                <a:latin typeface="Garamond" pitchFamily="18" charset="0"/>
              </a:rPr>
              <a:t> Толстой </a:t>
            </a:r>
            <a:r>
              <a:rPr lang="uk-UA" sz="2400" b="1" dirty="0" smtClean="0">
                <a:solidFill>
                  <a:srgbClr val="002060"/>
                </a:solidFill>
                <a:latin typeface="Garamond" pitchFamily="18" charset="0"/>
              </a:rPr>
              <a:t>та ін.) почали клопотатися про його звільнення.</a:t>
            </a:r>
          </a:p>
          <a:p>
            <a:pPr>
              <a:lnSpc>
                <a:spcPct val="80000"/>
              </a:lnSpc>
            </a:pPr>
            <a:r>
              <a:rPr lang="uk-UA" sz="2400" b="1" dirty="0" smtClean="0">
                <a:solidFill>
                  <a:srgbClr val="002060"/>
                </a:solidFill>
                <a:latin typeface="Garamond" pitchFamily="18" charset="0"/>
              </a:rPr>
              <a:t>	</a:t>
            </a:r>
          </a:p>
          <a:p>
            <a:pPr>
              <a:lnSpc>
                <a:spcPct val="80000"/>
              </a:lnSpc>
            </a:pPr>
            <a:r>
              <a:rPr lang="uk-UA" sz="2400" b="1" dirty="0" smtClean="0">
                <a:solidFill>
                  <a:srgbClr val="002060"/>
                </a:solidFill>
                <a:latin typeface="Garamond" pitchFamily="18" charset="0"/>
              </a:rPr>
              <a:t>	 Та тільки 1 травня 1857</a:t>
            </a:r>
            <a:r>
              <a:rPr lang="ru-RU" sz="2400" b="1" dirty="0" smtClean="0">
                <a:solidFill>
                  <a:srgbClr val="002060"/>
                </a:solidFill>
                <a:latin typeface="Garamond" pitchFamily="18" charset="0"/>
              </a:rPr>
              <a:t>р.</a:t>
            </a:r>
            <a:r>
              <a:rPr lang="uk-UA" sz="2400" b="1" dirty="0" smtClean="0">
                <a:solidFill>
                  <a:srgbClr val="002060"/>
                </a:solidFill>
                <a:latin typeface="Garamond" pitchFamily="18" charset="0"/>
              </a:rPr>
              <a:t> було дано офіційний дозвіл звільнити Шевченка з військової служби зі встановленням за ним нагляду і забороною жити в столицях. 2 серпня 1857</a:t>
            </a:r>
            <a:r>
              <a:rPr lang="ru-RU" sz="2400" b="1" dirty="0" smtClean="0">
                <a:solidFill>
                  <a:srgbClr val="002060"/>
                </a:solidFill>
                <a:latin typeface="Garamond" pitchFamily="18" charset="0"/>
              </a:rPr>
              <a:t>р.</a:t>
            </a:r>
            <a:r>
              <a:rPr lang="uk-UA" sz="2400" b="1" dirty="0" smtClean="0">
                <a:solidFill>
                  <a:srgbClr val="002060"/>
                </a:solidFill>
                <a:latin typeface="Garamond" pitchFamily="18" charset="0"/>
              </a:rPr>
              <a:t> Шевченко виїхав із </a:t>
            </a:r>
            <a:r>
              <a:rPr lang="uk-UA" sz="2400" b="1" dirty="0" err="1" smtClean="0">
                <a:solidFill>
                  <a:srgbClr val="002060"/>
                </a:solidFill>
                <a:latin typeface="Garamond" pitchFamily="18" charset="0"/>
              </a:rPr>
              <a:t>Новопетровського</a:t>
            </a:r>
            <a:r>
              <a:rPr lang="uk-UA" sz="2400" b="1" dirty="0" smtClean="0">
                <a:solidFill>
                  <a:srgbClr val="002060"/>
                </a:solidFill>
                <a:latin typeface="Garamond" pitchFamily="18" charset="0"/>
              </a:rPr>
              <a:t> укріплення, маючи намір поселитися в Петербурзі.</a:t>
            </a:r>
            <a:endParaRPr lang="ru-RU" sz="2400" b="1" dirty="0" smtClean="0">
              <a:solidFill>
                <a:srgbClr val="002060"/>
              </a:solidFill>
              <a:latin typeface="Garamond" pitchFamily="18" charset="0"/>
            </a:endParaRPr>
          </a:p>
        </p:txBody>
      </p:sp>
    </p:spTree>
  </p:cSld>
  <p:clrMapOvr>
    <a:masterClrMapping/>
  </p:clrMapOvr>
  <p:transition>
    <p:checke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305492-67d951f66acbeb19.jpg"/>
          <p:cNvPicPr>
            <a:picLocks noChangeAspect="1"/>
          </p:cNvPicPr>
          <p:nvPr/>
        </p:nvPicPr>
        <p:blipFill>
          <a:blip r:embed="rId2"/>
          <a:stretch>
            <a:fillRect/>
          </a:stretch>
        </p:blipFill>
        <p:spPr>
          <a:xfrm>
            <a:off x="0" y="-72574"/>
            <a:ext cx="9144000" cy="6930574"/>
          </a:xfrm>
          <a:prstGeom prst="rect">
            <a:avLst/>
          </a:prstGeom>
        </p:spPr>
      </p:pic>
      <p:sp>
        <p:nvSpPr>
          <p:cNvPr id="8" name="TextBox 7"/>
          <p:cNvSpPr txBox="1"/>
          <p:nvPr/>
        </p:nvSpPr>
        <p:spPr>
          <a:xfrm>
            <a:off x="3357554" y="1142984"/>
            <a:ext cx="2357454" cy="523220"/>
          </a:xfrm>
          <a:prstGeom prst="rect">
            <a:avLst/>
          </a:prstGeom>
          <a:noFill/>
        </p:spPr>
        <p:txBody>
          <a:bodyPr wrap="square" rtlCol="0">
            <a:spAutoFit/>
          </a:bodyPr>
          <a:lstStyle/>
          <a:p>
            <a:r>
              <a:rPr lang="uk-UA" sz="2800" dirty="0" smtClean="0"/>
              <a:t>      Зміст</a:t>
            </a:r>
            <a:endParaRPr lang="ru-RU" sz="2800" dirty="0"/>
          </a:p>
        </p:txBody>
      </p:sp>
      <p:sp>
        <p:nvSpPr>
          <p:cNvPr id="9" name="TextBox 8"/>
          <p:cNvSpPr txBox="1"/>
          <p:nvPr/>
        </p:nvSpPr>
        <p:spPr>
          <a:xfrm>
            <a:off x="1785918" y="1785926"/>
            <a:ext cx="4643470" cy="369332"/>
          </a:xfrm>
          <a:prstGeom prst="rect">
            <a:avLst/>
          </a:prstGeom>
          <a:noFill/>
        </p:spPr>
        <p:txBody>
          <a:bodyPr wrap="square" rtlCol="0">
            <a:spAutoFit/>
          </a:bodyPr>
          <a:lstStyle/>
          <a:p>
            <a:r>
              <a:rPr lang="uk-UA" dirty="0" smtClean="0">
                <a:solidFill>
                  <a:srgbClr val="FF0000"/>
                </a:solidFill>
              </a:rPr>
              <a:t>Сторінка 1. Дитинство. </a:t>
            </a:r>
            <a:endParaRPr lang="ru-RU" dirty="0"/>
          </a:p>
        </p:txBody>
      </p:sp>
      <p:sp>
        <p:nvSpPr>
          <p:cNvPr id="10" name="TextBox 9"/>
          <p:cNvSpPr txBox="1"/>
          <p:nvPr/>
        </p:nvSpPr>
        <p:spPr>
          <a:xfrm>
            <a:off x="1785918" y="2143116"/>
            <a:ext cx="4500594" cy="369332"/>
          </a:xfrm>
          <a:prstGeom prst="rect">
            <a:avLst/>
          </a:prstGeom>
          <a:noFill/>
        </p:spPr>
        <p:txBody>
          <a:bodyPr wrap="square" rtlCol="0">
            <a:spAutoFit/>
          </a:bodyPr>
          <a:lstStyle/>
          <a:p>
            <a:r>
              <a:rPr lang="uk-UA" dirty="0" smtClean="0">
                <a:solidFill>
                  <a:srgbClr val="FF0000"/>
                </a:solidFill>
              </a:rPr>
              <a:t>Сторінка 2. У пана</a:t>
            </a:r>
            <a:endParaRPr lang="ru-RU" dirty="0"/>
          </a:p>
        </p:txBody>
      </p:sp>
      <p:sp>
        <p:nvSpPr>
          <p:cNvPr id="11" name="TextBox 10"/>
          <p:cNvSpPr txBox="1"/>
          <p:nvPr/>
        </p:nvSpPr>
        <p:spPr>
          <a:xfrm>
            <a:off x="1785918" y="2500306"/>
            <a:ext cx="5500726" cy="646331"/>
          </a:xfrm>
          <a:prstGeom prst="rect">
            <a:avLst/>
          </a:prstGeom>
          <a:noFill/>
        </p:spPr>
        <p:txBody>
          <a:bodyPr wrap="square" rtlCol="0">
            <a:spAutoFit/>
          </a:bodyPr>
          <a:lstStyle/>
          <a:p>
            <a:r>
              <a:rPr lang="uk-UA" dirty="0" smtClean="0">
                <a:solidFill>
                  <a:srgbClr val="FF0000"/>
                </a:solidFill>
              </a:rPr>
              <a:t>Сторінка 3. Наука у Ширяєва</a:t>
            </a:r>
            <a:endParaRPr lang="ru-RU" dirty="0" smtClean="0"/>
          </a:p>
          <a:p>
            <a:r>
              <a:rPr lang="uk-UA" dirty="0" smtClean="0">
                <a:solidFill>
                  <a:srgbClr val="FF0000"/>
                </a:solidFill>
              </a:rPr>
              <a:t>.  </a:t>
            </a:r>
            <a:endParaRPr lang="ru-RU" dirty="0"/>
          </a:p>
        </p:txBody>
      </p:sp>
      <p:sp>
        <p:nvSpPr>
          <p:cNvPr id="12" name="TextBox 11"/>
          <p:cNvSpPr txBox="1"/>
          <p:nvPr/>
        </p:nvSpPr>
        <p:spPr>
          <a:xfrm>
            <a:off x="1785918" y="2857496"/>
            <a:ext cx="5286412" cy="369332"/>
          </a:xfrm>
          <a:prstGeom prst="rect">
            <a:avLst/>
          </a:prstGeom>
          <a:noFill/>
        </p:spPr>
        <p:txBody>
          <a:bodyPr wrap="square" rtlCol="0">
            <a:spAutoFit/>
          </a:bodyPr>
          <a:lstStyle/>
          <a:p>
            <a:r>
              <a:rPr lang="uk-UA" dirty="0" smtClean="0">
                <a:solidFill>
                  <a:srgbClr val="FF0000"/>
                </a:solidFill>
              </a:rPr>
              <a:t>Сторінка 4. В академії мистецтв. Перші твори</a:t>
            </a:r>
            <a:endParaRPr lang="ru-RU" dirty="0"/>
          </a:p>
        </p:txBody>
      </p:sp>
      <p:sp>
        <p:nvSpPr>
          <p:cNvPr id="13" name="TextBox 12"/>
          <p:cNvSpPr txBox="1"/>
          <p:nvPr/>
        </p:nvSpPr>
        <p:spPr>
          <a:xfrm>
            <a:off x="1785918" y="3214686"/>
            <a:ext cx="5715040" cy="369332"/>
          </a:xfrm>
          <a:prstGeom prst="rect">
            <a:avLst/>
          </a:prstGeom>
          <a:noFill/>
        </p:spPr>
        <p:txBody>
          <a:bodyPr wrap="square" rtlCol="0">
            <a:spAutoFit/>
          </a:bodyPr>
          <a:lstStyle/>
          <a:p>
            <a:r>
              <a:rPr lang="uk-UA" dirty="0" smtClean="0">
                <a:solidFill>
                  <a:srgbClr val="FF0000"/>
                </a:solidFill>
              </a:rPr>
              <a:t>Сторінка 5. Перша подорож на Україну (1843-1844)</a:t>
            </a:r>
            <a:endParaRPr lang="ru-RU" dirty="0"/>
          </a:p>
        </p:txBody>
      </p:sp>
      <p:sp>
        <p:nvSpPr>
          <p:cNvPr id="14" name="TextBox 13"/>
          <p:cNvSpPr txBox="1"/>
          <p:nvPr/>
        </p:nvSpPr>
        <p:spPr>
          <a:xfrm>
            <a:off x="1785918" y="3571876"/>
            <a:ext cx="5357850" cy="646331"/>
          </a:xfrm>
          <a:prstGeom prst="rect">
            <a:avLst/>
          </a:prstGeom>
          <a:noFill/>
        </p:spPr>
        <p:txBody>
          <a:bodyPr wrap="square" rtlCol="0">
            <a:spAutoFit/>
          </a:bodyPr>
          <a:lstStyle/>
          <a:p>
            <a:r>
              <a:rPr lang="uk-UA" dirty="0" smtClean="0">
                <a:solidFill>
                  <a:srgbClr val="FF0000"/>
                </a:solidFill>
              </a:rPr>
              <a:t>Сторінка 6. У Петербурзі і знову на Україну (1845-1847)</a:t>
            </a:r>
            <a:endParaRPr lang="ru-RU" dirty="0"/>
          </a:p>
        </p:txBody>
      </p:sp>
      <p:sp>
        <p:nvSpPr>
          <p:cNvPr id="16" name="TextBox 15"/>
          <p:cNvSpPr txBox="1"/>
          <p:nvPr/>
        </p:nvSpPr>
        <p:spPr>
          <a:xfrm>
            <a:off x="2571736" y="4357694"/>
            <a:ext cx="5357850" cy="369332"/>
          </a:xfrm>
          <a:prstGeom prst="rect">
            <a:avLst/>
          </a:prstGeom>
          <a:noFill/>
        </p:spPr>
        <p:txBody>
          <a:bodyPr wrap="square" rtlCol="0">
            <a:spAutoFit/>
          </a:bodyPr>
          <a:lstStyle/>
          <a:p>
            <a:r>
              <a:rPr lang="uk-UA" dirty="0" smtClean="0">
                <a:solidFill>
                  <a:srgbClr val="FF0000"/>
                </a:solidFill>
              </a:rPr>
              <a:t>Сторінка 7. На засланні (1847- 1857)</a:t>
            </a:r>
            <a:endParaRPr lang="ru-RU" dirty="0"/>
          </a:p>
        </p:txBody>
      </p:sp>
      <p:sp>
        <p:nvSpPr>
          <p:cNvPr id="17" name="TextBox 16"/>
          <p:cNvSpPr txBox="1"/>
          <p:nvPr/>
        </p:nvSpPr>
        <p:spPr>
          <a:xfrm>
            <a:off x="2571736" y="4714884"/>
            <a:ext cx="4214842" cy="369332"/>
          </a:xfrm>
          <a:prstGeom prst="rect">
            <a:avLst/>
          </a:prstGeom>
          <a:noFill/>
        </p:spPr>
        <p:txBody>
          <a:bodyPr wrap="square" rtlCol="0">
            <a:spAutoFit/>
          </a:bodyPr>
          <a:lstStyle/>
          <a:p>
            <a:r>
              <a:rPr lang="uk-UA" dirty="0" smtClean="0">
                <a:solidFill>
                  <a:srgbClr val="FF0000"/>
                </a:solidFill>
              </a:rPr>
              <a:t>Сторінка 9. Останні роки життя</a:t>
            </a:r>
            <a:endParaRPr lang="ru-RU"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00364" y="428604"/>
            <a:ext cx="2448234" cy="646331"/>
          </a:xfrm>
          <a:prstGeom prst="rect">
            <a:avLst/>
          </a:prstGeom>
        </p:spPr>
        <p:txBody>
          <a:bodyPr wrap="none">
            <a:spAutoFit/>
          </a:bodyPr>
          <a:lstStyle/>
          <a:p>
            <a:r>
              <a:rPr lang="uk-UA" sz="3600" dirty="0" smtClean="0">
                <a:solidFill>
                  <a:srgbClr val="FF0000"/>
                </a:solidFill>
              </a:rPr>
              <a:t>Сторінка 9</a:t>
            </a:r>
            <a:endParaRPr lang="ru-RU" sz="3600" dirty="0"/>
          </a:p>
        </p:txBody>
      </p:sp>
      <p:sp>
        <p:nvSpPr>
          <p:cNvPr id="5" name="Прямоугольник 4"/>
          <p:cNvSpPr/>
          <p:nvPr/>
        </p:nvSpPr>
        <p:spPr>
          <a:xfrm>
            <a:off x="2143108" y="1142984"/>
            <a:ext cx="4320029" cy="646331"/>
          </a:xfrm>
          <a:prstGeom prst="rect">
            <a:avLst/>
          </a:prstGeom>
        </p:spPr>
        <p:txBody>
          <a:bodyPr wrap="none">
            <a:spAutoFit/>
          </a:bodyPr>
          <a:lstStyle/>
          <a:p>
            <a:r>
              <a:rPr lang="uk-UA" sz="3600" dirty="0" smtClean="0">
                <a:solidFill>
                  <a:srgbClr val="FF0000"/>
                </a:solidFill>
              </a:rPr>
              <a:t>Останні роки життя</a:t>
            </a:r>
            <a:endParaRPr lang="ru-RU" sz="3600" dirty="0"/>
          </a:p>
        </p:txBody>
      </p:sp>
      <p:pic>
        <p:nvPicPr>
          <p:cNvPr id="6" name="Picture 5" descr="1111-010"/>
          <p:cNvPicPr>
            <a:picLocks noChangeAspect="1" noChangeArrowheads="1"/>
          </p:cNvPicPr>
          <p:nvPr/>
        </p:nvPicPr>
        <p:blipFill>
          <a:blip r:embed="rId2" cstate="print"/>
          <a:srcRect/>
          <a:stretch>
            <a:fillRect/>
          </a:stretch>
        </p:blipFill>
        <p:spPr bwMode="auto">
          <a:xfrm>
            <a:off x="2285984" y="1817687"/>
            <a:ext cx="4049712" cy="5040313"/>
          </a:xfrm>
          <a:prstGeom prst="rect">
            <a:avLst/>
          </a:prstGeom>
          <a:noFill/>
          <a:ln w="9525">
            <a:noFill/>
            <a:miter lim="800000"/>
            <a:headEnd/>
            <a:tailEnd/>
          </a:ln>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ages.jpegврп.jpeg"/>
          <p:cNvPicPr>
            <a:picLocks noChangeAspect="1"/>
          </p:cNvPicPr>
          <p:nvPr/>
        </p:nvPicPr>
        <p:blipFill>
          <a:blip r:embed="rId2"/>
          <a:stretch>
            <a:fillRect/>
          </a:stretch>
        </p:blipFill>
        <p:spPr>
          <a:xfrm>
            <a:off x="0" y="0"/>
            <a:ext cx="9169856" cy="6858000"/>
          </a:xfrm>
          <a:prstGeom prst="rect">
            <a:avLst/>
          </a:prstGeom>
        </p:spPr>
      </p:pic>
      <p:sp>
        <p:nvSpPr>
          <p:cNvPr id="5" name="Прямоугольник 4"/>
          <p:cNvSpPr/>
          <p:nvPr/>
        </p:nvSpPr>
        <p:spPr>
          <a:xfrm>
            <a:off x="1643042" y="785794"/>
            <a:ext cx="5286412" cy="4278094"/>
          </a:xfrm>
          <a:prstGeom prst="rect">
            <a:avLst/>
          </a:prstGeom>
        </p:spPr>
        <p:txBody>
          <a:bodyPr wrap="square">
            <a:spAutoFit/>
          </a:bodyPr>
          <a:lstStyle/>
          <a:p>
            <a:pPr algn="just">
              <a:lnSpc>
                <a:spcPct val="80000"/>
              </a:lnSpc>
              <a:buNone/>
            </a:pPr>
            <a:r>
              <a:rPr lang="uk-UA" sz="2000" b="1" dirty="0" smtClean="0">
                <a:latin typeface="Garamond" pitchFamily="18" charset="0"/>
              </a:rPr>
              <a:t>   У кінці березня 1858</a:t>
            </a:r>
            <a:r>
              <a:rPr lang="ru-RU" sz="2000" b="1" dirty="0" smtClean="0">
                <a:latin typeface="Garamond" pitchFamily="18" charset="0"/>
              </a:rPr>
              <a:t>р.</a:t>
            </a:r>
            <a:r>
              <a:rPr lang="uk-UA" sz="2000" b="1" dirty="0" smtClean="0">
                <a:latin typeface="Garamond" pitchFamily="18" charset="0"/>
              </a:rPr>
              <a:t> Шевченко приїхав до Петербурга. Літературно-мистецька громадськість столиці гаряче зустріла поета. В останні роки життя він бере діяльну участь у громадському житті, виступає на літературних вечорах, стає одним із фундаторів Літературного фонду, допомагає недільним школам на Україні (складає й видає для них </a:t>
            </a:r>
            <a:r>
              <a:rPr lang="uk-UA" sz="2000" b="1" dirty="0" err="1" smtClean="0">
                <a:latin typeface="Garamond" pitchFamily="18" charset="0"/>
              </a:rPr>
              <a:t>“Букварь</a:t>
            </a:r>
            <a:r>
              <a:rPr lang="uk-UA" sz="2000" b="1" dirty="0" smtClean="0">
                <a:latin typeface="Garamond" pitchFamily="18" charset="0"/>
              </a:rPr>
              <a:t> </a:t>
            </a:r>
            <a:r>
              <a:rPr lang="uk-UA" sz="2000" b="1" dirty="0" err="1" smtClean="0">
                <a:latin typeface="Garamond" pitchFamily="18" charset="0"/>
              </a:rPr>
              <a:t>южнорусский”</a:t>
            </a:r>
            <a:r>
              <a:rPr lang="uk-UA" sz="2000" b="1" dirty="0" smtClean="0">
                <a:latin typeface="Garamond" pitchFamily="18" charset="0"/>
              </a:rPr>
              <a:t>).</a:t>
            </a:r>
          </a:p>
          <a:p>
            <a:pPr algn="just">
              <a:lnSpc>
                <a:spcPct val="80000"/>
              </a:lnSpc>
              <a:buNone/>
            </a:pPr>
            <a:endParaRPr lang="uk-UA" sz="2000" b="1" dirty="0" smtClean="0">
              <a:latin typeface="Garamond" pitchFamily="18" charset="0"/>
            </a:endParaRPr>
          </a:p>
          <a:p>
            <a:pPr algn="just">
              <a:lnSpc>
                <a:spcPct val="80000"/>
              </a:lnSpc>
              <a:buNone/>
            </a:pPr>
            <a:r>
              <a:rPr lang="uk-UA" sz="2000" b="1" dirty="0" smtClean="0">
                <a:latin typeface="Garamond" pitchFamily="18" charset="0"/>
              </a:rPr>
              <a:t>   Влітку 1859</a:t>
            </a:r>
            <a:r>
              <a:rPr lang="ru-RU" sz="2000" b="1" dirty="0" smtClean="0">
                <a:latin typeface="Garamond" pitchFamily="18" charset="0"/>
              </a:rPr>
              <a:t>р.</a:t>
            </a:r>
            <a:r>
              <a:rPr lang="uk-UA" sz="2000" b="1" dirty="0" smtClean="0">
                <a:latin typeface="Garamond" pitchFamily="18" charset="0"/>
              </a:rPr>
              <a:t> Шевченко відвідав Україну. Зустрівся в Кирилівці з братами й сестрою. Мав намір оселитися на Україні. Шукав ділянку, щоб збудувати хату. Та 13 липня біля с. </a:t>
            </a:r>
            <a:r>
              <a:rPr lang="uk-UA" sz="2000" b="1" dirty="0" err="1" smtClean="0">
                <a:latin typeface="Garamond" pitchFamily="18" charset="0"/>
              </a:rPr>
              <a:t>Прохорівка</a:t>
            </a:r>
            <a:r>
              <a:rPr lang="uk-UA" sz="2000" b="1" dirty="0" smtClean="0">
                <a:latin typeface="Garamond" pitchFamily="18" charset="0"/>
              </a:rPr>
              <a:t> його заарештували. Звільнили через місяць і запропонували виїхати до Петербурга. </a:t>
            </a:r>
            <a:endParaRPr lang="ru-RU" sz="2000" b="1" dirty="0" smtClean="0">
              <a:latin typeface="Garamond" pitchFamily="18" charset="0"/>
            </a:endParaRPr>
          </a:p>
        </p:txBody>
      </p:sp>
    </p:spTree>
  </p:cSld>
  <p:clrMapOvr>
    <a:masterClrMapping/>
  </p:clrMapOvr>
  <p:transition>
    <p:pull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328859954_background_04.jpg"/>
          <p:cNvPicPr>
            <a:picLocks noChangeAspect="1"/>
          </p:cNvPicPr>
          <p:nvPr/>
        </p:nvPicPr>
        <p:blipFill>
          <a:blip r:embed="rId2"/>
          <a:stretch>
            <a:fillRect/>
          </a:stretch>
        </p:blipFill>
        <p:spPr>
          <a:xfrm>
            <a:off x="0" y="0"/>
            <a:ext cx="9144000" cy="6858016"/>
          </a:xfrm>
          <a:prstGeom prst="rect">
            <a:avLst/>
          </a:prstGeom>
        </p:spPr>
      </p:pic>
      <p:sp>
        <p:nvSpPr>
          <p:cNvPr id="6" name="Прямоугольник 5"/>
          <p:cNvSpPr/>
          <p:nvPr/>
        </p:nvSpPr>
        <p:spPr>
          <a:xfrm>
            <a:off x="142844" y="142852"/>
            <a:ext cx="4572000" cy="2585323"/>
          </a:xfrm>
          <a:prstGeom prst="rect">
            <a:avLst/>
          </a:prstGeom>
        </p:spPr>
        <p:txBody>
          <a:bodyPr>
            <a:spAutoFit/>
          </a:bodyPr>
          <a:lstStyle/>
          <a:p>
            <a:pPr>
              <a:lnSpc>
                <a:spcPct val="90000"/>
              </a:lnSpc>
            </a:pPr>
            <a:r>
              <a:rPr lang="uk-UA" b="1" dirty="0" smtClean="0">
                <a:latin typeface="Garamond" pitchFamily="18" charset="0"/>
              </a:rPr>
              <a:t>   У ці роки Шевченко багато працював як художник, майже цілком присвятивши себе мистецтву офорта (1860</a:t>
            </a:r>
            <a:r>
              <a:rPr lang="ru-RU" b="1" dirty="0" smtClean="0">
                <a:latin typeface="Garamond" pitchFamily="18" charset="0"/>
              </a:rPr>
              <a:t>р.</a:t>
            </a:r>
            <a:r>
              <a:rPr lang="uk-UA" b="1" dirty="0" smtClean="0">
                <a:latin typeface="Garamond" pitchFamily="18" charset="0"/>
              </a:rPr>
              <a:t> Рада Академії мистецтв надала йому звання академіка гравірування). </a:t>
            </a:r>
          </a:p>
          <a:p>
            <a:pPr>
              <a:lnSpc>
                <a:spcPct val="90000"/>
              </a:lnSpc>
            </a:pPr>
            <a:r>
              <a:rPr lang="uk-UA" b="1" dirty="0" smtClean="0">
                <a:latin typeface="Garamond" pitchFamily="18" charset="0"/>
              </a:rPr>
              <a:t>   У січні 1860р. під назвою </a:t>
            </a:r>
            <a:r>
              <a:rPr lang="uk-UA" b="1" dirty="0" err="1" smtClean="0">
                <a:latin typeface="Garamond" pitchFamily="18" charset="0"/>
              </a:rPr>
              <a:t>“Кобзар”</a:t>
            </a:r>
            <a:r>
              <a:rPr lang="uk-UA" b="1" dirty="0" smtClean="0">
                <a:latin typeface="Garamond" pitchFamily="18" charset="0"/>
              </a:rPr>
              <a:t> вийшла збірка, яка складалася з 17 написаних до заслання поезій (з них тільки цикл </a:t>
            </a:r>
            <a:r>
              <a:rPr lang="uk-UA" b="1" dirty="0" err="1" smtClean="0">
                <a:latin typeface="Garamond" pitchFamily="18" charset="0"/>
              </a:rPr>
              <a:t>“Давидові</a:t>
            </a:r>
            <a:r>
              <a:rPr lang="uk-UA" b="1" dirty="0" smtClean="0">
                <a:latin typeface="Garamond" pitchFamily="18" charset="0"/>
              </a:rPr>
              <a:t> </a:t>
            </a:r>
            <a:r>
              <a:rPr lang="uk-UA" b="1" dirty="0" err="1" smtClean="0">
                <a:latin typeface="Garamond" pitchFamily="18" charset="0"/>
              </a:rPr>
              <a:t>псалми”</a:t>
            </a:r>
            <a:r>
              <a:rPr lang="uk-UA" b="1" dirty="0" smtClean="0">
                <a:latin typeface="Garamond" pitchFamily="18" charset="0"/>
              </a:rPr>
              <a:t> повністю опубліковано вперше).</a:t>
            </a:r>
            <a:r>
              <a:rPr lang="uk-UA" b="1" dirty="0" smtClean="0"/>
              <a:t> </a:t>
            </a:r>
            <a:endParaRPr lang="ru-RU" b="1" dirty="0" smtClean="0"/>
          </a:p>
        </p:txBody>
      </p:sp>
      <p:sp>
        <p:nvSpPr>
          <p:cNvPr id="7" name="Прямоугольник 6"/>
          <p:cNvSpPr/>
          <p:nvPr/>
        </p:nvSpPr>
        <p:spPr>
          <a:xfrm>
            <a:off x="142844" y="2714620"/>
            <a:ext cx="4572000" cy="2308324"/>
          </a:xfrm>
          <a:prstGeom prst="rect">
            <a:avLst/>
          </a:prstGeom>
        </p:spPr>
        <p:txBody>
          <a:bodyPr>
            <a:spAutoFit/>
          </a:bodyPr>
          <a:lstStyle/>
          <a:p>
            <a:pPr>
              <a:lnSpc>
                <a:spcPct val="80000"/>
              </a:lnSpc>
            </a:pPr>
            <a:r>
              <a:rPr lang="uk-UA" b="1" dirty="0" smtClean="0">
                <a:latin typeface="Garamond" pitchFamily="18" charset="0"/>
              </a:rPr>
              <a:t>   Заслання підірвало здоров'я Шевченка. На початку 1861</a:t>
            </a:r>
            <a:r>
              <a:rPr lang="ru-RU" b="1" dirty="0" smtClean="0">
                <a:latin typeface="Garamond" pitchFamily="18" charset="0"/>
              </a:rPr>
              <a:t>р.</a:t>
            </a:r>
            <a:r>
              <a:rPr lang="uk-UA" b="1" dirty="0" smtClean="0">
                <a:latin typeface="Garamond" pitchFamily="18" charset="0"/>
              </a:rPr>
              <a:t> він тяжко захворів і 10 березня помер. Незадовго до смерті написав останній вірш — </a:t>
            </a:r>
            <a:r>
              <a:rPr lang="uk-UA" b="1" dirty="0" err="1" smtClean="0">
                <a:latin typeface="Garamond" pitchFamily="18" charset="0"/>
              </a:rPr>
              <a:t>“Чи</a:t>
            </a:r>
            <a:r>
              <a:rPr lang="uk-UA" b="1" dirty="0" smtClean="0">
                <a:latin typeface="Garamond" pitchFamily="18" charset="0"/>
              </a:rPr>
              <a:t> не покинуть нам, </a:t>
            </a:r>
            <a:r>
              <a:rPr lang="uk-UA" b="1" dirty="0" err="1" smtClean="0">
                <a:latin typeface="Garamond" pitchFamily="18" charset="0"/>
              </a:rPr>
              <a:t>небого”</a:t>
            </a:r>
            <a:r>
              <a:rPr lang="uk-UA" b="1" dirty="0" smtClean="0">
                <a:latin typeface="Garamond" pitchFamily="18" charset="0"/>
              </a:rPr>
              <a:t>. </a:t>
            </a:r>
          </a:p>
          <a:p>
            <a:pPr>
              <a:lnSpc>
                <a:spcPct val="80000"/>
              </a:lnSpc>
            </a:pPr>
            <a:r>
              <a:rPr lang="uk-UA" b="1" dirty="0" smtClean="0">
                <a:latin typeface="Garamond" pitchFamily="18" charset="0"/>
              </a:rPr>
              <a:t>   Похований був на Смоленському кладовищі. Через два місяці, виконуючи заповіт поета, друзі перевезли його прах на Україну і поховали на Чернечій (тепер Тарасова) горі біля Канева.</a:t>
            </a:r>
            <a:endParaRPr lang="ru-RU" b="1" dirty="0" smtClean="0">
              <a:latin typeface="Garamond" pitchFamily="18" charset="0"/>
            </a:endParaRPr>
          </a:p>
        </p:txBody>
      </p:sp>
      <p:pic>
        <p:nvPicPr>
          <p:cNvPr id="8" name="Picture 4" descr="shevchenkotaras1"/>
          <p:cNvPicPr>
            <a:picLocks noChangeAspect="1" noChangeArrowheads="1"/>
          </p:cNvPicPr>
          <p:nvPr/>
        </p:nvPicPr>
        <p:blipFill>
          <a:blip r:embed="rId3" cstate="print"/>
          <a:srcRect r="1149" b="7613"/>
          <a:stretch>
            <a:fillRect/>
          </a:stretch>
        </p:blipFill>
        <p:spPr bwMode="auto">
          <a:xfrm>
            <a:off x="4857752" y="357166"/>
            <a:ext cx="4157663" cy="5184775"/>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8.jpg"/>
          <p:cNvPicPr>
            <a:picLocks noChangeAspect="1"/>
          </p:cNvPicPr>
          <p:nvPr/>
        </p:nvPicPr>
        <p:blipFill>
          <a:blip r:embed="rId2"/>
          <a:stretch>
            <a:fillRect/>
          </a:stretch>
        </p:blipFill>
        <p:spPr>
          <a:xfrm>
            <a:off x="-1" y="0"/>
            <a:ext cx="9144001" cy="6858000"/>
          </a:xfrm>
          <a:prstGeom prst="rect">
            <a:avLst/>
          </a:prstGeom>
        </p:spPr>
      </p:pic>
      <p:sp>
        <p:nvSpPr>
          <p:cNvPr id="5" name="Прямоугольник 4"/>
          <p:cNvSpPr/>
          <p:nvPr/>
        </p:nvSpPr>
        <p:spPr>
          <a:xfrm>
            <a:off x="1571604" y="1428736"/>
            <a:ext cx="4572000" cy="1815882"/>
          </a:xfrm>
          <a:prstGeom prst="rect">
            <a:avLst/>
          </a:prstGeom>
        </p:spPr>
        <p:txBody>
          <a:bodyPr>
            <a:spAutoFit/>
          </a:bodyPr>
          <a:lstStyle/>
          <a:p>
            <a:pPr>
              <a:buFontTx/>
              <a:buNone/>
            </a:pPr>
            <a:r>
              <a:rPr lang="uk-UA" i="1" dirty="0" smtClean="0">
                <a:solidFill>
                  <a:schemeClr val="accent1"/>
                </a:solidFill>
                <a:latin typeface="Monotype Corsiva" pitchFamily="66" charset="0"/>
              </a:rPr>
              <a:t> </a:t>
            </a:r>
            <a:r>
              <a:rPr lang="uk-UA" sz="2800" i="1" dirty="0" smtClean="0">
                <a:solidFill>
                  <a:srgbClr val="000099"/>
                </a:solidFill>
                <a:latin typeface="Monotype Corsiva" pitchFamily="66" charset="0"/>
              </a:rPr>
              <a:t>Свою Україну любіть.</a:t>
            </a:r>
            <a:r>
              <a:rPr lang="uk-UA" sz="2800" dirty="0" smtClean="0">
                <a:solidFill>
                  <a:srgbClr val="000099"/>
                </a:solidFill>
                <a:latin typeface="Monotype Corsiva" pitchFamily="66" charset="0"/>
              </a:rPr>
              <a:t> </a:t>
            </a:r>
            <a:endParaRPr lang="uk-UA" sz="2800" i="1" dirty="0" smtClean="0">
              <a:solidFill>
                <a:srgbClr val="000099"/>
              </a:solidFill>
              <a:latin typeface="Monotype Corsiva" pitchFamily="66" charset="0"/>
            </a:endParaRPr>
          </a:p>
          <a:p>
            <a:pPr>
              <a:buFontTx/>
              <a:buNone/>
            </a:pPr>
            <a:r>
              <a:rPr lang="uk-UA" sz="2800" i="1" dirty="0" smtClean="0">
                <a:solidFill>
                  <a:srgbClr val="000099"/>
                </a:solidFill>
                <a:latin typeface="Monotype Corsiva" pitchFamily="66" charset="0"/>
              </a:rPr>
              <a:t>      Любіть її… </a:t>
            </a:r>
            <a:r>
              <a:rPr lang="uk-UA" sz="2800" i="1" dirty="0" err="1" smtClean="0">
                <a:solidFill>
                  <a:srgbClr val="000099"/>
                </a:solidFill>
                <a:latin typeface="Monotype Corsiva" pitchFamily="66" charset="0"/>
              </a:rPr>
              <a:t>во</a:t>
            </a:r>
            <a:r>
              <a:rPr lang="uk-UA" sz="2800" i="1" dirty="0" smtClean="0">
                <a:solidFill>
                  <a:srgbClr val="000099"/>
                </a:solidFill>
                <a:latin typeface="Monotype Corsiva" pitchFamily="66" charset="0"/>
              </a:rPr>
              <a:t> </a:t>
            </a:r>
            <a:r>
              <a:rPr lang="uk-UA" sz="2800" i="1" dirty="0" err="1" smtClean="0">
                <a:solidFill>
                  <a:srgbClr val="000099"/>
                </a:solidFill>
                <a:latin typeface="Monotype Corsiva" pitchFamily="66" charset="0"/>
              </a:rPr>
              <a:t>врем'я</a:t>
            </a:r>
            <a:r>
              <a:rPr lang="uk-UA" sz="2800" i="1" dirty="0" smtClean="0">
                <a:solidFill>
                  <a:srgbClr val="000099"/>
                </a:solidFill>
                <a:latin typeface="Monotype Corsiva" pitchFamily="66" charset="0"/>
              </a:rPr>
              <a:t> люте,</a:t>
            </a:r>
            <a:r>
              <a:rPr lang="uk-UA" sz="2800" dirty="0" smtClean="0">
                <a:solidFill>
                  <a:srgbClr val="000099"/>
                </a:solidFill>
                <a:latin typeface="Monotype Corsiva" pitchFamily="66" charset="0"/>
              </a:rPr>
              <a:t> </a:t>
            </a:r>
            <a:endParaRPr lang="uk-UA" sz="2800" i="1" dirty="0" smtClean="0">
              <a:solidFill>
                <a:srgbClr val="000099"/>
              </a:solidFill>
              <a:latin typeface="Monotype Corsiva" pitchFamily="66" charset="0"/>
            </a:endParaRPr>
          </a:p>
          <a:p>
            <a:pPr>
              <a:buFontTx/>
              <a:buNone/>
            </a:pPr>
            <a:r>
              <a:rPr lang="uk-UA" sz="2800" i="1" dirty="0" smtClean="0">
                <a:solidFill>
                  <a:srgbClr val="000099"/>
                </a:solidFill>
                <a:latin typeface="Monotype Corsiva" pitchFamily="66" charset="0"/>
              </a:rPr>
              <a:t>      В остатню, </a:t>
            </a:r>
            <a:r>
              <a:rPr lang="uk-UA" sz="2800" i="1" dirty="0" err="1" smtClean="0">
                <a:solidFill>
                  <a:srgbClr val="000099"/>
                </a:solidFill>
                <a:latin typeface="Monotype Corsiva" pitchFamily="66" charset="0"/>
              </a:rPr>
              <a:t>тяжкую</a:t>
            </a:r>
            <a:r>
              <a:rPr lang="uk-UA" sz="2800" i="1" dirty="0" smtClean="0">
                <a:solidFill>
                  <a:srgbClr val="000099"/>
                </a:solidFill>
                <a:latin typeface="Monotype Corsiva" pitchFamily="66" charset="0"/>
              </a:rPr>
              <a:t> мінуту</a:t>
            </a:r>
            <a:r>
              <a:rPr lang="uk-UA" sz="2800" dirty="0" smtClean="0">
                <a:solidFill>
                  <a:srgbClr val="000099"/>
                </a:solidFill>
                <a:latin typeface="Monotype Corsiva" pitchFamily="66" charset="0"/>
              </a:rPr>
              <a:t> </a:t>
            </a:r>
            <a:endParaRPr lang="uk-UA" sz="2800" i="1" dirty="0" smtClean="0">
              <a:solidFill>
                <a:srgbClr val="000099"/>
              </a:solidFill>
              <a:latin typeface="Monotype Corsiva" pitchFamily="66" charset="0"/>
            </a:endParaRPr>
          </a:p>
          <a:p>
            <a:pPr>
              <a:buFontTx/>
              <a:buNone/>
            </a:pPr>
            <a:r>
              <a:rPr lang="uk-UA" sz="2800" i="1" dirty="0" smtClean="0">
                <a:solidFill>
                  <a:srgbClr val="000099"/>
                </a:solidFill>
                <a:latin typeface="Monotype Corsiva" pitchFamily="66" charset="0"/>
              </a:rPr>
              <a:t>      За неї Господа моліть!</a:t>
            </a:r>
            <a:r>
              <a:rPr lang="uk-UA" sz="2800" dirty="0" smtClean="0">
                <a:solidFill>
                  <a:srgbClr val="000099"/>
                </a:solidFill>
              </a:rPr>
              <a:t> </a:t>
            </a:r>
            <a:endParaRPr lang="ru-RU" sz="2800" dirty="0"/>
          </a:p>
        </p:txBody>
      </p:sp>
      <p:pic>
        <p:nvPicPr>
          <p:cNvPr id="6" name="Picture 6" descr="Файл:Tsl.gif">
            <a:hlinkClick r:id="rId3"/>
          </p:cNvPr>
          <p:cNvPicPr>
            <a:picLocks noChangeAspect="1" noChangeArrowheads="1"/>
          </p:cNvPicPr>
          <p:nvPr/>
        </p:nvPicPr>
        <p:blipFill>
          <a:blip r:embed="rId4" cstate="print"/>
          <a:srcRect/>
          <a:stretch>
            <a:fillRect/>
          </a:stretch>
        </p:blipFill>
        <p:spPr bwMode="auto">
          <a:xfrm>
            <a:off x="4857752" y="4000504"/>
            <a:ext cx="3159125" cy="1454150"/>
          </a:xfrm>
          <a:prstGeom prst="rect">
            <a:avLst/>
          </a:prstGeom>
          <a:noFill/>
          <a:ln w="9525">
            <a:noFill/>
            <a:miter lim="800000"/>
            <a:headEnd/>
            <a:tailEnd/>
          </a:ln>
        </p:spPr>
      </p:pic>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28992" y="500042"/>
            <a:ext cx="3016096" cy="584775"/>
          </a:xfrm>
          <a:prstGeom prst="rect">
            <a:avLst/>
          </a:prstGeom>
        </p:spPr>
        <p:txBody>
          <a:bodyPr wrap="square">
            <a:spAutoFit/>
          </a:bodyPr>
          <a:lstStyle/>
          <a:p>
            <a:r>
              <a:rPr lang="uk-UA" sz="3200" dirty="0" smtClean="0">
                <a:solidFill>
                  <a:srgbClr val="002060"/>
                </a:solidFill>
              </a:rPr>
              <a:t>Сторінка 1</a:t>
            </a:r>
            <a:endParaRPr lang="ru-RU" sz="3200" dirty="0">
              <a:solidFill>
                <a:srgbClr val="002060"/>
              </a:solidFill>
            </a:endParaRPr>
          </a:p>
        </p:txBody>
      </p:sp>
      <p:sp>
        <p:nvSpPr>
          <p:cNvPr id="5" name="Прямоугольник 4"/>
          <p:cNvSpPr/>
          <p:nvPr/>
        </p:nvSpPr>
        <p:spPr>
          <a:xfrm>
            <a:off x="3286116" y="1571612"/>
            <a:ext cx="2937317" cy="707886"/>
          </a:xfrm>
          <a:prstGeom prst="rect">
            <a:avLst/>
          </a:prstGeom>
        </p:spPr>
        <p:txBody>
          <a:bodyPr wrap="square">
            <a:spAutoFit/>
          </a:bodyPr>
          <a:lstStyle/>
          <a:p>
            <a:r>
              <a:rPr lang="uk-UA" sz="4000" dirty="0" smtClean="0">
                <a:solidFill>
                  <a:srgbClr val="002060"/>
                </a:solidFill>
              </a:rPr>
              <a:t>Дитинство</a:t>
            </a:r>
            <a:endParaRPr lang="ru-RU" sz="4000" dirty="0">
              <a:solidFill>
                <a:srgbClr val="002060"/>
              </a:solidFill>
            </a:endParaRPr>
          </a:p>
        </p:txBody>
      </p:sp>
      <p:pic>
        <p:nvPicPr>
          <p:cNvPr id="6" name="Рисунок 5" descr="shep_ste.jpg"/>
          <p:cNvPicPr>
            <a:picLocks noChangeAspect="1"/>
          </p:cNvPicPr>
          <p:nvPr/>
        </p:nvPicPr>
        <p:blipFill>
          <a:blip r:embed="rId2"/>
          <a:stretch>
            <a:fillRect/>
          </a:stretch>
        </p:blipFill>
        <p:spPr>
          <a:xfrm>
            <a:off x="5286348" y="2571744"/>
            <a:ext cx="3857652" cy="4286256"/>
          </a:xfrm>
          <a:prstGeom prst="rect">
            <a:avLst/>
          </a:prstGeom>
        </p:spPr>
      </p:pic>
      <p:pic>
        <p:nvPicPr>
          <p:cNvPr id="7" name="Picture 6" descr="[ShevchenkoTaras002.jpg]"/>
          <p:cNvPicPr>
            <a:picLocks noChangeAspect="1" noChangeArrowheads="1"/>
          </p:cNvPicPr>
          <p:nvPr/>
        </p:nvPicPr>
        <p:blipFill>
          <a:blip r:embed="rId3" cstate="print"/>
          <a:srcRect/>
          <a:stretch>
            <a:fillRect/>
          </a:stretch>
        </p:blipFill>
        <p:spPr bwMode="auto">
          <a:xfrm>
            <a:off x="214282" y="3000372"/>
            <a:ext cx="4320480" cy="338437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4.jpg"/>
          <p:cNvPicPr>
            <a:picLocks noChangeAspect="1"/>
          </p:cNvPicPr>
          <p:nvPr/>
        </p:nvPicPr>
        <p:blipFill>
          <a:blip r:embed="rId2"/>
          <a:stretch>
            <a:fillRect/>
          </a:stretch>
        </p:blipFill>
        <p:spPr>
          <a:xfrm>
            <a:off x="0" y="0"/>
            <a:ext cx="9144000" cy="6876288"/>
          </a:xfrm>
          <a:prstGeom prst="rect">
            <a:avLst/>
          </a:prstGeom>
        </p:spPr>
      </p:pic>
      <p:sp>
        <p:nvSpPr>
          <p:cNvPr id="5" name="TextBox 4"/>
          <p:cNvSpPr txBox="1"/>
          <p:nvPr/>
        </p:nvSpPr>
        <p:spPr>
          <a:xfrm>
            <a:off x="1142976" y="285728"/>
            <a:ext cx="7215238" cy="3539430"/>
          </a:xfrm>
          <a:prstGeom prst="rect">
            <a:avLst/>
          </a:prstGeom>
          <a:noFill/>
        </p:spPr>
        <p:txBody>
          <a:bodyPr wrap="square" rtlCol="0">
            <a:spAutoFit/>
          </a:bodyPr>
          <a:lstStyle/>
          <a:p>
            <a:r>
              <a:rPr lang="uk-UA" sz="3200" b="1" dirty="0" smtClean="0">
                <a:latin typeface="Garamond" pitchFamily="18" charset="0"/>
              </a:rPr>
              <a:t>Тарас народився четвертою дитиною в сім’ї. Його батьки, що були кріпаками багатого поміщика В. В. </a:t>
            </a:r>
            <a:r>
              <a:rPr lang="uk-UA" sz="3200" b="1" dirty="0" err="1" smtClean="0">
                <a:latin typeface="Garamond" pitchFamily="18" charset="0"/>
              </a:rPr>
              <a:t>Енгельгардта</a:t>
            </a:r>
            <a:r>
              <a:rPr lang="uk-UA" sz="3200" b="1" dirty="0" smtClean="0">
                <a:latin typeface="Garamond" pitchFamily="18" charset="0"/>
              </a:rPr>
              <a:t>, незабаром переїхали до сусіднього села Кирилівки.</a:t>
            </a:r>
            <a:r>
              <a:rPr lang="ru-RU" sz="3200" b="1" dirty="0" smtClean="0">
                <a:latin typeface="Garamond" pitchFamily="18" charset="0"/>
              </a:rPr>
              <a:t> У </a:t>
            </a:r>
            <a:r>
              <a:rPr lang="ru-RU" sz="3200" b="1" dirty="0" err="1" smtClean="0">
                <a:latin typeface="Garamond" pitchFamily="18" charset="0"/>
              </a:rPr>
              <a:t>цьому</a:t>
            </a:r>
            <a:r>
              <a:rPr lang="ru-RU" sz="3200" b="1" dirty="0" smtClean="0">
                <a:latin typeface="Garamond" pitchFamily="18" charset="0"/>
              </a:rPr>
              <a:t> </a:t>
            </a:r>
            <a:r>
              <a:rPr lang="ru-RU" sz="3200" b="1" dirty="0" err="1" smtClean="0">
                <a:latin typeface="Garamond" pitchFamily="18" charset="0"/>
              </a:rPr>
              <a:t>обійсті</a:t>
            </a:r>
            <a:r>
              <a:rPr lang="ru-RU" sz="3200" b="1" dirty="0" smtClean="0">
                <a:latin typeface="Garamond" pitchFamily="18" charset="0"/>
              </a:rPr>
              <a:t> </a:t>
            </a:r>
            <a:r>
              <a:rPr lang="ru-RU" sz="3200" b="1" dirty="0" err="1" smtClean="0">
                <a:latin typeface="Garamond" pitchFamily="18" charset="0"/>
              </a:rPr>
              <a:t>й</a:t>
            </a:r>
            <a:r>
              <a:rPr lang="ru-RU" sz="3200" b="1" dirty="0" smtClean="0">
                <a:latin typeface="Garamond" pitchFamily="18" charset="0"/>
              </a:rPr>
              <a:t> прошли </a:t>
            </a:r>
            <a:r>
              <a:rPr lang="ru-RU" sz="3200" b="1" dirty="0" err="1" smtClean="0">
                <a:latin typeface="Garamond" pitchFamily="18" charset="0"/>
              </a:rPr>
              <a:t>перші</a:t>
            </a:r>
            <a:r>
              <a:rPr lang="ru-RU" sz="3200" b="1" dirty="0" smtClean="0">
                <a:latin typeface="Garamond" pitchFamily="18" charset="0"/>
              </a:rPr>
              <a:t> </a:t>
            </a:r>
            <a:r>
              <a:rPr lang="ru-RU" sz="3200" b="1" dirty="0" err="1" smtClean="0">
                <a:latin typeface="Garamond" pitchFamily="18" charset="0"/>
              </a:rPr>
              <a:t>найсвітліші</a:t>
            </a:r>
            <a:r>
              <a:rPr lang="ru-RU" sz="3200" b="1" dirty="0" smtClean="0">
                <a:latin typeface="Garamond" pitchFamily="18" charset="0"/>
              </a:rPr>
              <a:t> роки </a:t>
            </a:r>
            <a:r>
              <a:rPr lang="ru-RU" sz="3200" b="1" dirty="0" err="1" smtClean="0">
                <a:latin typeface="Garamond" pitchFamily="18" charset="0"/>
              </a:rPr>
              <a:t>Шевченкового</a:t>
            </a:r>
            <a:r>
              <a:rPr lang="ru-RU" sz="3200" b="1" dirty="0" smtClean="0">
                <a:latin typeface="Garamond" pitchFamily="18" charset="0"/>
              </a:rPr>
              <a:t> </a:t>
            </a:r>
            <a:r>
              <a:rPr lang="ru-RU" sz="3200" b="1" dirty="0" err="1" smtClean="0">
                <a:latin typeface="Garamond" pitchFamily="18" charset="0"/>
              </a:rPr>
              <a:t>життя</a:t>
            </a:r>
            <a:r>
              <a:rPr lang="ru-RU" sz="3200" b="1" dirty="0" smtClean="0">
                <a:latin typeface="Garamond" pitchFamily="18" charset="0"/>
              </a:rPr>
              <a:t>. </a:t>
            </a: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76575.jpeg"/>
          <p:cNvPicPr>
            <a:picLocks noChangeAspect="1"/>
          </p:cNvPicPr>
          <p:nvPr/>
        </p:nvPicPr>
        <p:blipFill>
          <a:blip r:embed="rId2"/>
          <a:stretch>
            <a:fillRect/>
          </a:stretch>
        </p:blipFill>
        <p:spPr>
          <a:xfrm>
            <a:off x="0" y="0"/>
            <a:ext cx="9144001" cy="6858000"/>
          </a:xfrm>
          <a:prstGeom prst="rect">
            <a:avLst/>
          </a:prstGeom>
        </p:spPr>
      </p:pic>
      <p:sp>
        <p:nvSpPr>
          <p:cNvPr id="6" name="Прямоугольник 5"/>
          <p:cNvSpPr/>
          <p:nvPr/>
        </p:nvSpPr>
        <p:spPr>
          <a:xfrm>
            <a:off x="642910" y="500042"/>
            <a:ext cx="4572000" cy="1200329"/>
          </a:xfrm>
          <a:prstGeom prst="rect">
            <a:avLst/>
          </a:prstGeom>
        </p:spPr>
        <p:txBody>
          <a:bodyPr>
            <a:spAutoFit/>
          </a:bodyPr>
          <a:lstStyle/>
          <a:p>
            <a:r>
              <a:rPr lang="uk-UA" b="1" dirty="0" smtClean="0">
                <a:solidFill>
                  <a:srgbClr val="007E39"/>
                </a:solidFill>
                <a:latin typeface="Garamond" pitchFamily="18" charset="0"/>
              </a:rPr>
              <a:t>Батько Тараса- </a:t>
            </a:r>
            <a:r>
              <a:rPr lang="uk-UA" b="1" dirty="0" smtClean="0">
                <a:latin typeface="Garamond" pitchFamily="18" charset="0"/>
              </a:rPr>
              <a:t>Григорій Іванович </a:t>
            </a:r>
            <a:r>
              <a:rPr lang="uk-UA" b="1" dirty="0" err="1" smtClean="0">
                <a:latin typeface="Garamond" pitchFamily="18" charset="0"/>
              </a:rPr>
              <a:t>Шевченко-</a:t>
            </a:r>
            <a:r>
              <a:rPr lang="uk-UA" b="1" dirty="0" smtClean="0">
                <a:latin typeface="Garamond" pitchFamily="18" charset="0"/>
              </a:rPr>
              <a:t> </a:t>
            </a:r>
            <a:r>
              <a:rPr lang="uk-UA" b="1" dirty="0" err="1" smtClean="0">
                <a:latin typeface="Garamond" pitchFamily="18" charset="0"/>
              </a:rPr>
              <a:t>Грушівський-</a:t>
            </a:r>
            <a:r>
              <a:rPr lang="uk-UA" b="1" dirty="0" smtClean="0">
                <a:latin typeface="Garamond" pitchFamily="18" charset="0"/>
              </a:rPr>
              <a:t> походив з вільних низових козаків, родом із с. Кирилівка </a:t>
            </a:r>
            <a:endParaRPr lang="ru-RU" dirty="0"/>
          </a:p>
        </p:txBody>
      </p:sp>
      <p:sp>
        <p:nvSpPr>
          <p:cNvPr id="7" name="Прямоугольник 6"/>
          <p:cNvSpPr/>
          <p:nvPr/>
        </p:nvSpPr>
        <p:spPr>
          <a:xfrm>
            <a:off x="642910" y="1714488"/>
            <a:ext cx="3786214" cy="923330"/>
          </a:xfrm>
          <a:prstGeom prst="rect">
            <a:avLst/>
          </a:prstGeom>
        </p:spPr>
        <p:txBody>
          <a:bodyPr wrap="square">
            <a:spAutoFit/>
          </a:bodyPr>
          <a:lstStyle/>
          <a:p>
            <a:pPr algn="just"/>
            <a:r>
              <a:rPr lang="uk-UA" b="1" dirty="0" smtClean="0">
                <a:solidFill>
                  <a:srgbClr val="007E39"/>
                </a:solidFill>
                <a:latin typeface="Garamond" pitchFamily="18" charset="0"/>
              </a:rPr>
              <a:t>Мати Тараса- </a:t>
            </a:r>
            <a:r>
              <a:rPr lang="uk-UA" b="1" dirty="0" smtClean="0">
                <a:latin typeface="Garamond" pitchFamily="18" charset="0"/>
              </a:rPr>
              <a:t>Катерина Якимівна ( у дівоцтві Бойко)- з вільних селян, родом із с. Моринці </a:t>
            </a:r>
          </a:p>
        </p:txBody>
      </p:sp>
      <p:sp>
        <p:nvSpPr>
          <p:cNvPr id="8" name="Прямоугольник 7"/>
          <p:cNvSpPr/>
          <p:nvPr/>
        </p:nvSpPr>
        <p:spPr>
          <a:xfrm>
            <a:off x="714348" y="3286124"/>
            <a:ext cx="3786214" cy="1754326"/>
          </a:xfrm>
          <a:prstGeom prst="rect">
            <a:avLst/>
          </a:prstGeom>
        </p:spPr>
        <p:txBody>
          <a:bodyPr wrap="square">
            <a:spAutoFit/>
          </a:bodyPr>
          <a:lstStyle/>
          <a:p>
            <a:pPr algn="just"/>
            <a:r>
              <a:rPr lang="uk-UA" b="1" dirty="0" smtClean="0">
                <a:solidFill>
                  <a:schemeClr val="tx2">
                    <a:lumMod val="50000"/>
                  </a:schemeClr>
                </a:solidFill>
                <a:latin typeface="Garamond" pitchFamily="18" charset="0"/>
                <a:ea typeface="MingLiU_HKSCS-ExtB" pitchFamily="18" charset="-120"/>
              </a:rPr>
              <a:t>1822</a:t>
            </a:r>
            <a:r>
              <a:rPr lang="ru-RU" b="1" dirty="0" smtClean="0">
                <a:solidFill>
                  <a:schemeClr val="tx2">
                    <a:lumMod val="50000"/>
                  </a:schemeClr>
                </a:solidFill>
                <a:latin typeface="Garamond" pitchFamily="18" charset="0"/>
                <a:ea typeface="MingLiU_HKSCS-ExtB" pitchFamily="18" charset="-120"/>
              </a:rPr>
              <a:t>р.</a:t>
            </a:r>
            <a:r>
              <a:rPr lang="uk-UA" b="1" dirty="0" smtClean="0">
                <a:solidFill>
                  <a:schemeClr val="tx2">
                    <a:lumMod val="50000"/>
                  </a:schemeClr>
                </a:solidFill>
                <a:latin typeface="Garamond" pitchFamily="18" charset="0"/>
                <a:ea typeface="MingLiU_HKSCS-ExtB" pitchFamily="18" charset="-120"/>
              </a:rPr>
              <a:t> батько віддав його “в </a:t>
            </a:r>
            <a:r>
              <a:rPr lang="uk-UA" b="1" dirty="0" err="1" smtClean="0">
                <a:solidFill>
                  <a:schemeClr val="tx2">
                    <a:lumMod val="50000"/>
                  </a:schemeClr>
                </a:solidFill>
                <a:latin typeface="Garamond" pitchFamily="18" charset="0"/>
                <a:ea typeface="MingLiU_HKSCS-ExtB" pitchFamily="18" charset="-120"/>
              </a:rPr>
              <a:t>науку”</a:t>
            </a:r>
            <a:r>
              <a:rPr lang="uk-UA" b="1" dirty="0" smtClean="0">
                <a:solidFill>
                  <a:schemeClr val="tx2">
                    <a:lumMod val="50000"/>
                  </a:schemeClr>
                </a:solidFill>
                <a:latin typeface="Garamond" pitchFamily="18" charset="0"/>
                <a:ea typeface="MingLiU_HKSCS-ExtB" pitchFamily="18" charset="-120"/>
              </a:rPr>
              <a:t> до кирилівського дяка. За два роки Тарас навчився читати й писати, і, можливо, засвоїв якісь знання з арифметики. Читав він дещо й крім Псалтиря.</a:t>
            </a:r>
            <a:endParaRPr lang="ru-RU" b="1" dirty="0">
              <a:solidFill>
                <a:schemeClr val="tx2">
                  <a:lumMod val="50000"/>
                </a:schemeClr>
              </a:solidFill>
              <a:latin typeface="Garamond" pitchFamily="18" charset="0"/>
              <a:ea typeface="MingLiU_HKSCS-ExtB" pitchFamily="18" charset="-120"/>
            </a:endParaRPr>
          </a:p>
        </p:txBody>
      </p:sp>
      <p:sp>
        <p:nvSpPr>
          <p:cNvPr id="9" name="Прямоугольник 8"/>
          <p:cNvSpPr/>
          <p:nvPr/>
        </p:nvSpPr>
        <p:spPr>
          <a:xfrm>
            <a:off x="4714876" y="642918"/>
            <a:ext cx="3929090" cy="4247317"/>
          </a:xfrm>
          <a:prstGeom prst="rect">
            <a:avLst/>
          </a:prstGeom>
        </p:spPr>
        <p:txBody>
          <a:bodyPr wrap="square">
            <a:spAutoFit/>
          </a:bodyPr>
          <a:lstStyle/>
          <a:p>
            <a:pPr algn="just">
              <a:buNone/>
            </a:pPr>
            <a:r>
              <a:rPr lang="uk-UA" b="1" dirty="0" smtClean="0">
                <a:solidFill>
                  <a:srgbClr val="0070C0"/>
                </a:solidFill>
                <a:latin typeface="Garamond" pitchFamily="18" charset="0"/>
              </a:rPr>
              <a:t>9 </a:t>
            </a:r>
            <a:r>
              <a:rPr lang="uk-UA" b="1" dirty="0" err="1" smtClean="0">
                <a:solidFill>
                  <a:srgbClr val="0070C0"/>
                </a:solidFill>
                <a:latin typeface="Garamond" pitchFamily="18" charset="0"/>
              </a:rPr>
              <a:t>років-</a:t>
            </a:r>
            <a:r>
              <a:rPr lang="uk-UA" b="1" dirty="0" smtClean="0">
                <a:solidFill>
                  <a:srgbClr val="0070C0"/>
                </a:solidFill>
                <a:latin typeface="Garamond" pitchFamily="18" charset="0"/>
              </a:rPr>
              <a:t> </a:t>
            </a:r>
            <a:r>
              <a:rPr lang="uk-UA" b="1" dirty="0" smtClean="0">
                <a:latin typeface="Garamond" pitchFamily="18" charset="0"/>
              </a:rPr>
              <a:t>втратив матір. З матір’ю пішли з оселі Шевченків і затишок, і злагода. Залишилися сиротами шестеро дітей.</a:t>
            </a:r>
          </a:p>
          <a:p>
            <a:pPr algn="just"/>
            <a:endParaRPr lang="uk-UA" b="1" dirty="0" smtClean="0">
              <a:latin typeface="Garamond" pitchFamily="18" charset="0"/>
            </a:endParaRPr>
          </a:p>
          <a:p>
            <a:pPr algn="just"/>
            <a:r>
              <a:rPr lang="uk-UA" b="1" dirty="0" smtClean="0">
                <a:solidFill>
                  <a:srgbClr val="0070C0"/>
                </a:solidFill>
                <a:latin typeface="Garamond" pitchFamily="18" charset="0"/>
              </a:rPr>
              <a:t>12 </a:t>
            </a:r>
            <a:r>
              <a:rPr lang="uk-UA" b="1" dirty="0" err="1" smtClean="0">
                <a:solidFill>
                  <a:srgbClr val="0070C0"/>
                </a:solidFill>
                <a:latin typeface="Garamond" pitchFamily="18" charset="0"/>
              </a:rPr>
              <a:t>років-</a:t>
            </a:r>
            <a:r>
              <a:rPr lang="uk-UA" b="1" dirty="0" smtClean="0">
                <a:solidFill>
                  <a:srgbClr val="0070C0"/>
                </a:solidFill>
                <a:latin typeface="Garamond" pitchFamily="18" charset="0"/>
              </a:rPr>
              <a:t> </a:t>
            </a:r>
            <a:r>
              <a:rPr lang="uk-UA" b="1" dirty="0" smtClean="0">
                <a:latin typeface="Garamond" pitchFamily="18" charset="0"/>
              </a:rPr>
              <a:t>помирає батько. Перед смертю, розділяючи майно між дітьми, батько пророче сказав: </a:t>
            </a:r>
            <a:r>
              <a:rPr lang="uk-UA" b="1" dirty="0" err="1" smtClean="0">
                <a:solidFill>
                  <a:srgbClr val="005392"/>
                </a:solidFill>
                <a:latin typeface="Garamond" pitchFamily="18" charset="0"/>
              </a:rPr>
              <a:t>“Синові</a:t>
            </a:r>
            <a:r>
              <a:rPr lang="uk-UA" b="1" dirty="0" smtClean="0">
                <a:solidFill>
                  <a:srgbClr val="005392"/>
                </a:solidFill>
                <a:latin typeface="Garamond" pitchFamily="18" charset="0"/>
              </a:rPr>
              <a:t> Тарасу з мого хазяйства нічого не треба. Він не буде абияким чоловіком: з його буде або щось дуже добре, або велике ледащо, для його моє </a:t>
            </a:r>
            <a:r>
              <a:rPr lang="uk-UA" b="1" dirty="0" err="1" smtClean="0">
                <a:solidFill>
                  <a:srgbClr val="005392"/>
                </a:solidFill>
                <a:latin typeface="Garamond" pitchFamily="18" charset="0"/>
              </a:rPr>
              <a:t>наслідство</a:t>
            </a:r>
            <a:r>
              <a:rPr lang="uk-UA" b="1" dirty="0" smtClean="0">
                <a:solidFill>
                  <a:srgbClr val="005392"/>
                </a:solidFill>
                <a:latin typeface="Garamond" pitchFamily="18" charset="0"/>
              </a:rPr>
              <a:t> або нічого не буде значить, або нічого не </a:t>
            </a:r>
            <a:r>
              <a:rPr lang="uk-UA" b="1" dirty="0" err="1" smtClean="0">
                <a:solidFill>
                  <a:srgbClr val="005392"/>
                </a:solidFill>
                <a:latin typeface="Garamond" pitchFamily="18" charset="0"/>
              </a:rPr>
              <a:t>поможе”</a:t>
            </a:r>
            <a:endParaRPr lang="ru-RU" b="1" dirty="0" smtClean="0">
              <a:solidFill>
                <a:srgbClr val="005392"/>
              </a:solidFill>
              <a:latin typeface="Garamond" pitchFamily="18"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Файл:Shevchenko avtoportret z svichkoiu 1860.jpg">
            <a:hlinkClick r:id="rId2"/>
          </p:cNvPr>
          <p:cNvPicPr>
            <a:picLocks noGrp="1" noChangeAspect="1" noChangeArrowheads="1"/>
          </p:cNvPicPr>
          <p:nvPr>
            <p:ph sz="half" idx="4294967295"/>
          </p:nvPr>
        </p:nvPicPr>
        <p:blipFill>
          <a:blip r:embed="rId3" cstate="print"/>
          <a:stretch>
            <a:fillRect/>
          </a:stretch>
        </p:blipFill>
        <p:spPr bwMode="auto">
          <a:xfrm>
            <a:off x="2714612" y="2214530"/>
            <a:ext cx="3714776" cy="4643470"/>
          </a:xfrm>
          <a:prstGeom prst="rect">
            <a:avLst/>
          </a:prstGeom>
          <a:noFill/>
          <a:ln w="9525">
            <a:noFill/>
            <a:miter lim="800000"/>
            <a:headEnd/>
            <a:tailEnd/>
          </a:ln>
        </p:spPr>
      </p:pic>
      <p:sp>
        <p:nvSpPr>
          <p:cNvPr id="5" name="Прямоугольник 4"/>
          <p:cNvSpPr/>
          <p:nvPr/>
        </p:nvSpPr>
        <p:spPr>
          <a:xfrm>
            <a:off x="3500430" y="428604"/>
            <a:ext cx="2444592" cy="646331"/>
          </a:xfrm>
          <a:prstGeom prst="rect">
            <a:avLst/>
          </a:prstGeom>
        </p:spPr>
        <p:txBody>
          <a:bodyPr wrap="square">
            <a:spAutoFit/>
          </a:bodyPr>
          <a:lstStyle/>
          <a:p>
            <a:r>
              <a:rPr lang="uk-UA" sz="3600" dirty="0" smtClean="0">
                <a:solidFill>
                  <a:srgbClr val="FF0000"/>
                </a:solidFill>
              </a:rPr>
              <a:t>Сторінка 2</a:t>
            </a:r>
            <a:endParaRPr lang="ru-RU" sz="3600" dirty="0"/>
          </a:p>
        </p:txBody>
      </p:sp>
      <p:sp>
        <p:nvSpPr>
          <p:cNvPr id="6" name="Прямоугольник 5"/>
          <p:cNvSpPr/>
          <p:nvPr/>
        </p:nvSpPr>
        <p:spPr>
          <a:xfrm>
            <a:off x="3643306" y="1285860"/>
            <a:ext cx="1946367" cy="769441"/>
          </a:xfrm>
          <a:prstGeom prst="rect">
            <a:avLst/>
          </a:prstGeom>
        </p:spPr>
        <p:txBody>
          <a:bodyPr wrap="none">
            <a:spAutoFit/>
          </a:bodyPr>
          <a:lstStyle/>
          <a:p>
            <a:r>
              <a:rPr lang="uk-UA" sz="4400" dirty="0" smtClean="0">
                <a:solidFill>
                  <a:srgbClr val="FF0000"/>
                </a:solidFill>
              </a:rPr>
              <a:t>У пана</a:t>
            </a:r>
            <a:endParaRPr lang="ru-RU" sz="4400" dirty="0"/>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пщпщ.jpg"/>
          <p:cNvPicPr>
            <a:picLocks noChangeAspect="1"/>
          </p:cNvPicPr>
          <p:nvPr/>
        </p:nvPicPr>
        <p:blipFill>
          <a:blip r:embed="rId2"/>
          <a:stretch>
            <a:fillRect/>
          </a:stretch>
        </p:blipFill>
        <p:spPr>
          <a:xfrm>
            <a:off x="-1" y="0"/>
            <a:ext cx="9144001" cy="6858000"/>
          </a:xfrm>
          <a:prstGeom prst="rect">
            <a:avLst/>
          </a:prstGeom>
        </p:spPr>
      </p:pic>
      <p:sp>
        <p:nvSpPr>
          <p:cNvPr id="5" name="Прямоугольник 4"/>
          <p:cNvSpPr/>
          <p:nvPr/>
        </p:nvSpPr>
        <p:spPr>
          <a:xfrm>
            <a:off x="785786" y="714356"/>
            <a:ext cx="6000776" cy="5262979"/>
          </a:xfrm>
          <a:prstGeom prst="rect">
            <a:avLst/>
          </a:prstGeom>
        </p:spPr>
        <p:txBody>
          <a:bodyPr wrap="square">
            <a:spAutoFit/>
          </a:bodyPr>
          <a:lstStyle/>
          <a:p>
            <a:pPr algn="just">
              <a:buFontTx/>
              <a:buNone/>
            </a:pPr>
            <a:r>
              <a:rPr lang="ru-RU" sz="2400" b="1" dirty="0" err="1" smtClean="0">
                <a:latin typeface="Garamond" pitchFamily="18" charset="0"/>
                <a:cs typeface="Times New Roman" pitchFamily="18" charset="0"/>
              </a:rPr>
              <a:t>Малий</a:t>
            </a:r>
            <a:r>
              <a:rPr lang="ru-RU" sz="2400" b="1" dirty="0" smtClean="0">
                <a:latin typeface="Garamond" pitchFamily="18" charset="0"/>
                <a:cs typeface="Times New Roman" pitchFamily="18" charset="0"/>
              </a:rPr>
              <a:t> Тарас, рано </a:t>
            </a:r>
            <a:r>
              <a:rPr lang="ru-RU" sz="2400" b="1" dirty="0" err="1" smtClean="0">
                <a:latin typeface="Garamond" pitchFamily="18" charset="0"/>
                <a:cs typeface="Times New Roman" pitchFamily="18" charset="0"/>
              </a:rPr>
              <a:t>втративши</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матір</a:t>
            </a:r>
            <a:r>
              <a:rPr lang="ru-RU" sz="2400" b="1" dirty="0" smtClean="0">
                <a:latin typeface="Garamond" pitchFamily="18" charset="0"/>
                <a:cs typeface="Times New Roman" pitchFamily="18" charset="0"/>
              </a:rPr>
              <a:t>, а </a:t>
            </a:r>
            <a:r>
              <a:rPr lang="ru-RU" sz="2400" b="1" dirty="0" err="1" smtClean="0">
                <a:latin typeface="Garamond" pitchFamily="18" charset="0"/>
                <a:cs typeface="Times New Roman" pitchFamily="18" charset="0"/>
              </a:rPr>
              <a:t>потім</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і</a:t>
            </a:r>
            <a:r>
              <a:rPr lang="ru-RU" sz="2400" b="1" dirty="0" smtClean="0">
                <a:latin typeface="Garamond" pitchFamily="18" charset="0"/>
                <a:cs typeface="Times New Roman" pitchFamily="18" charset="0"/>
              </a:rPr>
              <a:t> батька, </a:t>
            </a:r>
            <a:r>
              <a:rPr lang="ru-RU" sz="2400" b="1" dirty="0" err="1" smtClean="0">
                <a:latin typeface="Garamond" pitchFamily="18" charset="0"/>
                <a:cs typeface="Times New Roman" pitchFamily="18" charset="0"/>
              </a:rPr>
              <a:t>з</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дитинства</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зазнав</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багато</a:t>
            </a:r>
            <a:r>
              <a:rPr lang="ru-RU" sz="2400" b="1" dirty="0" smtClean="0">
                <a:latin typeface="Garamond" pitchFamily="18" charset="0"/>
                <a:cs typeface="Times New Roman" pitchFamily="18" charset="0"/>
              </a:rPr>
              <a:t> горя </a:t>
            </a:r>
            <a:r>
              <a:rPr lang="ru-RU" sz="2400" b="1" dirty="0" err="1" smtClean="0">
                <a:latin typeface="Garamond" pitchFamily="18" charset="0"/>
                <a:cs typeface="Times New Roman" pitchFamily="18" charset="0"/>
              </a:rPr>
              <a:t>і</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знущань</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Працюючи</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і</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навчаючись</a:t>
            </a:r>
            <a:r>
              <a:rPr lang="ru-RU" sz="2400" b="1" dirty="0" smtClean="0">
                <a:latin typeface="Garamond" pitchFamily="18" charset="0"/>
                <a:cs typeface="Times New Roman" pitchFamily="18" charset="0"/>
              </a:rPr>
              <a:t> у </a:t>
            </a:r>
            <a:r>
              <a:rPr lang="ru-RU" sz="2400" b="1" dirty="0" err="1" smtClean="0">
                <a:latin typeface="Garamond" pitchFamily="18" charset="0"/>
                <a:cs typeface="Times New Roman" pitchFamily="18" charset="0"/>
              </a:rPr>
              <a:t>дяків</a:t>
            </a:r>
            <a:r>
              <a:rPr lang="ru-RU" sz="2400" b="1" dirty="0" smtClean="0">
                <a:latin typeface="Garamond" pitchFamily="18" charset="0"/>
                <a:cs typeface="Times New Roman" pitchFamily="18" charset="0"/>
              </a:rPr>
              <a:t>, Шевченко </a:t>
            </a:r>
            <a:r>
              <a:rPr lang="ru-RU" sz="2400" b="1" dirty="0" err="1" smtClean="0">
                <a:latin typeface="Garamond" pitchFamily="18" charset="0"/>
                <a:cs typeface="Times New Roman" pitchFamily="18" charset="0"/>
              </a:rPr>
              <a:t>ознайомився</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з</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деякими</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творами</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української</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літератури</a:t>
            </a:r>
            <a:r>
              <a:rPr lang="ru-RU" sz="2400" b="1" dirty="0" smtClean="0">
                <a:latin typeface="Garamond" pitchFamily="18" charset="0"/>
                <a:cs typeface="Times New Roman" pitchFamily="18" charset="0"/>
              </a:rPr>
              <a:t>, а </a:t>
            </a:r>
            <a:r>
              <a:rPr lang="ru-RU" sz="2400" b="1" dirty="0" err="1" smtClean="0">
                <a:latin typeface="Garamond" pitchFamily="18" charset="0"/>
                <a:cs typeface="Times New Roman" pitchFamily="18" charset="0"/>
              </a:rPr>
              <a:t>відчуваючи</a:t>
            </a:r>
            <a:r>
              <a:rPr lang="ru-RU" sz="2400" b="1" dirty="0" smtClean="0">
                <a:latin typeface="Garamond" pitchFamily="18" charset="0"/>
                <a:cs typeface="Times New Roman" pitchFamily="18" charset="0"/>
              </a:rPr>
              <a:t> великий потяг до </a:t>
            </a:r>
            <a:r>
              <a:rPr lang="ru-RU" sz="2400" b="1" dirty="0" err="1" smtClean="0">
                <a:latin typeface="Garamond" pitchFamily="18" charset="0"/>
                <a:cs typeface="Times New Roman" pitchFamily="18" charset="0"/>
              </a:rPr>
              <a:t>малювання</a:t>
            </a:r>
            <a:r>
              <a:rPr lang="ru-RU" sz="2400" b="1" dirty="0" smtClean="0">
                <a:latin typeface="Garamond" pitchFamily="18" charset="0"/>
                <a:cs typeface="Times New Roman" pitchFamily="18" charset="0"/>
              </a:rPr>
              <a:t>, уже </a:t>
            </a:r>
            <a:r>
              <a:rPr lang="ru-RU" sz="2400" b="1" dirty="0" err="1" smtClean="0">
                <a:latin typeface="Garamond" pitchFamily="18" charset="0"/>
                <a:cs typeface="Times New Roman" pitchFamily="18" charset="0"/>
              </a:rPr>
              <a:t>тоді</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робив</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перші</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спроби</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розпочати</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навчання</a:t>
            </a:r>
            <a:r>
              <a:rPr lang="ru-RU" sz="2400" b="1" dirty="0" smtClean="0">
                <a:latin typeface="Garamond" pitchFamily="18" charset="0"/>
                <a:cs typeface="Times New Roman" pitchFamily="18" charset="0"/>
              </a:rPr>
              <a:t> у маляра.   </a:t>
            </a:r>
          </a:p>
          <a:p>
            <a:pPr algn="just">
              <a:buFontTx/>
              <a:buNone/>
            </a:pPr>
            <a:r>
              <a:rPr lang="ru-RU" sz="2400" b="1" dirty="0" smtClean="0">
                <a:latin typeface="Garamond" pitchFamily="18" charset="0"/>
                <a:cs typeface="Times New Roman" pitchFamily="18" charset="0"/>
              </a:rPr>
              <a:t>           Коли </a:t>
            </a:r>
            <a:r>
              <a:rPr lang="ru-RU" sz="2400" b="1" dirty="0" err="1" smtClean="0">
                <a:latin typeface="Garamond" pitchFamily="18" charset="0"/>
                <a:cs typeface="Times New Roman" pitchFamily="18" charset="0"/>
              </a:rPr>
              <a:t>Шевченкові</a:t>
            </a:r>
            <a:r>
              <a:rPr lang="ru-RU" sz="2400" b="1" dirty="0" smtClean="0">
                <a:latin typeface="Garamond" pitchFamily="18" charset="0"/>
                <a:cs typeface="Times New Roman" pitchFamily="18" charset="0"/>
              </a:rPr>
              <a:t> минуло 14 </a:t>
            </a:r>
            <a:r>
              <a:rPr lang="ru-RU" sz="2400" b="1" dirty="0" err="1" smtClean="0">
                <a:latin typeface="Garamond" pitchFamily="18" charset="0"/>
                <a:cs typeface="Times New Roman" pitchFamily="18" charset="0"/>
              </a:rPr>
              <a:t>років</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його</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зробили</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дворовим</a:t>
            </a:r>
            <a:r>
              <a:rPr lang="ru-RU" sz="2400" b="1" dirty="0" smtClean="0">
                <a:latin typeface="Garamond" pitchFamily="18" charset="0"/>
                <a:cs typeface="Times New Roman" pitchFamily="18" charset="0"/>
              </a:rPr>
              <a:t> слугою </a:t>
            </a:r>
            <a:r>
              <a:rPr lang="ru-RU" sz="2400" b="1" dirty="0" err="1" smtClean="0">
                <a:latin typeface="Garamond" pitchFamily="18" charset="0"/>
                <a:cs typeface="Times New Roman" pitchFamily="18" charset="0"/>
              </a:rPr>
              <a:t>поміщика</a:t>
            </a:r>
            <a:r>
              <a:rPr lang="ru-RU" sz="2400" b="1" dirty="0" smtClean="0">
                <a:latin typeface="Garamond" pitchFamily="18" charset="0"/>
                <a:cs typeface="Times New Roman" pitchFamily="18" charset="0"/>
              </a:rPr>
              <a:t> П. </a:t>
            </a:r>
            <a:r>
              <a:rPr lang="ru-RU" sz="2400" b="1" dirty="0" err="1" smtClean="0">
                <a:latin typeface="Garamond" pitchFamily="18" charset="0"/>
                <a:cs typeface="Times New Roman" pitchFamily="18" charset="0"/>
              </a:rPr>
              <a:t>Енгельгарда</a:t>
            </a:r>
            <a:r>
              <a:rPr lang="ru-RU" sz="2400" b="1" dirty="0" smtClean="0">
                <a:latin typeface="Garamond" pitchFamily="18" charset="0"/>
                <a:cs typeface="Times New Roman" pitchFamily="18" charset="0"/>
              </a:rPr>
              <a:t> в </a:t>
            </a:r>
            <a:r>
              <a:rPr lang="ru-RU" sz="2400" b="1" dirty="0" err="1" smtClean="0">
                <a:latin typeface="Garamond" pitchFamily="18" charset="0"/>
                <a:cs typeface="Times New Roman" pitchFamily="18" charset="0"/>
              </a:rPr>
              <a:t>маєтку</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Вільшані</a:t>
            </a:r>
            <a:r>
              <a:rPr lang="ru-RU" sz="2400" b="1" dirty="0" smtClean="0">
                <a:latin typeface="Garamond" pitchFamily="18" charset="0"/>
                <a:cs typeface="Times New Roman" pitchFamily="18" charset="0"/>
              </a:rPr>
              <a:t>. </a:t>
            </a:r>
          </a:p>
          <a:p>
            <a:pPr algn="just">
              <a:buFontTx/>
              <a:buNone/>
            </a:pPr>
            <a:r>
              <a:rPr lang="ru-RU" sz="2400" b="1" dirty="0" smtClean="0">
                <a:latin typeface="Garamond" pitchFamily="18" charset="0"/>
                <a:cs typeface="Times New Roman" pitchFamily="18" charset="0"/>
              </a:rPr>
              <a:t>           З </a:t>
            </a:r>
            <a:r>
              <a:rPr lang="ru-RU" sz="2400" b="1" dirty="0" err="1" smtClean="0">
                <a:latin typeface="Garamond" pitchFamily="18" charset="0"/>
                <a:cs typeface="Times New Roman" pitchFamily="18" charset="0"/>
              </a:rPr>
              <a:t>осені</a:t>
            </a:r>
            <a:r>
              <a:rPr lang="ru-RU" sz="2400" b="1" dirty="0" smtClean="0">
                <a:latin typeface="Garamond" pitchFamily="18" charset="0"/>
                <a:cs typeface="Times New Roman" pitchFamily="18" charset="0"/>
              </a:rPr>
              <a:t> 1828 року до початку 1831 року Шевченко </a:t>
            </a:r>
            <a:r>
              <a:rPr lang="ru-RU" sz="2400" b="1" dirty="0" err="1" smtClean="0">
                <a:latin typeface="Garamond" pitchFamily="18" charset="0"/>
                <a:cs typeface="Times New Roman" pitchFamily="18" charset="0"/>
              </a:rPr>
              <a:t>побував</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зі</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своїм</a:t>
            </a:r>
            <a:r>
              <a:rPr lang="ru-RU" sz="2400" b="1" dirty="0" smtClean="0">
                <a:latin typeface="Garamond" pitchFamily="18" charset="0"/>
                <a:cs typeface="Times New Roman" pitchFamily="18" charset="0"/>
              </a:rPr>
              <a:t> паном у </a:t>
            </a:r>
            <a:r>
              <a:rPr lang="ru-RU" sz="2400" b="1" dirty="0" err="1" smtClean="0">
                <a:latin typeface="Garamond" pitchFamily="18" charset="0"/>
                <a:cs typeface="Times New Roman" pitchFamily="18" charset="0"/>
              </a:rPr>
              <a:t>Вільні</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тепер</a:t>
            </a:r>
            <a:r>
              <a:rPr lang="ru-RU" sz="2400" b="1" dirty="0" smtClean="0">
                <a:latin typeface="Garamond" pitchFamily="18" charset="0"/>
                <a:cs typeface="Times New Roman" pitchFamily="18" charset="0"/>
              </a:rPr>
              <a:t> </a:t>
            </a:r>
            <a:r>
              <a:rPr lang="ru-RU" sz="2400" b="1" dirty="0" err="1" smtClean="0">
                <a:latin typeface="Garamond" pitchFamily="18" charset="0"/>
                <a:cs typeface="Times New Roman" pitchFamily="18" charset="0"/>
              </a:rPr>
              <a:t>Вільнюс</a:t>
            </a:r>
            <a:r>
              <a:rPr lang="ru-RU" sz="2400" b="1" dirty="0" smtClean="0">
                <a:latin typeface="Garamond" pitchFamily="18" charset="0"/>
                <a:cs typeface="Times New Roman" pitchFamily="18" charset="0"/>
              </a:rPr>
              <a:t>).</a:t>
            </a:r>
            <a:endParaRPr lang="ru-RU" sz="2400" b="1" dirty="0">
              <a:latin typeface="Garamond" pitchFamily="18" charset="0"/>
              <a:cs typeface="Times New Roman" pitchFamily="18" charset="0"/>
            </a:endParaRPr>
          </a:p>
        </p:txBody>
      </p:sp>
    </p:spTree>
  </p:cSld>
  <p:clrMapOvr>
    <a:masterClrMapping/>
  </p:clrMapOvr>
  <p:transition>
    <p:pull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1328859954_background_04.jpg"/>
          <p:cNvPicPr>
            <a:picLocks noChangeAspect="1"/>
          </p:cNvPicPr>
          <p:nvPr/>
        </p:nvPicPr>
        <p:blipFill>
          <a:blip r:embed="rId2"/>
          <a:stretch>
            <a:fillRect/>
          </a:stretch>
        </p:blipFill>
        <p:spPr>
          <a:xfrm>
            <a:off x="0" y="0"/>
            <a:ext cx="9144000" cy="6858016"/>
          </a:xfrm>
          <a:prstGeom prst="rect">
            <a:avLst/>
          </a:prstGeom>
        </p:spPr>
      </p:pic>
      <p:sp>
        <p:nvSpPr>
          <p:cNvPr id="5" name="Прямоугольник 4"/>
          <p:cNvSpPr/>
          <p:nvPr/>
        </p:nvSpPr>
        <p:spPr>
          <a:xfrm>
            <a:off x="4357686" y="142852"/>
            <a:ext cx="4214842" cy="6001643"/>
          </a:xfrm>
          <a:prstGeom prst="rect">
            <a:avLst/>
          </a:prstGeom>
        </p:spPr>
        <p:txBody>
          <a:bodyPr wrap="square">
            <a:spAutoFit/>
          </a:bodyPr>
          <a:lstStyle/>
          <a:p>
            <a:r>
              <a:rPr lang="uk-UA" sz="2400" b="1" dirty="0" smtClean="0">
                <a:latin typeface="Garamond" pitchFamily="18" charset="0"/>
              </a:rPr>
              <a:t>У Вільно Шевченко виконує обов'язки козачка в панських </a:t>
            </a:r>
            <a:r>
              <a:rPr lang="uk-UA" sz="2400" b="1" dirty="0" err="1" smtClean="0">
                <a:latin typeface="Garamond" pitchFamily="18" charset="0"/>
              </a:rPr>
              <a:t>покоях</a:t>
            </a:r>
            <a:r>
              <a:rPr lang="uk-UA" sz="2400" b="1" dirty="0" smtClean="0">
                <a:latin typeface="Garamond" pitchFamily="18" charset="0"/>
              </a:rPr>
              <a:t>. А у вільний час потай від пана перемальовує лубочні картинки. Шевченка віддають вчитися малюванню. Найвірогідніше, що він короткий час учився у </a:t>
            </a:r>
            <a:r>
              <a:rPr lang="uk-UA" sz="2400" b="1" dirty="0" err="1" smtClean="0">
                <a:latin typeface="Garamond" pitchFamily="18" charset="0"/>
              </a:rPr>
              <a:t>Яна-Батіста</a:t>
            </a:r>
            <a:r>
              <a:rPr lang="uk-UA" sz="2400" b="1" dirty="0" smtClean="0">
                <a:latin typeface="Garamond" pitchFamily="18" charset="0"/>
              </a:rPr>
              <a:t> Лампі (1775 — 1837), який з кінця 1829</a:t>
            </a:r>
            <a:r>
              <a:rPr lang="ru-RU" sz="2400" b="1" dirty="0" smtClean="0">
                <a:latin typeface="Garamond" pitchFamily="18" charset="0"/>
              </a:rPr>
              <a:t>р. до</a:t>
            </a:r>
            <a:r>
              <a:rPr lang="uk-UA" sz="2400" b="1" dirty="0" smtClean="0">
                <a:latin typeface="Garamond" pitchFamily="18" charset="0"/>
              </a:rPr>
              <a:t> весни 1830</a:t>
            </a:r>
            <a:r>
              <a:rPr lang="ru-RU" sz="2400" b="1" dirty="0" smtClean="0">
                <a:latin typeface="Garamond" pitchFamily="18" charset="0"/>
              </a:rPr>
              <a:t>р.</a:t>
            </a:r>
            <a:r>
              <a:rPr lang="uk-UA" sz="2400" b="1" dirty="0" smtClean="0">
                <a:latin typeface="Garamond" pitchFamily="18" charset="0"/>
              </a:rPr>
              <a:t> перебував у Вільно, або в Яна </a:t>
            </a:r>
            <a:r>
              <a:rPr lang="uk-UA" sz="2400" b="1" dirty="0" err="1" smtClean="0">
                <a:latin typeface="Garamond" pitchFamily="18" charset="0"/>
              </a:rPr>
              <a:t>Рустема</a:t>
            </a:r>
            <a:r>
              <a:rPr lang="uk-UA" sz="2400" b="1" dirty="0" smtClean="0">
                <a:latin typeface="Garamond" pitchFamily="18" charset="0"/>
              </a:rPr>
              <a:t>, професора живопису Віленського університету. </a:t>
            </a:r>
            <a:endParaRPr lang="ru-RU" sz="2400" dirty="0"/>
          </a:p>
        </p:txBody>
      </p:sp>
      <p:pic>
        <p:nvPicPr>
          <p:cNvPr id="6" name="Picture 8" descr="2016">
            <a:hlinkClick r:id="rId3"/>
          </p:cNvPr>
          <p:cNvPicPr>
            <a:picLocks noChangeAspect="1" noChangeArrowheads="1"/>
          </p:cNvPicPr>
          <p:nvPr/>
        </p:nvPicPr>
        <p:blipFill>
          <a:blip r:embed="rId4" cstate="print"/>
          <a:srcRect/>
          <a:stretch>
            <a:fillRect/>
          </a:stretch>
        </p:blipFill>
        <p:spPr bwMode="auto">
          <a:xfrm>
            <a:off x="0" y="0"/>
            <a:ext cx="4246762" cy="5220405"/>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220</TotalTime>
  <Words>1581</Words>
  <PresentationFormat>Экран (4:3)</PresentationFormat>
  <Paragraphs>93</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віка</dc:creator>
  <cp:lastModifiedBy>HOME</cp:lastModifiedBy>
  <cp:revision>25</cp:revision>
  <dcterms:created xsi:type="dcterms:W3CDTF">2013-09-20T19:34:38Z</dcterms:created>
  <dcterms:modified xsi:type="dcterms:W3CDTF">2013-09-22T11:01:47Z</dcterms:modified>
</cp:coreProperties>
</file>