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D13D533-72DB-4932-93CD-08F4B8680B97}" type="datetimeFigureOut">
              <a:rPr lang="uk-UA" smtClean="0"/>
              <a:t>01.12.2014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93CE183-7409-46C1-9D88-53EF6E3875AD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C%D0%B8%D0%BA%D0%BE%D0%BB%D0%B0_%D0%A1%D0%B0%D0%B4%D0%BE%D0%B2%D1%81%D1%8C%D0%BA%D0%B8%D0%B9" TargetMode="External"/><Relationship Id="rId3" Type="http://schemas.openxmlformats.org/officeDocument/2006/relationships/hyperlink" Target="http://uk.wikipedia.org/wiki/%CA%EE%F2%EB%FF%F0%E5%E2%F1%FC%EA%E8%E9_%B2%E2%E0%ED_%CF%E5%F2%F0%EE%E2%E8%F7#cite_note-3" TargetMode="External"/><Relationship Id="rId7" Type="http://schemas.openxmlformats.org/officeDocument/2006/relationships/hyperlink" Target="http://uk.wikipedia.org/wiki/%D0%9C%D0%B8%D0%BA%D0%BE%D0%BB%D0%B0_%D0%9B%D0%B8%D1%81%D0%B5%D0%BD%D0%BA%D0%BE" TargetMode="External"/><Relationship Id="rId2" Type="http://schemas.openxmlformats.org/officeDocument/2006/relationships/hyperlink" Target="http://uk.wikipedia.org/wiki/%D0%95%D0%BD%D0%B5%D1%97%D0%B4%D0%B0_(%D0%86%D0%B2%D0%B0%D0%BD_%D0%9A%D0%BE%D1%82%D0%BB%D1%8F%D1%80%D0%B5%D0%B2%D1%81%D1%8C%D0%BA%D0%B8%D0%B9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5%D0%BD%D0%B5%D1%97%D0%B4%D0%B0_(%D0%BE%D0%BF%D0%B5%D1%80%D0%B0)" TargetMode="External"/><Relationship Id="rId5" Type="http://schemas.openxmlformats.org/officeDocument/2006/relationships/hyperlink" Target="http://uk.wikipedia.org/wiki/%D0%92%D0%B5%D1%80%D0%B3%D1%96%D0%BB%D1%96%D0%B9" TargetMode="External"/><Relationship Id="rId4" Type="http://schemas.openxmlformats.org/officeDocument/2006/relationships/hyperlink" Target="http://uk.wikipedia.org/wiki/1798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0%D0%B8%D0%BC%D1%81%D1%8C%D0%BA%D0%B0_%D0%BB%D1%96%D1%82%D0%B5%D1%80%D0%B0%D1%82%D1%83%D1%80%D0%B0" TargetMode="External"/><Relationship Id="rId13" Type="http://schemas.openxmlformats.org/officeDocument/2006/relationships/hyperlink" Target="http://uk.wikipedia.org/wiki/%D0%95%D0%BD%D0%B5%D0%B9" TargetMode="External"/><Relationship Id="rId18" Type="http://schemas.openxmlformats.org/officeDocument/2006/relationships/hyperlink" Target="http://uk.wikipedia.org/wiki/%D0%A0%D0%BE%D0%BC%D0%B0%D0%BD%D1%82%D0%B8%D0%B7%D0%BC" TargetMode="External"/><Relationship Id="rId26" Type="http://schemas.openxmlformats.org/officeDocument/2006/relationships/hyperlink" Target="http://uk.wikipedia.org/wiki/%D0%9D%D0%BE%D0%B2%D0%B0_%D1%96%D1%81%D1%82%D0%BE%D1%80%D1%96%D1%8F" TargetMode="External"/><Relationship Id="rId3" Type="http://schemas.openxmlformats.org/officeDocument/2006/relationships/hyperlink" Target="http://uk.wikipedia.org/wiki/%D0%A3%D0%BA%D1%80%D0%B0%D1%97%D0%BD%D1%81%D1%8C%D0%BA%D0%B0_%D0%BC%D0%BE%D0%B2%D0%B0" TargetMode="External"/><Relationship Id="rId21" Type="http://schemas.openxmlformats.org/officeDocument/2006/relationships/hyperlink" Target="http://uk.wikipedia.org/wiki/%D0%93%D0%B5%D1%82%D1%8C%D0%BC%D0%B0%D0%BD%D1%89%D0%B8%D0%BD%D0%B0" TargetMode="External"/><Relationship Id="rId7" Type="http://schemas.openxmlformats.org/officeDocument/2006/relationships/hyperlink" Target="http://uk.wikipedia.org/wiki/%D0%95%D0%BD%D0%B5%D1%97%D0%B4%D0%B0" TargetMode="External"/><Relationship Id="rId12" Type="http://schemas.openxmlformats.org/officeDocument/2006/relationships/hyperlink" Target="http://uk.wikipedia.org/wiki/%D0%9E%D1%82%D0%B0%D0%BC%D0%B0%D0%BD" TargetMode="External"/><Relationship Id="rId17" Type="http://schemas.openxmlformats.org/officeDocument/2006/relationships/hyperlink" Target="http://uk.wikipedia.org/wiki/%D0%A0%D0%B8%D0%BC%D1%81%D1%8C%D0%BA%D0%B0_%D1%96%D0%BC%D0%BF%D0%B5%D1%80%D1%96%D1%8F" TargetMode="External"/><Relationship Id="rId25" Type="http://schemas.openxmlformats.org/officeDocument/2006/relationships/hyperlink" Target="http://uk.wikipedia.org/wiki/%D0%A0%D0%BE%D0%B7%D0%BC%D0%BE%D0%B2%D0%BD%D0%B0_%D0%BC%D0%BE%D0%B2%D0%B0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://uk.wikipedia.org/wiki/%D0%A0%D0%B8%D0%BC" TargetMode="External"/><Relationship Id="rId20" Type="http://schemas.openxmlformats.org/officeDocument/2006/relationships/hyperlink" Target="http://uk.wikipedia.org/wiki/%D0%84%D0%B2%D1%80%D0%BE%D0%BF%D0%B0" TargetMode="External"/><Relationship Id="rId29" Type="http://schemas.openxmlformats.org/officeDocument/2006/relationships/hyperlink" Target="http://uk.wikipedia.org/wiki/1842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uk.wikipedia.org/wiki/%D0%9F%D0%BE%D0%B5%D0%BC%D0%B0" TargetMode="External"/><Relationship Id="rId11" Type="http://schemas.openxmlformats.org/officeDocument/2006/relationships/hyperlink" Target="http://uk.wikipedia.org/wiki/%D0%A2%D1%80%D0%BE%D1%8F" TargetMode="External"/><Relationship Id="rId24" Type="http://schemas.openxmlformats.org/officeDocument/2006/relationships/hyperlink" Target="http://uk.wikipedia.org/wiki/1786" TargetMode="External"/><Relationship Id="rId5" Type="http://schemas.openxmlformats.org/officeDocument/2006/relationships/hyperlink" Target="http://uk.wikipedia.org/wiki/%D0%A2%D1%80%D0%B0%D0%B2%D0%B5%D1%81%D1%82%D1%96%D1%8F" TargetMode="External"/><Relationship Id="rId15" Type="http://schemas.openxmlformats.org/officeDocument/2006/relationships/hyperlink" Target="http://uk.wikipedia.org/wiki/%D0%9A%D0%BE%D0%B7%D0%B0%D0%BA" TargetMode="External"/><Relationship Id="rId23" Type="http://schemas.openxmlformats.org/officeDocument/2006/relationships/hyperlink" Target="http://uk.wikipedia.org/wiki/1775" TargetMode="External"/><Relationship Id="rId28" Type="http://schemas.openxmlformats.org/officeDocument/2006/relationships/hyperlink" Target="http://uk.wikipedia.org/wiki/1798" TargetMode="External"/><Relationship Id="rId10" Type="http://schemas.openxmlformats.org/officeDocument/2006/relationships/hyperlink" Target="http://uk.wikipedia.org/wiki/%D0%AF%D0%BC%D0%B1" TargetMode="External"/><Relationship Id="rId19" Type="http://schemas.openxmlformats.org/officeDocument/2006/relationships/hyperlink" Target="http://uk.wikipedia.org/wiki/%D0%9D%D0%B0%D1%86%D1%96%D0%BE%D0%BD%D0%B0%D0%BB%D1%96%D0%B7%D0%BC" TargetMode="External"/><Relationship Id="rId4" Type="http://schemas.openxmlformats.org/officeDocument/2006/relationships/hyperlink" Target="http://uk.wikipedia.org/wiki/%D0%91%D1%83%D1%80%D0%BB%D0%B5%D1%81%D0%BA" TargetMode="External"/><Relationship Id="rId9" Type="http://schemas.openxmlformats.org/officeDocument/2006/relationships/hyperlink" Target="http://uk.wikipedia.org/wiki/%D0%92%D0%B5%D1%80%D0%B3%D1%96%D0%BB%D1%96%D0%B9" TargetMode="External"/><Relationship Id="rId14" Type="http://schemas.openxmlformats.org/officeDocument/2006/relationships/hyperlink" Target="http://uk.wikipedia.org/wiki/%D0%A2%D1%80%D0%BE%D1%8F%D0%BD%D1%81%D1%8C%D0%BA%D0%B0_%D0%B2%D1%96%D0%B9%D0%BD%D0%B0" TargetMode="External"/><Relationship Id="rId22" Type="http://schemas.openxmlformats.org/officeDocument/2006/relationships/hyperlink" Target="http://uk.wikipedia.org/wiki/%D0%A0%D0%BE%D1%81%D1%96%D0%B9%D1%81%D1%8C%D0%BA%D0%B0_%D1%96%D0%BC%D0%BF%D0%B5%D1%80%D1%96%D1%8F" TargetMode="External"/><Relationship Id="rId27" Type="http://schemas.openxmlformats.org/officeDocument/2006/relationships/hyperlink" Target="http://uk.wikipedia.org/wiki/%D0%A3%D0%BA%D1%80%D0%B0%D1%97%D0%BD%D1%81%D1%8C%D0%BA%D0%B0_%D0%BB%D1%96%D1%82%D0%B5%D1%80%D0%B0%D1%82%D1%83%D1%80%D0%B0" TargetMode="External"/><Relationship Id="rId30" Type="http://schemas.openxmlformats.org/officeDocument/2006/relationships/hyperlink" Target="http://uk.wikipedia.org/wiki/18_%D1%81%D1%82%D0%BE%D0%BB%D1%96%D1%82%D1%82%D1%8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5%D0%BA%D1%81%D0%BF%D1%80%D0%B5%D1%81%D0%B8%D0%B2%D0%BD%D1%96%D1%81%D1%82%D1%8C_(%D0%BB%D1%96%D0%BD%D0%B3%D0%B2%D1%96%D1%81%D1%82%D0%B8%D0%BA%D0%B0)&amp;action=edit&amp;redlink=1" TargetMode="External"/><Relationship Id="rId3" Type="http://schemas.openxmlformats.org/officeDocument/2006/relationships/hyperlink" Target="http://uk.wikipedia.org/wiki/%D0%A1%D0%B8%D0%BD%D0%BE%D0%BD%D1%96%D0%BC" TargetMode="External"/><Relationship Id="rId7" Type="http://schemas.openxmlformats.org/officeDocument/2006/relationships/hyperlink" Target="http://uk.wikipedia.org/w/index.php?title=%D0%A4%D0%B0%D0%BC%D1%96%D0%BB%D1%8C%D1%8F%D1%80%D0%BD%D1%96%D1%81%D1%82%D1%8C&amp;action=edit&amp;redlink=1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uk.wikipedia.org/wiki/%D0%9F%D1%80%D0%B8%D1%81%D0%BB%D1%96%D0%B2%27%D1%8F" TargetMode="External"/><Relationship Id="rId5" Type="http://schemas.openxmlformats.org/officeDocument/2006/relationships/hyperlink" Target="http://uk.wikipedia.org/wiki/%D0%9F%D1%80%D0%B8%D0%BA%D0%B0%D0%B7%D0%BA%D0%B0" TargetMode="External"/><Relationship Id="rId10" Type="http://schemas.openxmlformats.org/officeDocument/2006/relationships/hyperlink" Target="http://uk.wikipedia.org/wiki/%D0%A3%D0%BA%D1%80%D0%B0%D1%97%D0%BD%D1%81%D1%8C%D0%BA%D0%B0_%D0%BC%D0%BE%D0%B2%D0%B0" TargetMode="External"/><Relationship Id="rId4" Type="http://schemas.openxmlformats.org/officeDocument/2006/relationships/hyperlink" Target="http://uk.wikipedia.org/wiki/%D0%A4%D1%80%D0%B0%D0%B7%D0%B5%D0%BE%D0%BB%D0%BE%D0%B3%D1%96%D1%8F" TargetMode="External"/><Relationship Id="rId9" Type="http://schemas.openxmlformats.org/officeDocument/2006/relationships/hyperlink" Target="http://uk.wikipedia.org/wiki/%D0%A1%D0%B5%D1%80%D0%B5%D0%B4%D0%BD%D1%8C%D0%BE%D0%BD%D0%B0%D0%B4%D0%B4%D0%BD%D1%96%D0%BF%D1%80%D1%8F%D0%BD%D1%81%D1%8C%D0%BA%D0%B8%D0%B9_%D0%B3%D0%BE%D0%B2%D1%96%D1%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dirty="0" err="1" smtClean="0"/>
              <a:t>Котляревський</a:t>
            </a:r>
            <a:r>
              <a:rPr lang="ru-RU" sz="3600" dirty="0" smtClean="0"/>
              <a:t> </a:t>
            </a:r>
            <a:r>
              <a:rPr lang="uk-UA" sz="3600" dirty="0" smtClean="0"/>
              <a:t>Іван Петрович</a:t>
            </a:r>
            <a:endParaRPr lang="uk-UA" sz="3600" dirty="0"/>
          </a:p>
        </p:txBody>
      </p:sp>
      <p:pic>
        <p:nvPicPr>
          <p:cNvPr id="6" name="Содержимое 5" descr="IstUkr5-povni-35-kotlia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700808"/>
            <a:ext cx="4536503" cy="51571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-540568" y="188640"/>
            <a:ext cx="8229600" cy="792088"/>
          </a:xfrm>
        </p:spPr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980728"/>
            <a:ext cx="8219256" cy="6050144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rgbClr val="000000"/>
                </a:solidFill>
                <a:latin typeface="Arial"/>
              </a:rPr>
              <a:t>Народився 9 вересня 1769 року в Полтаві, в родині дрібного чиновника. Згодом Котляревським було «пожалувано» дворянське звання. З 1780 року маленький Іванко почав навчатися в Полтавській духовній семінарії. Особливо старанно й наполегливо осягав хлопець гуманітарні дисципліни: піїтику, риторику, філософію, латинську, грецьку, французьку, німецьку мови. З інтересом знайомиться з античною літературою, перекладає Горація, Овідія, Вергілія. Відкриває для себе творчість Ломоносова, Кантемира, </a:t>
            </a:r>
            <a:r>
              <a:rPr lang="uk-UA" dirty="0" err="1" smtClean="0">
                <a:solidFill>
                  <a:srgbClr val="000000"/>
                </a:solidFill>
                <a:latin typeface="Arial"/>
              </a:rPr>
              <a:t>Сумарокова</a:t>
            </a:r>
            <a:r>
              <a:rPr lang="uk-UA" dirty="0" smtClean="0">
                <a:solidFill>
                  <a:srgbClr val="000000"/>
                </a:solidFill>
                <a:latin typeface="Arial"/>
              </a:rPr>
              <a:t>. Один із співучнів Котляревського згадував про поета, що той «мав пристрасть до віршування і вмів до будь-якого слова вправно добирати рими, дотепні і вдалі, за що товариші по семінарії прозвали його римачем». 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Освіта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uk-UA" dirty="0" smtClean="0"/>
              <a:t>Певних відомостей про початкову освіту Котляревського немає. Гадають, що перші знання хлопець міг дістати у парафіяльній школі, яка існувала в Полтаві ще з </a:t>
            </a:r>
            <a:r>
              <a:rPr lang="en-US" dirty="0" smtClean="0"/>
              <a:t>XVII </a:t>
            </a:r>
            <a:r>
              <a:rPr lang="uk-UA" dirty="0" smtClean="0"/>
              <a:t>століття і в якій за тодішніми звичаями дітей навчав дяк. Згодом, у 1780 – 1789 роках, Котляревський вчиться у Полтавській духовній семінарії.</a:t>
            </a:r>
          </a:p>
          <a:p>
            <a:r>
              <a:rPr lang="uk-UA" dirty="0" smtClean="0"/>
              <a:t>1789 року Котляревський залишає семінарію, не закінчивши її повного курсу; напевно, життєрадісного, жвавого юнака ніяк не приваблювала духовна кар’єра. Спочатку він служив чиновником у різних полтавських канцеляріях, пізніше був домашнім учителем у поміщицьких родинах на Полтавщині.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Котляревський і </a:t>
            </a:r>
            <a:r>
              <a:rPr lang="uk-UA" dirty="0" err="1" smtClean="0"/>
              <a:t>“Енеїда”</a:t>
            </a:r>
            <a:endParaRPr lang="uk-UA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uk-UA" dirty="0" smtClean="0"/>
              <a:t>Котляревський — автор </a:t>
            </a:r>
            <a:r>
              <a:rPr lang="uk-UA" dirty="0" smtClean="0">
                <a:hlinkClick r:id="rId2" tooltip="Енеїда (Іван Котляревський)"/>
              </a:rPr>
              <a:t>«Енеїди»</a:t>
            </a:r>
            <a:r>
              <a:rPr lang="uk-UA" baseline="30000" dirty="0" smtClean="0">
                <a:hlinkClick r:id="rId3"/>
              </a:rPr>
              <a:t>[3]</a:t>
            </a:r>
            <a:r>
              <a:rPr lang="uk-UA" dirty="0" smtClean="0"/>
              <a:t>(</a:t>
            </a:r>
            <a:r>
              <a:rPr lang="uk-UA" dirty="0" smtClean="0">
                <a:hlinkClick r:id="rId4" tooltip="1798"/>
              </a:rPr>
              <a:t>1798</a:t>
            </a:r>
            <a:r>
              <a:rPr lang="uk-UA" dirty="0" smtClean="0"/>
              <a:t>, у трьох частинах; 1842 — повне посмертне видання) — першого твору нової української літератури, написаного народною мовою. Взявши за основу сюжетну канву однойменної поеми </a:t>
            </a:r>
            <a:r>
              <a:rPr lang="uk-UA" dirty="0" smtClean="0">
                <a:hlinkClick r:id="rId5" tooltip="Вергілій"/>
              </a:rPr>
              <a:t>Вергілія</a:t>
            </a:r>
            <a:r>
              <a:rPr lang="uk-UA" dirty="0" smtClean="0"/>
              <a:t>, Котляревський в традиціях давнього українського бурлеску створив свій оригінальний художній твір. У поемі автор відтворив різні сторони життя українського суспільства у другій половині 18 століття. Національне забарвлення і співчуття до долі простого народу зумовили великий успіх «Енеїди» серед сучасників. За мотивами поеми були створені опери «Еней на мандрівці» (композитор [</a:t>
            </a:r>
            <a:r>
              <a:rPr lang="uk-UA" dirty="0" err="1" smtClean="0"/>
              <a:t>Лопатинський</a:t>
            </a:r>
            <a:r>
              <a:rPr lang="uk-UA" dirty="0" smtClean="0"/>
              <a:t> Ярослав Йосипович|Я. </a:t>
            </a:r>
            <a:r>
              <a:rPr lang="uk-UA" dirty="0" err="1" smtClean="0"/>
              <a:t>Лопатинський</a:t>
            </a:r>
            <a:r>
              <a:rPr lang="uk-UA" dirty="0" smtClean="0"/>
              <a:t>]) та </a:t>
            </a:r>
            <a:r>
              <a:rPr lang="uk-UA" dirty="0" smtClean="0">
                <a:hlinkClick r:id="rId6" tooltip="Енеїда (опера)"/>
              </a:rPr>
              <a:t>«Енеїда»</a:t>
            </a:r>
            <a:r>
              <a:rPr lang="uk-UA" dirty="0" smtClean="0"/>
              <a:t> (композитор </a:t>
            </a:r>
            <a:r>
              <a:rPr lang="uk-UA" dirty="0" smtClean="0">
                <a:hlinkClick r:id="rId7" tooltip="Микола Лисенко"/>
              </a:rPr>
              <a:t>М. Лисенко</a:t>
            </a:r>
            <a:r>
              <a:rPr lang="uk-UA" dirty="0" smtClean="0"/>
              <a:t>, </a:t>
            </a:r>
            <a:r>
              <a:rPr lang="uk-UA" dirty="0" err="1" smtClean="0"/>
              <a:t>лібретто</a:t>
            </a:r>
            <a:r>
              <a:rPr lang="uk-UA" dirty="0" smtClean="0"/>
              <a:t> </a:t>
            </a:r>
            <a:r>
              <a:rPr lang="uk-UA" dirty="0" smtClean="0">
                <a:hlinkClick r:id="rId8" tooltip="Микола Садовський"/>
              </a:rPr>
              <a:t>М. Садовського</a:t>
            </a:r>
            <a:r>
              <a:rPr lang="uk-UA" dirty="0" smtClean="0"/>
              <a:t>).</a:t>
            </a:r>
            <a:endParaRPr lang="uk-UA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picturepicture13453_1020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12776"/>
            <a:ext cx="3816423" cy="4968552"/>
          </a:xfrm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vi-VN" sz="1400" b="1" dirty="0" smtClean="0"/>
              <a:t>Енеї́да»</a:t>
            </a:r>
            <a:r>
              <a:rPr lang="vi-VN" sz="1400" dirty="0" smtClean="0"/>
              <a:t> — </a:t>
            </a:r>
            <a:r>
              <a:rPr lang="vi-VN" sz="1400" dirty="0" smtClean="0">
                <a:hlinkClick r:id="rId3" tooltip="Українська мова"/>
              </a:rPr>
              <a:t>українська</a:t>
            </a:r>
            <a:r>
              <a:rPr lang="vi-VN" sz="1400" dirty="0" smtClean="0"/>
              <a:t> </a:t>
            </a:r>
            <a:r>
              <a:rPr lang="vi-VN" sz="1400" dirty="0" smtClean="0">
                <a:hlinkClick r:id="rId4" tooltip="Бурлеск"/>
              </a:rPr>
              <a:t>бурлескно</a:t>
            </a:r>
            <a:r>
              <a:rPr lang="vi-VN" sz="1400" dirty="0" smtClean="0"/>
              <a:t>-</a:t>
            </a:r>
            <a:r>
              <a:rPr lang="vi-VN" sz="1400" dirty="0" smtClean="0">
                <a:hlinkClick r:id="rId5" tooltip="Травестія"/>
              </a:rPr>
              <a:t>травестійна</a:t>
            </a:r>
            <a:r>
              <a:rPr lang="vi-VN" sz="1400" dirty="0" smtClean="0"/>
              <a:t> </a:t>
            </a:r>
            <a:r>
              <a:rPr lang="vi-VN" sz="1400" u="sng" dirty="0" smtClean="0">
                <a:hlinkClick r:id="rId6" tooltip="Поема"/>
              </a:rPr>
              <a:t>поема</a:t>
            </a:r>
            <a:r>
              <a:rPr lang="vi-VN" dirty="0" smtClean="0"/>
              <a:t>, </a:t>
            </a:r>
            <a:r>
              <a:rPr lang="uk-UA" dirty="0" smtClean="0"/>
              <a:t>на сюжет </a:t>
            </a:r>
            <a:r>
              <a:rPr lang="uk-UA" dirty="0" smtClean="0">
                <a:hlinkClick r:id="rId7" tooltip="Енеїда"/>
              </a:rPr>
              <a:t>однойменної класичної поеми</a:t>
            </a:r>
            <a:r>
              <a:rPr lang="uk-UA" dirty="0" smtClean="0"/>
              <a:t> </a:t>
            </a:r>
            <a:r>
              <a:rPr lang="uk-UA" dirty="0" smtClean="0">
                <a:hlinkClick r:id="rId8" tooltip="Римська література"/>
              </a:rPr>
              <a:t>римського</a:t>
            </a:r>
            <a:r>
              <a:rPr lang="uk-UA" dirty="0" smtClean="0"/>
              <a:t> поета </a:t>
            </a:r>
            <a:r>
              <a:rPr lang="uk-UA" dirty="0" smtClean="0">
                <a:hlinkClick r:id="rId9" tooltip="Вергілій"/>
              </a:rPr>
              <a:t>Вергілія</a:t>
            </a:r>
            <a:r>
              <a:rPr lang="uk-UA" dirty="0" smtClean="0"/>
              <a:t>. Складається з шести частин, на відміну від дванадцяти частин </a:t>
            </a:r>
            <a:r>
              <a:rPr lang="uk-UA" dirty="0" err="1" smtClean="0"/>
              <a:t>Віргілія</a:t>
            </a:r>
            <a:r>
              <a:rPr lang="uk-UA" dirty="0" smtClean="0"/>
              <a:t>. Написана чотиристопним </a:t>
            </a:r>
            <a:r>
              <a:rPr lang="uk-UA" dirty="0" smtClean="0">
                <a:hlinkClick r:id="rId10" tooltip="Ямб"/>
              </a:rPr>
              <a:t>ямбом</a:t>
            </a:r>
            <a:r>
              <a:rPr lang="uk-UA" dirty="0" smtClean="0"/>
              <a:t>. Розповідає про пригоди </a:t>
            </a:r>
            <a:r>
              <a:rPr lang="uk-UA" dirty="0" smtClean="0">
                <a:hlinkClick r:id="rId11" tooltip="Троя"/>
              </a:rPr>
              <a:t>троянського</a:t>
            </a:r>
            <a:r>
              <a:rPr lang="uk-UA" dirty="0" smtClean="0"/>
              <a:t> </a:t>
            </a:r>
            <a:r>
              <a:rPr lang="uk-UA" dirty="0" smtClean="0">
                <a:hlinkClick r:id="rId12" tooltip="Отаман"/>
              </a:rPr>
              <a:t>отамана</a:t>
            </a:r>
            <a:r>
              <a:rPr lang="uk-UA" dirty="0" smtClean="0"/>
              <a:t> </a:t>
            </a:r>
            <a:r>
              <a:rPr lang="uk-UA" dirty="0" smtClean="0">
                <a:hlinkClick r:id="rId13" tooltip="Еней"/>
              </a:rPr>
              <a:t>Енея</a:t>
            </a:r>
            <a:r>
              <a:rPr lang="uk-UA" dirty="0" smtClean="0"/>
              <a:t>, який після </a:t>
            </a:r>
            <a:r>
              <a:rPr lang="uk-UA" dirty="0" smtClean="0">
                <a:hlinkClick r:id="rId14" tooltip="Троянська війна"/>
              </a:rPr>
              <a:t>зруйнування батьківщини ворогами</a:t>
            </a:r>
            <a:r>
              <a:rPr lang="uk-UA" dirty="0" smtClean="0"/>
              <a:t>, за кілька років поневірянь, разом зі своїм </a:t>
            </a:r>
            <a:r>
              <a:rPr lang="uk-UA" dirty="0" smtClean="0">
                <a:hlinkClick r:id="rId15" tooltip="Козак"/>
              </a:rPr>
              <a:t>козацьким</a:t>
            </a:r>
            <a:r>
              <a:rPr lang="uk-UA" dirty="0" smtClean="0"/>
              <a:t> військом засновує омріяну державу в </a:t>
            </a:r>
            <a:r>
              <a:rPr lang="uk-UA" dirty="0" smtClean="0">
                <a:hlinkClick r:id="rId16" tooltip="Рим"/>
              </a:rPr>
              <a:t>Римі</a:t>
            </a:r>
            <a:r>
              <a:rPr lang="uk-UA" dirty="0" smtClean="0"/>
              <a:t>, майбутню </a:t>
            </a:r>
            <a:r>
              <a:rPr lang="uk-UA" dirty="0" smtClean="0">
                <a:hlinkClick r:id="rId17" tooltip="Римська імперія"/>
              </a:rPr>
              <a:t>імперію</a:t>
            </a:r>
            <a:r>
              <a:rPr lang="uk-UA" dirty="0" smtClean="0"/>
              <a:t>. Поема написана в добу становлення </a:t>
            </a:r>
            <a:r>
              <a:rPr lang="uk-UA" dirty="0" smtClean="0">
                <a:hlinkClick r:id="rId18" tooltip="Романтизм"/>
              </a:rPr>
              <a:t>романтизму</a:t>
            </a:r>
            <a:r>
              <a:rPr lang="uk-UA" dirty="0" smtClean="0"/>
              <a:t> </a:t>
            </a:r>
            <a:r>
              <a:rPr lang="uk-UA" dirty="0" err="1" smtClean="0"/>
              <a:t>і</a:t>
            </a:r>
            <a:r>
              <a:rPr lang="uk-UA" dirty="0" err="1" smtClean="0">
                <a:hlinkClick r:id="rId19" tooltip="Націоналізм"/>
              </a:rPr>
              <a:t>націоналізму</a:t>
            </a:r>
            <a:r>
              <a:rPr lang="uk-UA" dirty="0" smtClean="0"/>
              <a:t> в </a:t>
            </a:r>
            <a:r>
              <a:rPr lang="uk-UA" dirty="0" smtClean="0">
                <a:hlinkClick r:id="rId20" tooltip="Європа"/>
              </a:rPr>
              <a:t>Європі</a:t>
            </a:r>
            <a:r>
              <a:rPr lang="uk-UA" dirty="0" smtClean="0"/>
              <a:t>, на тлі ностальгії частини української еліти за </a:t>
            </a:r>
            <a:r>
              <a:rPr lang="uk-UA" dirty="0" smtClean="0">
                <a:hlinkClick r:id="rId21" tooltip="Гетьманщина"/>
              </a:rPr>
              <a:t>козацькою державою</a:t>
            </a:r>
            <a:r>
              <a:rPr lang="uk-UA" dirty="0" smtClean="0"/>
              <a:t>, ліквідованою </a:t>
            </a:r>
            <a:r>
              <a:rPr lang="uk-UA" dirty="0" smtClean="0">
                <a:hlinkClick r:id="rId22" tooltip="Російська імперія"/>
              </a:rPr>
              <a:t>Росією</a:t>
            </a:r>
            <a:r>
              <a:rPr lang="uk-UA" dirty="0" smtClean="0"/>
              <a:t> в </a:t>
            </a:r>
            <a:r>
              <a:rPr lang="uk-UA" dirty="0" smtClean="0">
                <a:hlinkClick r:id="rId23" tooltip="1775"/>
              </a:rPr>
              <a:t>1775</a:t>
            </a:r>
            <a:r>
              <a:rPr lang="uk-UA" dirty="0" smtClean="0"/>
              <a:t>–</a:t>
            </a:r>
            <a:r>
              <a:rPr lang="uk-UA" dirty="0" smtClean="0">
                <a:hlinkClick r:id="rId24" tooltip="1786"/>
              </a:rPr>
              <a:t>1786</a:t>
            </a:r>
            <a:r>
              <a:rPr lang="uk-UA" dirty="0" smtClean="0"/>
              <a:t> роках. «Енеїда» — перша пам'ятка українського письменства, що була укладена </a:t>
            </a:r>
            <a:r>
              <a:rPr lang="uk-UA" dirty="0" smtClean="0">
                <a:hlinkClick r:id="rId25" tooltip="Розмовна мова"/>
              </a:rPr>
              <a:t>розмовною</a:t>
            </a:r>
            <a:r>
              <a:rPr lang="uk-UA" dirty="0" smtClean="0"/>
              <a:t> </a:t>
            </a:r>
            <a:r>
              <a:rPr lang="uk-UA" dirty="0" smtClean="0">
                <a:hlinkClick r:id="rId3" tooltip="Українська мова"/>
              </a:rPr>
              <a:t>українською мовою</a:t>
            </a:r>
            <a:r>
              <a:rPr lang="uk-UA" dirty="0" smtClean="0"/>
              <a:t>. Поема започаткувала становлення </a:t>
            </a:r>
            <a:r>
              <a:rPr lang="uk-UA" dirty="0" smtClean="0">
                <a:hlinkClick r:id="rId26" tooltip="Нова історія"/>
              </a:rPr>
              <a:t>нової</a:t>
            </a:r>
            <a:r>
              <a:rPr lang="uk-UA" dirty="0" smtClean="0"/>
              <a:t> </a:t>
            </a:r>
            <a:r>
              <a:rPr lang="uk-UA" dirty="0" smtClean="0">
                <a:hlinkClick r:id="rId27" tooltip="Українська література"/>
              </a:rPr>
              <a:t>української літератури</a:t>
            </a:r>
            <a:r>
              <a:rPr lang="uk-UA" dirty="0" smtClean="0"/>
              <a:t>. Перші три частини поеми були видані в </a:t>
            </a:r>
            <a:r>
              <a:rPr lang="uk-UA" dirty="0" smtClean="0">
                <a:hlinkClick r:id="rId28" tooltip="1798"/>
              </a:rPr>
              <a:t>1798</a:t>
            </a:r>
            <a:r>
              <a:rPr lang="uk-UA" dirty="0" smtClean="0"/>
              <a:t> році, в Санкт-Петербурзі, без відома автора, під назвою: «</a:t>
            </a:r>
            <a:r>
              <a:rPr lang="uk-UA" i="1" dirty="0" err="1" smtClean="0"/>
              <a:t>Енеида</a:t>
            </a:r>
            <a:r>
              <a:rPr lang="uk-UA" i="1" dirty="0" smtClean="0"/>
              <a:t>. На </a:t>
            </a:r>
            <a:r>
              <a:rPr lang="uk-UA" i="1" dirty="0" err="1" smtClean="0"/>
              <a:t>малороссійскій</a:t>
            </a:r>
            <a:r>
              <a:rPr lang="uk-UA" i="1" dirty="0" smtClean="0"/>
              <a:t> </a:t>
            </a:r>
            <a:r>
              <a:rPr lang="uk-UA" i="1" dirty="0" err="1" smtClean="0"/>
              <a:t>языкъ</a:t>
            </a:r>
            <a:r>
              <a:rPr lang="uk-UA" i="1" dirty="0" smtClean="0"/>
              <a:t> </a:t>
            </a:r>
            <a:r>
              <a:rPr lang="uk-UA" i="1" dirty="0" err="1" smtClean="0"/>
              <a:t>перелиціованная</a:t>
            </a:r>
            <a:r>
              <a:rPr lang="uk-UA" i="1" dirty="0" smtClean="0"/>
              <a:t> И. </a:t>
            </a:r>
            <a:r>
              <a:rPr lang="uk-UA" i="1" dirty="0" err="1" smtClean="0"/>
              <a:t>Котляревскимъ</a:t>
            </a:r>
            <a:r>
              <a:rPr lang="uk-UA" dirty="0" smtClean="0"/>
              <a:t>». Повністю «Енеїда» вийшла в світ після смерті Котляревського, в </a:t>
            </a:r>
            <a:r>
              <a:rPr lang="uk-UA" dirty="0" smtClean="0">
                <a:hlinkClick r:id="rId29" tooltip="1842"/>
              </a:rPr>
              <a:t>1842</a:t>
            </a:r>
            <a:r>
              <a:rPr lang="uk-UA" dirty="0" smtClean="0"/>
              <a:t> році. Поема є першокласним джерелом з українознавства, українського побуту та культури </a:t>
            </a:r>
            <a:r>
              <a:rPr lang="uk-UA" dirty="0" smtClean="0">
                <a:hlinkClick r:id="rId30" tooltip="18 століття"/>
              </a:rPr>
              <a:t>18 століття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                   Жанр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dirty="0" smtClean="0"/>
              <a:t>Поема Вергілія стверджує божественне походження імператорської влади. Вона — твір героїко-патетичний. Героїчне властиве й твору І. Котляревського з його екскурсами в минуле, самозреченням в ім'я Вітчизни. Але усі персонажі, особливо у перших частинах української поеми, знижені, приземлені, навіть небожителі хитрі, підступні, жадібні, сварливі тощо. У лексиці «Енеїди» Котляревського — можна знайти просторіччя, лайливі слова — тон твору зумисне несерйозний, балаганний. Але, як зауважував О. Білецький, ця зовнішня комічність не заступає внутрішньої серйозності твору — автор порушує в ньому найактуальніші проблеми суспільного життя</a:t>
            </a:r>
          </a:p>
          <a:p>
            <a:r>
              <a:rPr lang="uk-UA" dirty="0" smtClean="0"/>
              <a:t>І. Котляревський перелицьовує на український лад сюжет твору давньоримського класика Вергілія. В античному творі йшлося про мандри троянців, що прибувають з волі богів до латинських земель (пізніше Римська держава). У поемі І. Котляревського розгортаються такі ж події, збережені імена героїв, але українським автором закладений новий національний зміст: під виглядом троянців постають українські козаки, богів Олімпу — українське панство; усі реалії твору відбивають життя українського суспільства </a:t>
            </a:r>
            <a:r>
              <a:rPr lang="en-US" dirty="0" smtClean="0"/>
              <a:t>XVIII </a:t>
            </a:r>
            <a:r>
              <a:rPr lang="uk-UA" dirty="0" smtClean="0"/>
              <a:t>ст. після руйнування української «Трої» — </a:t>
            </a:r>
            <a:r>
              <a:rPr lang="uk-UA" dirty="0" err="1" smtClean="0"/>
              <a:t>Запорожської</a:t>
            </a:r>
            <a:r>
              <a:rPr lang="uk-UA" dirty="0" smtClean="0"/>
              <a:t> Січі.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45719"/>
          </a:xfrm>
        </p:spPr>
        <p:txBody>
          <a:bodyPr>
            <a:normAutofit fontScale="90000"/>
          </a:bodyPr>
          <a:lstStyle/>
          <a:p>
            <a:endParaRPr lang="uk-UA"/>
          </a:p>
        </p:txBody>
      </p:sp>
      <p:pic>
        <p:nvPicPr>
          <p:cNvPr id="6" name="Содержимое 5" descr="img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pic>
        <p:nvPicPr>
          <p:cNvPr id="7" name="Содержимое 6" descr="1628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548680"/>
            <a:ext cx="4320480" cy="5832648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4008" y="476672"/>
            <a:ext cx="4499992" cy="6381328"/>
          </a:xfrm>
        </p:spPr>
        <p:txBody>
          <a:bodyPr>
            <a:noAutofit/>
          </a:bodyPr>
          <a:lstStyle/>
          <a:p>
            <a:r>
              <a:rPr lang="uk-UA" sz="800" dirty="0" smtClean="0"/>
              <a:t>В «Енеїді» зафіксовано близько 7 000 слів. Найширше представлена етнографічно-побутова лексика: назви одягу, їжі, житла, хат­нього інтер'єру, сільськогосподарських знарядь, народних ігор, назви спорідненості і свояцтва тощо. Харак­терною для мови поеми є багата </a:t>
            </a:r>
            <a:r>
              <a:rPr lang="uk-UA" sz="800" dirty="0" smtClean="0">
                <a:hlinkClick r:id="rId3" tooltip="Синонім"/>
              </a:rPr>
              <a:t>синоніміка</a:t>
            </a:r>
            <a:r>
              <a:rPr lang="uk-UA" sz="800" dirty="0" smtClean="0"/>
              <a:t>. Для прикладу, синонімічний ряд дієслів із значенням «іти — ходити»:</a:t>
            </a:r>
          </a:p>
          <a:p>
            <a:r>
              <a:rPr lang="uk-UA" sz="800" i="1" dirty="0" smtClean="0"/>
              <a:t>волочитися, почухрати, попха­тися, слонятися, причвалати, побрести, лізти, уплітати, прискочити, </a:t>
            </a:r>
            <a:r>
              <a:rPr lang="uk-UA" sz="800" i="1" dirty="0" err="1" smtClean="0"/>
              <a:t>влізнути</a:t>
            </a:r>
            <a:r>
              <a:rPr lang="uk-UA" sz="800" i="1" dirty="0" smtClean="0"/>
              <a:t>, </a:t>
            </a:r>
            <a:r>
              <a:rPr lang="uk-UA" sz="800" i="1" dirty="0" err="1" smtClean="0"/>
              <a:t>шлятися</a:t>
            </a:r>
            <a:r>
              <a:rPr lang="uk-UA" sz="800" i="1" dirty="0" smtClean="0"/>
              <a:t>, </a:t>
            </a:r>
            <a:r>
              <a:rPr lang="uk-UA" sz="800" i="1" dirty="0" err="1" smtClean="0"/>
              <a:t>швен-дювати</a:t>
            </a:r>
            <a:r>
              <a:rPr lang="uk-UA" sz="800" i="1" dirty="0" smtClean="0"/>
              <a:t>, мандрувати, приплентатися, чкурнути, покотити, пертися, скитатися, сунутися, пороснути, копирснути та ін.</a:t>
            </a:r>
            <a:endParaRPr lang="uk-UA" sz="800" dirty="0" smtClean="0"/>
          </a:p>
          <a:p>
            <a:r>
              <a:rPr lang="uk-UA" sz="800" dirty="0" smtClean="0"/>
              <a:t>Широко представлена народна </a:t>
            </a:r>
            <a:r>
              <a:rPr lang="uk-UA" sz="800" dirty="0" smtClean="0">
                <a:hlinkClick r:id="rId4" tooltip="Фразеологія"/>
              </a:rPr>
              <a:t>фразеологія</a:t>
            </a:r>
            <a:r>
              <a:rPr lang="uk-UA" sz="800" dirty="0" smtClean="0"/>
              <a:t>. Для прикладу, фразеологічний ряд із семанти­кою «зробити кому-небудь зле»:</a:t>
            </a:r>
          </a:p>
          <a:p>
            <a:r>
              <a:rPr lang="uk-UA" sz="800" i="1" dirty="0" smtClean="0"/>
              <a:t>зварити каші, наварити </a:t>
            </a:r>
            <a:r>
              <a:rPr lang="uk-UA" sz="800" i="1" dirty="0" err="1" smtClean="0"/>
              <a:t>киселя</a:t>
            </a:r>
            <a:r>
              <a:rPr lang="uk-UA" sz="800" i="1" dirty="0" smtClean="0"/>
              <a:t>, злити кулю, дати </a:t>
            </a:r>
            <a:r>
              <a:rPr lang="uk-UA" sz="800" i="1" dirty="0" err="1" smtClean="0"/>
              <a:t>швабу</a:t>
            </a:r>
            <a:r>
              <a:rPr lang="uk-UA" sz="800" i="1" dirty="0" smtClean="0"/>
              <a:t>, да­ти перегону, дати </a:t>
            </a:r>
            <a:r>
              <a:rPr lang="uk-UA" sz="800" i="1" dirty="0" err="1" smtClean="0"/>
              <a:t>хльору</a:t>
            </a:r>
            <a:r>
              <a:rPr lang="uk-UA" sz="800" i="1" dirty="0" smtClean="0"/>
              <a:t>, видавити олію, зали­ти за шкуру сала, вкрутити хвоста, посадити на лід, учинити </a:t>
            </a:r>
            <a:r>
              <a:rPr lang="uk-UA" sz="800" i="1" dirty="0" err="1" smtClean="0"/>
              <a:t>ярміз</a:t>
            </a:r>
            <a:r>
              <a:rPr lang="uk-UA" sz="800" i="1" dirty="0" smtClean="0"/>
              <a:t>, наброїти біди.</a:t>
            </a:r>
            <a:endParaRPr lang="uk-UA" sz="800" dirty="0" smtClean="0"/>
          </a:p>
          <a:p>
            <a:r>
              <a:rPr lang="uk-UA" sz="800" dirty="0" smtClean="0"/>
              <a:t>Текст наси­чений </a:t>
            </a:r>
            <a:r>
              <a:rPr lang="uk-UA" sz="800" dirty="0" smtClean="0">
                <a:hlinkClick r:id="rId5" tooltip="Приказка"/>
              </a:rPr>
              <a:t>приказками</a:t>
            </a:r>
            <a:r>
              <a:rPr lang="uk-UA" sz="800" dirty="0" smtClean="0"/>
              <a:t> і </a:t>
            </a:r>
            <a:r>
              <a:rPr lang="uk-UA" sz="800" dirty="0" smtClean="0">
                <a:hlinkClick r:id="rId6" tooltip="Прислів'я"/>
              </a:rPr>
              <a:t>прислів'ями</a:t>
            </a:r>
            <a:r>
              <a:rPr lang="uk-UA" sz="800" dirty="0" smtClean="0"/>
              <a:t>:</a:t>
            </a:r>
          </a:p>
          <a:p>
            <a:r>
              <a:rPr lang="uk-UA" sz="800" dirty="0" smtClean="0"/>
              <a:t>«Біда не по </a:t>
            </a:r>
            <a:r>
              <a:rPr lang="uk-UA" sz="800" dirty="0" err="1" smtClean="0"/>
              <a:t>дерев'ях</a:t>
            </a:r>
            <a:r>
              <a:rPr lang="uk-UA" sz="800" dirty="0" smtClean="0"/>
              <a:t> ходить, і хто ж її не скуштував? Біда біду, говорять, родить. Біда для нас — судьби устав! Еней в біді, як птичка в клітці; Заплу­тався, мов рибка в сітці; </a:t>
            </a:r>
            <a:r>
              <a:rPr lang="uk-UA" sz="800" dirty="0" err="1" smtClean="0"/>
              <a:t>Терявся</a:t>
            </a:r>
            <a:r>
              <a:rPr lang="uk-UA" sz="800" dirty="0" smtClean="0"/>
              <a:t> в думах мо­лодець».</a:t>
            </a:r>
          </a:p>
          <a:p>
            <a:r>
              <a:rPr lang="uk-UA" sz="800" dirty="0" smtClean="0"/>
              <a:t>Мова поеми повністю орієнтована на усне мовлення з такими характерними його рисами, як </a:t>
            </a:r>
            <a:r>
              <a:rPr lang="uk-UA" sz="800" dirty="0" smtClean="0">
                <a:hlinkClick r:id="rId7" tooltip="Фамільярність (ще не написана)"/>
              </a:rPr>
              <a:t>фамільярність</a:t>
            </a:r>
            <a:r>
              <a:rPr lang="uk-UA" sz="800" dirty="0" smtClean="0"/>
              <a:t> і </a:t>
            </a:r>
            <a:r>
              <a:rPr lang="uk-UA" sz="800" dirty="0" smtClean="0">
                <a:hlinkClick r:id="rId8" tooltip="Експресивність (лінгвістика) (ще не написана)"/>
              </a:rPr>
              <a:t>експресивність</a:t>
            </a:r>
            <a:r>
              <a:rPr lang="uk-UA" sz="800" dirty="0" smtClean="0"/>
              <a:t>. </a:t>
            </a:r>
            <a:r>
              <a:rPr lang="uk-UA" sz="800" dirty="0" err="1" smtClean="0"/>
              <a:t>На­роднорозмовна</a:t>
            </a:r>
            <a:r>
              <a:rPr lang="uk-UA" sz="800" dirty="0" smtClean="0"/>
              <a:t> стихія визначає не тільки лексичні і фразеологічні засоби, а й словотворчі (</a:t>
            </a:r>
            <a:r>
              <a:rPr lang="uk-UA" sz="800" i="1" dirty="0" err="1" smtClean="0"/>
              <a:t>Енеєчко</a:t>
            </a:r>
            <a:r>
              <a:rPr lang="uk-UA" sz="800" i="1" dirty="0" smtClean="0"/>
              <a:t>, </a:t>
            </a:r>
            <a:r>
              <a:rPr lang="uk-UA" sz="800" i="1" dirty="0" err="1" smtClean="0"/>
              <a:t>Анхизенко</a:t>
            </a:r>
            <a:r>
              <a:rPr lang="uk-UA" sz="800" i="1" dirty="0" smtClean="0"/>
              <a:t>, </a:t>
            </a:r>
            <a:r>
              <a:rPr lang="uk-UA" sz="800" i="1" dirty="0" err="1" smtClean="0"/>
              <a:t>Агамемноненко</a:t>
            </a:r>
            <a:r>
              <a:rPr lang="uk-UA" sz="800" i="1" dirty="0" smtClean="0"/>
              <a:t>, </a:t>
            </a:r>
            <a:r>
              <a:rPr lang="uk-UA" sz="800" i="1" dirty="0" err="1" smtClean="0"/>
              <a:t>Лавися</a:t>
            </a:r>
            <a:r>
              <a:rPr lang="uk-UA" sz="800" dirty="0" smtClean="0"/>
              <a:t> та ін.) та синтаксичні (</a:t>
            </a:r>
            <a:r>
              <a:rPr lang="uk-UA" sz="800" i="1" dirty="0" smtClean="0"/>
              <a:t>Енея не любила — страх; Забув і в Рим щоб </a:t>
            </a:r>
            <a:r>
              <a:rPr lang="uk-UA" sz="800" i="1" dirty="0" err="1" smtClean="0"/>
              <a:t>мандровать</a:t>
            </a:r>
            <a:r>
              <a:rPr lang="uk-UA" sz="800" i="1" dirty="0" smtClean="0"/>
              <a:t>; Гребнули раз, два, три, чотири. Як на! — у берега човни; </a:t>
            </a:r>
            <a:r>
              <a:rPr lang="uk-UA" sz="800" i="1" dirty="0" err="1" smtClean="0"/>
              <a:t>Юнона</a:t>
            </a:r>
            <a:r>
              <a:rPr lang="uk-UA" sz="800" i="1" dirty="0" smtClean="0"/>
              <a:t> з </a:t>
            </a:r>
            <a:r>
              <a:rPr lang="uk-UA" sz="800" i="1" dirty="0" err="1" smtClean="0"/>
              <a:t>Турном</a:t>
            </a:r>
            <a:r>
              <a:rPr lang="uk-UA" sz="800" i="1" dirty="0" smtClean="0"/>
              <a:t> як </a:t>
            </a:r>
            <a:r>
              <a:rPr lang="uk-UA" sz="800" i="1" dirty="0" err="1" smtClean="0"/>
              <a:t>шутила</a:t>
            </a:r>
            <a:r>
              <a:rPr lang="uk-UA" sz="800" i="1" dirty="0" smtClean="0"/>
              <a:t>, Еней про </a:t>
            </a:r>
            <a:r>
              <a:rPr lang="uk-UA" sz="800" i="1" dirty="0" err="1" smtClean="0"/>
              <a:t>теє</a:t>
            </a:r>
            <a:r>
              <a:rPr lang="uk-UA" sz="800" i="1" dirty="0" smtClean="0"/>
              <a:t> ні </a:t>
            </a:r>
            <a:r>
              <a:rPr lang="uk-UA" sz="800" i="1" dirty="0" err="1" smtClean="0"/>
              <a:t>гу-гу</a:t>
            </a:r>
            <a:r>
              <a:rPr lang="uk-UA" sz="800" dirty="0" smtClean="0"/>
              <a:t>).</a:t>
            </a:r>
          </a:p>
          <a:p>
            <a:r>
              <a:rPr lang="uk-UA" sz="800" dirty="0" smtClean="0"/>
              <a:t>В «Енеїді» зафіксовані й різні групи запозиченої лек­сики, зокрема військової: муштра, муштрувати, баталія, армія, ранжир, бомба, артикул, депо, </a:t>
            </a:r>
            <a:r>
              <a:rPr lang="uk-UA" sz="800" dirty="0" err="1" smtClean="0"/>
              <a:t>лагер</a:t>
            </a:r>
            <a:r>
              <a:rPr lang="uk-UA" sz="800" dirty="0" smtClean="0"/>
              <a:t>, пікет, мундир, флот, провіантмейстер, </a:t>
            </a:r>
            <a:r>
              <a:rPr lang="uk-UA" sz="800" dirty="0" err="1" smtClean="0"/>
              <a:t>крігсцальмейстер</a:t>
            </a:r>
            <a:r>
              <a:rPr lang="uk-UA" sz="800" dirty="0" smtClean="0"/>
              <a:t>, </a:t>
            </a:r>
            <a:r>
              <a:rPr lang="uk-UA" sz="800" dirty="0" err="1" smtClean="0"/>
              <a:t>волонтир</a:t>
            </a:r>
            <a:r>
              <a:rPr lang="uk-UA" sz="800" dirty="0" smtClean="0"/>
              <a:t> та ін.; побутової: капот, портшез, ридван, презент.</a:t>
            </a:r>
          </a:p>
          <a:p>
            <a:r>
              <a:rPr lang="uk-UA" sz="800" dirty="0" smtClean="0"/>
              <a:t>Діалектною основою мови «Енеїди» послужили </a:t>
            </a:r>
            <a:r>
              <a:rPr lang="uk-UA" sz="800" dirty="0" err="1" smtClean="0">
                <a:hlinkClick r:id="rId9" tooltip="Середньонаддніпрянський говір"/>
              </a:rPr>
              <a:t>середньонаддніпрянські</a:t>
            </a:r>
            <a:r>
              <a:rPr lang="uk-UA" sz="800" dirty="0" smtClean="0">
                <a:hlinkClick r:id="rId9" tooltip="Середньонаддніпрянський говір"/>
              </a:rPr>
              <a:t> говори</a:t>
            </a:r>
            <a:r>
              <a:rPr lang="uk-UA" sz="800" dirty="0" smtClean="0"/>
              <a:t> </a:t>
            </a:r>
            <a:r>
              <a:rPr lang="uk-UA" sz="800" dirty="0" smtClean="0">
                <a:hlinkClick r:id="rId10" tooltip="Українська мова"/>
              </a:rPr>
              <a:t>української мови</a:t>
            </a:r>
            <a:r>
              <a:rPr lang="uk-UA" sz="800" dirty="0" smtClean="0"/>
              <a:t>. Більшість фонетичних, морфологічних і синтаксичних рис мови Котляревського закріпились як норматив­ні в новій українській літературній мові.</a:t>
            </a:r>
          </a:p>
          <a:p>
            <a:r>
              <a:rPr lang="uk-UA" sz="800" dirty="0" smtClean="0"/>
              <a:t>Поза нормою лиши­лись окремі фонетичні варіанти, наприклад, форми, в яких відсутнє чергування </a:t>
            </a:r>
            <a:r>
              <a:rPr lang="uk-UA" sz="800" b="1" dirty="0" smtClean="0"/>
              <a:t>о</a:t>
            </a:r>
            <a:r>
              <a:rPr lang="uk-UA" sz="800" dirty="0" smtClean="0"/>
              <a:t> з </a:t>
            </a:r>
            <a:r>
              <a:rPr lang="uk-UA" sz="800" b="1" dirty="0" smtClean="0"/>
              <a:t>і</a:t>
            </a:r>
            <a:r>
              <a:rPr lang="uk-UA" sz="800" dirty="0" smtClean="0"/>
              <a:t> в закритому складі: </a:t>
            </a:r>
            <a:r>
              <a:rPr lang="uk-UA" sz="800" dirty="0" err="1" smtClean="0"/>
              <a:t>радость</a:t>
            </a:r>
            <a:r>
              <a:rPr lang="uk-UA" sz="800" dirty="0" smtClean="0"/>
              <a:t>, </a:t>
            </a:r>
            <a:r>
              <a:rPr lang="uk-UA" sz="800" dirty="0" err="1" smtClean="0"/>
              <a:t>боль</a:t>
            </a:r>
            <a:r>
              <a:rPr lang="uk-UA" sz="800" dirty="0" smtClean="0"/>
              <a:t>, поход та ін.; переважає форма прийменника од (поряд з від); спостерігається непослідовність у відтворенні звукосполучен­ня </a:t>
            </a:r>
            <a:r>
              <a:rPr lang="uk-UA" sz="800" i="1" dirty="0" err="1" smtClean="0"/>
              <a:t>ри</a:t>
            </a:r>
            <a:r>
              <a:rPr lang="uk-UA" sz="800" dirty="0" smtClean="0"/>
              <a:t> у відкритому складі з попереднім приго­лосним: </a:t>
            </a:r>
            <a:r>
              <a:rPr lang="uk-UA" sz="800" dirty="0" err="1" smtClean="0"/>
              <a:t>здрогнувся</a:t>
            </a:r>
            <a:r>
              <a:rPr lang="uk-UA" sz="800" dirty="0" smtClean="0"/>
              <a:t> і здригнувся, </a:t>
            </a:r>
            <a:r>
              <a:rPr lang="uk-UA" sz="800" dirty="0" err="1" smtClean="0"/>
              <a:t>перехристився</a:t>
            </a:r>
            <a:r>
              <a:rPr lang="uk-UA" sz="800" dirty="0" smtClean="0"/>
              <a:t> поряд з хрещений; закінчення </a:t>
            </a:r>
            <a:r>
              <a:rPr lang="uk-UA" sz="800" i="1" dirty="0" smtClean="0"/>
              <a:t>-е</a:t>
            </a:r>
            <a:r>
              <a:rPr lang="uk-UA" sz="800" dirty="0" smtClean="0"/>
              <a:t> в називному відмінку множини в іменниках чоловічого роду </a:t>
            </a:r>
            <a:r>
              <a:rPr lang="en-US" sz="800" dirty="0" smtClean="0"/>
              <a:t>II </a:t>
            </a:r>
            <a:r>
              <a:rPr lang="uk-UA" sz="800" dirty="0" smtClean="0"/>
              <a:t>відміни з суфіксом </a:t>
            </a:r>
            <a:r>
              <a:rPr lang="uk-UA" sz="800" i="1" dirty="0" err="1" smtClean="0"/>
              <a:t>-ин</a:t>
            </a:r>
            <a:r>
              <a:rPr lang="uk-UA" sz="800" dirty="0" smtClean="0"/>
              <a:t>, випад­ним у формах множини: </a:t>
            </a:r>
            <a:r>
              <a:rPr lang="uk-UA" sz="800" dirty="0" err="1" smtClean="0"/>
              <a:t>люде</a:t>
            </a:r>
            <a:r>
              <a:rPr lang="uk-UA" sz="800" dirty="0" smtClean="0"/>
              <a:t>, </a:t>
            </a:r>
            <a:r>
              <a:rPr lang="uk-UA" sz="800" dirty="0" err="1" smtClean="0"/>
              <a:t>миряне</a:t>
            </a:r>
            <a:r>
              <a:rPr lang="uk-UA" sz="800" dirty="0" smtClean="0"/>
              <a:t>, </a:t>
            </a:r>
            <a:r>
              <a:rPr lang="uk-UA" sz="800" dirty="0" err="1" smtClean="0"/>
              <a:t>дворя­не</a:t>
            </a:r>
            <a:r>
              <a:rPr lang="uk-UA" sz="800" dirty="0" smtClean="0"/>
              <a:t>, </a:t>
            </a:r>
            <a:r>
              <a:rPr lang="uk-UA" sz="800" dirty="0" err="1" smtClean="0"/>
              <a:t>міщане</a:t>
            </a:r>
            <a:r>
              <a:rPr lang="uk-UA" sz="800" dirty="0" smtClean="0"/>
              <a:t>; відмінкові форми </a:t>
            </a:r>
            <a:r>
              <a:rPr lang="uk-UA" sz="800" dirty="0" err="1" smtClean="0"/>
              <a:t>особ</a:t>
            </a:r>
            <a:r>
              <a:rPr lang="uk-UA" sz="800" dirty="0" smtClean="0"/>
              <a:t>, займенника 3-ї ос. без епентетичного н у прийменникових конструкціях: Бісом на його дививсь, Просить собі у їх пораду та ін.; дієслівні форми з </a:t>
            </a:r>
            <a:r>
              <a:rPr lang="uk-UA" sz="800" dirty="0" err="1" smtClean="0"/>
              <a:t>суф</a:t>
            </a:r>
            <a:r>
              <a:rPr lang="uk-UA" sz="800" dirty="0" smtClean="0"/>
              <a:t>. </a:t>
            </a:r>
            <a:r>
              <a:rPr lang="uk-UA" sz="800" dirty="0" err="1" smtClean="0"/>
              <a:t>-ова</a:t>
            </a:r>
            <a:r>
              <a:rPr lang="uk-UA" sz="800" dirty="0" smtClean="0"/>
              <a:t>: </a:t>
            </a:r>
            <a:r>
              <a:rPr lang="uk-UA" sz="800" dirty="0" err="1" smtClean="0"/>
              <a:t>бенкетовать</a:t>
            </a:r>
            <a:r>
              <a:rPr lang="uk-UA" sz="800" dirty="0" smtClean="0"/>
              <a:t>, </a:t>
            </a:r>
            <a:r>
              <a:rPr lang="uk-UA" sz="800" dirty="0" err="1" smtClean="0"/>
              <a:t>замудровав</a:t>
            </a:r>
            <a:r>
              <a:rPr lang="uk-UA" sz="800" dirty="0" smtClean="0"/>
              <a:t>, </a:t>
            </a:r>
            <a:r>
              <a:rPr lang="uk-UA" sz="800" dirty="0" err="1" smtClean="0"/>
              <a:t>жартовати</a:t>
            </a:r>
            <a:r>
              <a:rPr lang="uk-UA" sz="800" dirty="0" smtClean="0"/>
              <a:t>; па­ралельне вживання повних і скорочених дієслів­них форм 3-ї ос. </a:t>
            </a:r>
            <a:r>
              <a:rPr lang="uk-UA" sz="800" dirty="0" err="1" smtClean="0"/>
              <a:t>одн</a:t>
            </a:r>
            <a:r>
              <a:rPr lang="uk-UA" sz="800" dirty="0" smtClean="0"/>
              <a:t>. </a:t>
            </a:r>
            <a:r>
              <a:rPr lang="uk-UA" sz="800" dirty="0" err="1" smtClean="0"/>
              <a:t>теп</a:t>
            </a:r>
            <a:r>
              <a:rPr lang="uk-UA" sz="800" dirty="0" smtClean="0"/>
              <a:t>. або </a:t>
            </a:r>
            <a:r>
              <a:rPr lang="uk-UA" sz="800" dirty="0" err="1" smtClean="0"/>
              <a:t>майб</a:t>
            </a:r>
            <a:r>
              <a:rPr lang="uk-UA" sz="800" dirty="0" smtClean="0"/>
              <a:t>. ч. дієслів І дієвідміни з основою на -а(-я): співає і </a:t>
            </a:r>
            <a:r>
              <a:rPr lang="uk-UA" sz="800" dirty="0" err="1" smtClean="0"/>
              <a:t>співа</a:t>
            </a:r>
            <a:r>
              <a:rPr lang="uk-UA" sz="800" dirty="0" smtClean="0"/>
              <a:t>, думає і дума тощо.</a:t>
            </a:r>
          </a:p>
          <a:p>
            <a:r>
              <a:rPr lang="uk-UA" sz="800" dirty="0" smtClean="0"/>
              <a:t>Високий рівень варіативності в мові Котляревського є закономірним для початкового ета­пу формування літературної мови.</a:t>
            </a:r>
          </a:p>
          <a:p>
            <a:endParaRPr lang="uk-UA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</TotalTime>
  <Words>163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Котляревський Іван Петрович</vt:lpstr>
      <vt:lpstr>Слайд 2</vt:lpstr>
      <vt:lpstr>                 Освіта</vt:lpstr>
      <vt:lpstr>Котляревський і “Енеїда”</vt:lpstr>
      <vt:lpstr>Слайд 5</vt:lpstr>
      <vt:lpstr>                   Жанр 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Котляревський Іван Петрович</dc:title>
  <dc:creator>DOK</dc:creator>
  <cp:lastModifiedBy>DOK</cp:lastModifiedBy>
  <cp:revision>2</cp:revision>
  <dcterms:created xsi:type="dcterms:W3CDTF">2014-12-01T12:57:35Z</dcterms:created>
  <dcterms:modified xsi:type="dcterms:W3CDTF">2014-12-01T13:16:10Z</dcterms:modified>
</cp:coreProperties>
</file>