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7" r:id="rId8"/>
    <p:sldId id="261" r:id="rId9"/>
    <p:sldId id="268" r:id="rId10"/>
    <p:sldId id="262" r:id="rId11"/>
    <p:sldId id="263" r:id="rId12"/>
    <p:sldId id="264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82" autoAdjust="0"/>
    <p:restoredTop sz="94671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AB69-1043-47D3-9369-B7CC15AC1772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F0-77B3-4173-94A5-6F5BFF3C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429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AB69-1043-47D3-9369-B7CC15AC1772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F0-77B3-4173-94A5-6F5BFF3C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6641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AB69-1043-47D3-9369-B7CC15AC1772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F0-77B3-4173-94A5-6F5BFF3C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60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AB69-1043-47D3-9369-B7CC15AC1772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F0-77B3-4173-94A5-6F5BFF3C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313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AB69-1043-47D3-9369-B7CC15AC1772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F0-77B3-4173-94A5-6F5BFF3C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889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AB69-1043-47D3-9369-B7CC15AC1772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F0-77B3-4173-94A5-6F5BFF3C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324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AB69-1043-47D3-9369-B7CC15AC1772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F0-77B3-4173-94A5-6F5BFF3C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4975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AB69-1043-47D3-9369-B7CC15AC1772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F0-77B3-4173-94A5-6F5BFF3C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751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AB69-1043-47D3-9369-B7CC15AC1772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F0-77B3-4173-94A5-6F5BFF3C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38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AB69-1043-47D3-9369-B7CC15AC1772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F0-77B3-4173-94A5-6F5BFF3C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033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AB69-1043-47D3-9369-B7CC15AC1772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F0-77B3-4173-94A5-6F5BFF3C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513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AB69-1043-47D3-9369-B7CC15AC1772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BD8F0-77B3-4173-94A5-6F5BFF3C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372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75562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Естетичні смаки та особливості карпатських українців(за «Тінями забутих предків»)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708921"/>
            <a:ext cx="3744416" cy="3168352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Гуцули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оригінальний</a:t>
            </a:r>
            <a:r>
              <a:rPr lang="ru-RU" dirty="0" smtClean="0">
                <a:solidFill>
                  <a:schemeClr val="bg1"/>
                </a:solidFill>
              </a:rPr>
              <a:t> народ, з </a:t>
            </a:r>
            <a:r>
              <a:rPr lang="ru-RU" dirty="0" err="1" smtClean="0">
                <a:solidFill>
                  <a:schemeClr val="bg1"/>
                </a:solidFill>
              </a:rPr>
              <a:t>багатою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фантазією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своєрідною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психологією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Глибокий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язичник</a:t>
            </a:r>
            <a:r>
              <a:rPr lang="ru-RU" dirty="0" smtClean="0">
                <a:solidFill>
                  <a:schemeClr val="bg1"/>
                </a:solidFill>
              </a:rPr>
              <a:t>-гуцул все </a:t>
            </a:r>
            <a:r>
              <a:rPr lang="ru-RU" dirty="0" err="1" smtClean="0">
                <a:solidFill>
                  <a:schemeClr val="bg1"/>
                </a:solidFill>
              </a:rPr>
              <a:t>своє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життя</a:t>
            </a:r>
            <a:r>
              <a:rPr lang="ru-RU" dirty="0" smtClean="0">
                <a:solidFill>
                  <a:schemeClr val="bg1"/>
                </a:solidFill>
              </a:rPr>
              <a:t>, до </a:t>
            </a:r>
            <a:r>
              <a:rPr lang="ru-RU" dirty="0" err="1" smtClean="0">
                <a:solidFill>
                  <a:schemeClr val="bg1"/>
                </a:solidFill>
              </a:rPr>
              <a:t>смерті</a:t>
            </a:r>
            <a:r>
              <a:rPr lang="ru-RU" dirty="0" smtClean="0">
                <a:solidFill>
                  <a:schemeClr val="bg1"/>
                </a:solidFill>
              </a:rPr>
              <a:t> проводить у </a:t>
            </a:r>
            <a:r>
              <a:rPr lang="ru-RU" dirty="0" err="1" smtClean="0">
                <a:solidFill>
                  <a:schemeClr val="bg1"/>
                </a:solidFill>
              </a:rPr>
              <a:t>боротьбі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злими</a:t>
            </a:r>
            <a:r>
              <a:rPr lang="ru-RU" dirty="0" smtClean="0">
                <a:solidFill>
                  <a:schemeClr val="bg1"/>
                </a:solidFill>
              </a:rPr>
              <a:t> духами,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населяють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ліси</a:t>
            </a:r>
            <a:r>
              <a:rPr lang="ru-RU" dirty="0" smtClean="0">
                <a:solidFill>
                  <a:schemeClr val="bg1"/>
                </a:solidFill>
              </a:rPr>
              <a:t>, гори і води.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М. </a:t>
            </a:r>
            <a:r>
              <a:rPr lang="ru-RU" dirty="0" err="1" smtClean="0">
                <a:solidFill>
                  <a:schemeClr val="bg1"/>
                </a:solidFill>
              </a:rPr>
              <a:t>Коцюбинський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45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Світ духів Гуцульщини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7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92D050"/>
                </a:solidFill>
              </a:rPr>
              <a:t>Гуцули</a:t>
            </a:r>
            <a:r>
              <a:rPr lang="ru-RU" sz="3200" dirty="0" smtClean="0">
                <a:solidFill>
                  <a:srgbClr val="92D050"/>
                </a:solidFill>
              </a:rPr>
              <a:t> - </a:t>
            </a:r>
            <a:r>
              <a:rPr lang="ru-RU" sz="3200" dirty="0" err="1" smtClean="0">
                <a:solidFill>
                  <a:srgbClr val="92D050"/>
                </a:solidFill>
              </a:rPr>
              <a:t>справжні</a:t>
            </a:r>
            <a:r>
              <a:rPr lang="ru-RU" sz="3200" dirty="0" smtClean="0">
                <a:solidFill>
                  <a:srgbClr val="92D050"/>
                </a:solidFill>
              </a:rPr>
              <a:t> </a:t>
            </a:r>
            <a:r>
              <a:rPr lang="ru-RU" sz="3200" dirty="0" err="1" smtClean="0">
                <a:solidFill>
                  <a:srgbClr val="92D050"/>
                </a:solidFill>
              </a:rPr>
              <a:t>діти</a:t>
            </a:r>
            <a:r>
              <a:rPr lang="ru-RU" sz="3200" dirty="0" smtClean="0">
                <a:solidFill>
                  <a:srgbClr val="92D050"/>
                </a:solidFill>
              </a:rPr>
              <a:t> </a:t>
            </a:r>
            <a:r>
              <a:rPr lang="ru-RU" sz="3200" dirty="0" err="1" smtClean="0">
                <a:solidFill>
                  <a:srgbClr val="92D050"/>
                </a:solidFill>
              </a:rPr>
              <a:t>природи</a:t>
            </a:r>
            <a:r>
              <a:rPr lang="ru-RU" sz="3200" dirty="0" smtClean="0">
                <a:solidFill>
                  <a:srgbClr val="92D050"/>
                </a:solidFill>
              </a:rPr>
              <a:t>, яку вони </a:t>
            </a:r>
            <a:r>
              <a:rPr lang="ru-RU" sz="3200" dirty="0" err="1" smtClean="0">
                <a:solidFill>
                  <a:srgbClr val="92D050"/>
                </a:solidFill>
              </a:rPr>
              <a:t>сприймають</a:t>
            </a:r>
            <a:r>
              <a:rPr lang="ru-RU" sz="3200" dirty="0" smtClean="0">
                <a:solidFill>
                  <a:srgbClr val="92D050"/>
                </a:solidFill>
              </a:rPr>
              <a:t> як живу </a:t>
            </a:r>
            <a:r>
              <a:rPr lang="ru-RU" sz="3200" dirty="0" err="1" smtClean="0">
                <a:solidFill>
                  <a:srgbClr val="92D050"/>
                </a:solidFill>
              </a:rPr>
              <a:t>істоту</a:t>
            </a:r>
            <a:r>
              <a:rPr lang="ru-RU" sz="3200" dirty="0" smtClean="0">
                <a:solidFill>
                  <a:srgbClr val="92D050"/>
                </a:solidFill>
              </a:rPr>
              <a:t>, </a:t>
            </a:r>
            <a:r>
              <a:rPr lang="ru-RU" sz="3200" dirty="0" err="1" smtClean="0">
                <a:solidFill>
                  <a:srgbClr val="92D050"/>
                </a:solidFill>
              </a:rPr>
              <a:t>чарівну</a:t>
            </a:r>
            <a:r>
              <a:rPr lang="ru-RU" sz="3200" dirty="0" smtClean="0">
                <a:solidFill>
                  <a:srgbClr val="92D050"/>
                </a:solidFill>
              </a:rPr>
              <a:t> і </a:t>
            </a:r>
            <a:r>
              <a:rPr lang="ru-RU" sz="3200" dirty="0" err="1" smtClean="0">
                <a:solidFill>
                  <a:srgbClr val="92D050"/>
                </a:solidFill>
              </a:rPr>
              <a:t>загадкову</a:t>
            </a:r>
            <a:r>
              <a:rPr lang="ru-RU" sz="3200" dirty="0" smtClean="0">
                <a:solidFill>
                  <a:srgbClr val="92D050"/>
                </a:solidFill>
              </a:rPr>
              <a:t>. </a:t>
            </a:r>
            <a:r>
              <a:rPr lang="ru-RU" sz="3200" dirty="0" err="1" smtClean="0">
                <a:solidFill>
                  <a:srgbClr val="92D050"/>
                </a:solidFill>
              </a:rPr>
              <a:t>Деякі</a:t>
            </a:r>
            <a:r>
              <a:rPr lang="ru-RU" sz="3200" dirty="0" smtClean="0">
                <a:solidFill>
                  <a:srgbClr val="92D050"/>
                </a:solidFill>
              </a:rPr>
              <a:t> люди </a:t>
            </a:r>
            <a:r>
              <a:rPr lang="ru-RU" sz="3200" dirty="0" err="1" smtClean="0">
                <a:solidFill>
                  <a:srgbClr val="92D050"/>
                </a:solidFill>
              </a:rPr>
              <a:t>розуміли</a:t>
            </a:r>
            <a:r>
              <a:rPr lang="ru-RU" sz="3200" dirty="0" smtClean="0">
                <a:solidFill>
                  <a:srgbClr val="92D050"/>
                </a:solidFill>
              </a:rPr>
              <a:t> </a:t>
            </a:r>
            <a:r>
              <a:rPr lang="ru-RU" sz="3200" dirty="0" err="1" smtClean="0">
                <a:solidFill>
                  <a:srgbClr val="92D050"/>
                </a:solidFill>
              </a:rPr>
              <a:t>світ</a:t>
            </a:r>
            <a:r>
              <a:rPr lang="ru-RU" sz="3200" dirty="0" smtClean="0">
                <a:solidFill>
                  <a:srgbClr val="92D050"/>
                </a:solidFill>
              </a:rPr>
              <a:t> </a:t>
            </a:r>
            <a:r>
              <a:rPr lang="ru-RU" sz="3200" dirty="0" err="1" smtClean="0">
                <a:solidFill>
                  <a:srgbClr val="92D050"/>
                </a:solidFill>
              </a:rPr>
              <a:t>духів</a:t>
            </a:r>
            <a:r>
              <a:rPr lang="ru-RU" sz="3200" dirty="0" smtClean="0">
                <a:solidFill>
                  <a:srgbClr val="92D050"/>
                </a:solidFill>
              </a:rPr>
              <a:t>, </a:t>
            </a:r>
            <a:r>
              <a:rPr lang="ru-RU" sz="3200" dirty="0" err="1" smtClean="0">
                <a:solidFill>
                  <a:srgbClr val="92D050"/>
                </a:solidFill>
              </a:rPr>
              <a:t>уміли</a:t>
            </a:r>
            <a:r>
              <a:rPr lang="ru-RU" sz="3200" dirty="0" smtClean="0">
                <a:solidFill>
                  <a:srgbClr val="92D050"/>
                </a:solidFill>
              </a:rPr>
              <a:t> </a:t>
            </a:r>
            <a:r>
              <a:rPr lang="ru-RU" sz="3200" dirty="0" err="1" smtClean="0">
                <a:solidFill>
                  <a:srgbClr val="92D050"/>
                </a:solidFill>
              </a:rPr>
              <a:t>ворожити</a:t>
            </a:r>
            <a:r>
              <a:rPr lang="ru-RU" sz="3200" dirty="0" smtClean="0">
                <a:solidFill>
                  <a:srgbClr val="92D050"/>
                </a:solidFill>
              </a:rPr>
              <a:t>, </a:t>
            </a:r>
            <a:r>
              <a:rPr lang="ru-RU" sz="3200" dirty="0" err="1" smtClean="0">
                <a:solidFill>
                  <a:srgbClr val="92D050"/>
                </a:solidFill>
              </a:rPr>
              <a:t>вірили</a:t>
            </a:r>
            <a:r>
              <a:rPr lang="ru-RU" sz="3200" dirty="0" smtClean="0">
                <a:solidFill>
                  <a:srgbClr val="92D050"/>
                </a:solidFill>
              </a:rPr>
              <a:t> в силу слова, в </a:t>
            </a:r>
            <a:r>
              <a:rPr lang="ru-RU" sz="3200" dirty="0" err="1" smtClean="0">
                <a:solidFill>
                  <a:srgbClr val="92D050"/>
                </a:solidFill>
              </a:rPr>
              <a:t>чародіїв</a:t>
            </a:r>
            <a:r>
              <a:rPr lang="ru-RU" sz="3200" dirty="0" smtClean="0">
                <a:solidFill>
                  <a:srgbClr val="92D050"/>
                </a:solidFill>
              </a:rPr>
              <a:t>, </a:t>
            </a:r>
            <a:r>
              <a:rPr lang="ru-RU" sz="3200" dirty="0" err="1" smtClean="0">
                <a:solidFill>
                  <a:srgbClr val="92D050"/>
                </a:solidFill>
              </a:rPr>
              <a:t>що</a:t>
            </a:r>
            <a:r>
              <a:rPr lang="ru-RU" sz="3200" dirty="0" smtClean="0">
                <a:solidFill>
                  <a:srgbClr val="92D050"/>
                </a:solidFill>
              </a:rPr>
              <a:t> </a:t>
            </a:r>
            <a:r>
              <a:rPr lang="ru-RU" sz="3200" dirty="0" err="1" smtClean="0">
                <a:solidFill>
                  <a:srgbClr val="92D050"/>
                </a:solidFill>
              </a:rPr>
              <a:t>супроводжують</a:t>
            </a:r>
            <a:r>
              <a:rPr lang="ru-RU" sz="3200" dirty="0" smtClean="0">
                <a:solidFill>
                  <a:srgbClr val="92D050"/>
                </a:solidFill>
              </a:rPr>
              <a:t> бурю, град, громи. Тому в </a:t>
            </a:r>
            <a:r>
              <a:rPr lang="ru-RU" sz="3200" dirty="0" err="1" smtClean="0">
                <a:solidFill>
                  <a:srgbClr val="92D050"/>
                </a:solidFill>
              </a:rPr>
              <a:t>повісті</a:t>
            </a:r>
            <a:r>
              <a:rPr lang="ru-RU" sz="3200" dirty="0" smtClean="0">
                <a:solidFill>
                  <a:srgbClr val="92D050"/>
                </a:solidFill>
              </a:rPr>
              <a:t> </a:t>
            </a:r>
            <a:r>
              <a:rPr lang="ru-RU" sz="3200" dirty="0" err="1" smtClean="0">
                <a:solidFill>
                  <a:srgbClr val="92D050"/>
                </a:solidFill>
              </a:rPr>
              <a:t>невипадково</a:t>
            </a:r>
            <a:r>
              <a:rPr lang="ru-RU" sz="3200" dirty="0" smtClean="0">
                <a:solidFill>
                  <a:srgbClr val="92D050"/>
                </a:solidFill>
              </a:rPr>
              <a:t> </a:t>
            </a:r>
            <a:r>
              <a:rPr lang="ru-RU" sz="3200" dirty="0" err="1" smtClean="0">
                <a:solidFill>
                  <a:srgbClr val="92D050"/>
                </a:solidFill>
              </a:rPr>
              <a:t>живуть</a:t>
            </a:r>
            <a:r>
              <a:rPr lang="ru-RU" sz="3200" dirty="0" smtClean="0">
                <a:solidFill>
                  <a:srgbClr val="92D050"/>
                </a:solidFill>
              </a:rPr>
              <a:t> і </a:t>
            </a:r>
            <a:r>
              <a:rPr lang="ru-RU" sz="3200" dirty="0" err="1" smtClean="0">
                <a:solidFill>
                  <a:srgbClr val="92D050"/>
                </a:solidFill>
              </a:rPr>
              <a:t>нявки</a:t>
            </a:r>
            <a:r>
              <a:rPr lang="ru-RU" sz="3200" dirty="0" smtClean="0">
                <a:solidFill>
                  <a:srgbClr val="92D050"/>
                </a:solidFill>
              </a:rPr>
              <a:t>, і </a:t>
            </a:r>
            <a:r>
              <a:rPr lang="ru-RU" sz="3200" dirty="0" err="1" smtClean="0">
                <a:solidFill>
                  <a:srgbClr val="92D050"/>
                </a:solidFill>
              </a:rPr>
              <a:t>чугайстер</a:t>
            </a:r>
            <a:r>
              <a:rPr lang="ru-RU" sz="3200" dirty="0" smtClean="0">
                <a:solidFill>
                  <a:srgbClr val="92D050"/>
                </a:solidFill>
              </a:rPr>
              <a:t>, і </a:t>
            </a:r>
            <a:r>
              <a:rPr lang="ru-RU" sz="3200" dirty="0" err="1" smtClean="0">
                <a:solidFill>
                  <a:srgbClr val="92D050"/>
                </a:solidFill>
              </a:rPr>
              <a:t>градовик</a:t>
            </a:r>
            <a:r>
              <a:rPr lang="ru-RU" sz="3200" dirty="0" smtClean="0">
                <a:solidFill>
                  <a:srgbClr val="92D050"/>
                </a:solidFill>
              </a:rPr>
              <a:t> Юра, і </a:t>
            </a:r>
            <a:r>
              <a:rPr lang="ru-RU" sz="3200" dirty="0" err="1" smtClean="0">
                <a:solidFill>
                  <a:srgbClr val="92D050"/>
                </a:solidFill>
              </a:rPr>
              <a:t>відьма</a:t>
            </a:r>
            <a:r>
              <a:rPr lang="ru-RU" sz="3200" dirty="0" smtClean="0">
                <a:solidFill>
                  <a:srgbClr val="92D050"/>
                </a:solidFill>
              </a:rPr>
              <a:t> </a:t>
            </a:r>
            <a:r>
              <a:rPr lang="ru-RU" sz="3200" dirty="0" err="1" smtClean="0">
                <a:solidFill>
                  <a:srgbClr val="92D050"/>
                </a:solidFill>
              </a:rPr>
              <a:t>Хима</a:t>
            </a:r>
            <a:r>
              <a:rPr lang="ru-RU" sz="3200" dirty="0" smtClean="0">
                <a:solidFill>
                  <a:srgbClr val="92D050"/>
                </a:solidFill>
              </a:rPr>
              <a:t>. </a:t>
            </a:r>
            <a:r>
              <a:rPr lang="ru-RU" sz="3200" dirty="0" err="1" smtClean="0">
                <a:solidFill>
                  <a:srgbClr val="92D050"/>
                </a:solidFill>
              </a:rPr>
              <a:t>Демонологія</a:t>
            </a:r>
            <a:r>
              <a:rPr lang="ru-RU" sz="3200" dirty="0" smtClean="0">
                <a:solidFill>
                  <a:srgbClr val="92D050"/>
                </a:solidFill>
              </a:rPr>
              <a:t> в </a:t>
            </a:r>
            <a:r>
              <a:rPr lang="ru-RU" sz="3200" dirty="0" err="1" smtClean="0">
                <a:solidFill>
                  <a:srgbClr val="92D050"/>
                </a:solidFill>
              </a:rPr>
              <a:t>повісті</a:t>
            </a:r>
            <a:r>
              <a:rPr lang="ru-RU" sz="3200" dirty="0" smtClean="0">
                <a:solidFill>
                  <a:srgbClr val="92D050"/>
                </a:solidFill>
              </a:rPr>
              <a:t> - </a:t>
            </a:r>
            <a:r>
              <a:rPr lang="ru-RU" sz="3200" dirty="0" err="1" smtClean="0">
                <a:solidFill>
                  <a:srgbClr val="92D050"/>
                </a:solidFill>
              </a:rPr>
              <a:t>це</a:t>
            </a:r>
            <a:r>
              <a:rPr lang="ru-RU" sz="3200" dirty="0" smtClean="0">
                <a:solidFill>
                  <a:srgbClr val="92D050"/>
                </a:solidFill>
              </a:rPr>
              <a:t> </a:t>
            </a:r>
            <a:r>
              <a:rPr lang="ru-RU" sz="3200" dirty="0" err="1" smtClean="0">
                <a:solidFill>
                  <a:srgbClr val="92D050"/>
                </a:solidFill>
              </a:rPr>
              <a:t>світосприйняття</a:t>
            </a:r>
            <a:r>
              <a:rPr lang="ru-RU" sz="3200" dirty="0" smtClean="0">
                <a:solidFill>
                  <a:srgbClr val="92D050"/>
                </a:solidFill>
              </a:rPr>
              <a:t> гуцула.</a:t>
            </a:r>
            <a:endParaRPr lang="ru-RU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69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288713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Мавки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12777"/>
            <a:ext cx="8352928" cy="463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92D050"/>
                </a:solidFill>
              </a:rPr>
              <a:t>Мавки (</a:t>
            </a:r>
            <a:r>
              <a:rPr lang="ru-RU" sz="3600" dirty="0" err="1" smtClean="0">
                <a:solidFill>
                  <a:srgbClr val="92D050"/>
                </a:solidFill>
              </a:rPr>
              <a:t>нявки</a:t>
            </a:r>
            <a:r>
              <a:rPr lang="ru-RU" sz="3600" dirty="0" smtClean="0">
                <a:solidFill>
                  <a:srgbClr val="92D050"/>
                </a:solidFill>
              </a:rPr>
              <a:t>, </a:t>
            </a:r>
            <a:r>
              <a:rPr lang="ru-RU" sz="3600" dirty="0" err="1" smtClean="0">
                <a:solidFill>
                  <a:srgbClr val="92D050"/>
                </a:solidFill>
              </a:rPr>
              <a:t>бісиці</a:t>
            </a:r>
            <a:r>
              <a:rPr lang="ru-RU" sz="3600" dirty="0" smtClean="0">
                <a:solidFill>
                  <a:srgbClr val="92D050"/>
                </a:solidFill>
              </a:rPr>
              <a:t>) — </a:t>
            </a:r>
            <a:r>
              <a:rPr lang="ru-RU" sz="3600" dirty="0" err="1" smtClean="0">
                <a:solidFill>
                  <a:srgbClr val="92D050"/>
                </a:solidFill>
              </a:rPr>
              <a:t>міфічні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істоти</a:t>
            </a:r>
            <a:r>
              <a:rPr lang="ru-RU" sz="3600" dirty="0" smtClean="0">
                <a:solidFill>
                  <a:srgbClr val="92D050"/>
                </a:solidFill>
              </a:rPr>
              <a:t>, </a:t>
            </a:r>
            <a:r>
              <a:rPr lang="ru-RU" sz="3600" dirty="0" err="1" smtClean="0">
                <a:solidFill>
                  <a:srgbClr val="92D050"/>
                </a:solidFill>
              </a:rPr>
              <a:t>що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уособлюють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душі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дітей</a:t>
            </a:r>
            <a:r>
              <a:rPr lang="ru-RU" sz="3600" dirty="0" smtClean="0">
                <a:solidFill>
                  <a:srgbClr val="92D050"/>
                </a:solidFill>
              </a:rPr>
              <a:t>, </a:t>
            </a:r>
            <a:r>
              <a:rPr lang="ru-RU" sz="3600" dirty="0" err="1" smtClean="0">
                <a:solidFill>
                  <a:srgbClr val="92D050"/>
                </a:solidFill>
              </a:rPr>
              <a:t>котрі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народилися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мертвими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або</a:t>
            </a:r>
            <a:r>
              <a:rPr lang="ru-RU" sz="3600" dirty="0" smtClean="0">
                <a:solidFill>
                  <a:srgbClr val="92D050"/>
                </a:solidFill>
              </a:rPr>
              <a:t> померли </a:t>
            </a:r>
            <a:r>
              <a:rPr lang="ru-RU" sz="3600" dirty="0" err="1" smtClean="0">
                <a:solidFill>
                  <a:srgbClr val="92D050"/>
                </a:solidFill>
              </a:rPr>
              <a:t>нехрещеними</a:t>
            </a:r>
            <a:r>
              <a:rPr lang="ru-RU" sz="3600" dirty="0" smtClean="0">
                <a:solidFill>
                  <a:srgbClr val="92D050"/>
                </a:solidFill>
              </a:rPr>
              <a:t>. </a:t>
            </a:r>
            <a:r>
              <a:rPr lang="ru-RU" sz="3600" dirty="0" err="1" smtClean="0">
                <a:solidFill>
                  <a:srgbClr val="92D050"/>
                </a:solidFill>
              </a:rPr>
              <a:t>Їх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ще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називають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потерчатами</a:t>
            </a:r>
            <a:r>
              <a:rPr lang="ru-RU" sz="3600" dirty="0" smtClean="0">
                <a:solidFill>
                  <a:srgbClr val="92D050"/>
                </a:solidFill>
              </a:rPr>
              <a:t>, </a:t>
            </a:r>
            <a:r>
              <a:rPr lang="ru-RU" sz="3600" dirty="0" err="1" smtClean="0">
                <a:solidFill>
                  <a:srgbClr val="92D050"/>
                </a:solidFill>
              </a:rPr>
              <a:t>страдчатами</a:t>
            </a:r>
            <a:r>
              <a:rPr lang="ru-RU" sz="3600" dirty="0" smtClean="0">
                <a:solidFill>
                  <a:srgbClr val="92D050"/>
                </a:solidFill>
              </a:rPr>
              <a:t>, </a:t>
            </a:r>
            <a:r>
              <a:rPr lang="ru-RU" sz="3600" dirty="0" err="1" smtClean="0">
                <a:solidFill>
                  <a:srgbClr val="92D050"/>
                </a:solidFill>
              </a:rPr>
              <a:t>повітрулями</a:t>
            </a:r>
            <a:r>
              <a:rPr lang="ru-RU" sz="3600" dirty="0" smtClean="0">
                <a:solidFill>
                  <a:srgbClr val="92D050"/>
                </a:solidFill>
              </a:rPr>
              <a:t>, </a:t>
            </a:r>
            <a:r>
              <a:rPr lang="ru-RU" sz="3600" dirty="0" err="1" smtClean="0">
                <a:solidFill>
                  <a:srgbClr val="92D050"/>
                </a:solidFill>
              </a:rPr>
              <a:t>лісними</a:t>
            </a:r>
            <a:r>
              <a:rPr lang="ru-RU" sz="3600" dirty="0" smtClean="0">
                <a:solidFill>
                  <a:srgbClr val="92D050"/>
                </a:solidFill>
              </a:rPr>
              <a:t>, </a:t>
            </a:r>
            <a:r>
              <a:rPr lang="ru-RU" sz="3600" dirty="0" err="1" smtClean="0">
                <a:solidFill>
                  <a:srgbClr val="92D050"/>
                </a:solidFill>
              </a:rPr>
              <a:t>лоскотницями</a:t>
            </a:r>
            <a:r>
              <a:rPr lang="ru-RU" sz="3600" dirty="0" smtClean="0">
                <a:solidFill>
                  <a:srgbClr val="92D050"/>
                </a:solidFill>
              </a:rPr>
              <a:t>. У </a:t>
            </a:r>
            <a:r>
              <a:rPr lang="ru-RU" sz="3600" dirty="0" err="1" smtClean="0">
                <a:solidFill>
                  <a:srgbClr val="92D050"/>
                </a:solidFill>
              </a:rPr>
              <a:t>деяких</a:t>
            </a:r>
            <a:r>
              <a:rPr lang="ru-RU" sz="3600" dirty="0" smtClean="0">
                <a:solidFill>
                  <a:srgbClr val="92D050"/>
                </a:solidFill>
              </a:rPr>
              <a:t> районах </a:t>
            </a:r>
            <a:r>
              <a:rPr lang="ru-RU" sz="3600" dirty="0" err="1" smtClean="0">
                <a:solidFill>
                  <a:srgbClr val="92D050"/>
                </a:solidFill>
              </a:rPr>
              <a:t>Поділля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побутувало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повір’я</a:t>
            </a:r>
            <a:r>
              <a:rPr lang="ru-RU" sz="3600" dirty="0" smtClean="0">
                <a:solidFill>
                  <a:srgbClr val="92D050"/>
                </a:solidFill>
              </a:rPr>
              <a:t>, </a:t>
            </a:r>
            <a:r>
              <a:rPr lang="ru-RU" sz="3600" dirty="0" err="1" smtClean="0">
                <a:solidFill>
                  <a:srgbClr val="92D050"/>
                </a:solidFill>
              </a:rPr>
              <a:t>ніби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мавки</a:t>
            </a:r>
            <a:r>
              <a:rPr lang="ru-RU" sz="3600" dirty="0" smtClean="0">
                <a:solidFill>
                  <a:srgbClr val="92D050"/>
                </a:solidFill>
              </a:rPr>
              <a:t> — </a:t>
            </a:r>
            <a:r>
              <a:rPr lang="ru-RU" sz="3600" dirty="0" err="1" smtClean="0">
                <a:solidFill>
                  <a:srgbClr val="92D050"/>
                </a:solidFill>
              </a:rPr>
              <a:t>це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викрадені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нечистим</a:t>
            </a:r>
            <a:r>
              <a:rPr lang="ru-RU" sz="3600" dirty="0" smtClean="0">
                <a:solidFill>
                  <a:srgbClr val="92D050"/>
                </a:solidFill>
              </a:rPr>
              <a:t> </a:t>
            </a:r>
            <a:r>
              <a:rPr lang="ru-RU" sz="3600" dirty="0" err="1" smtClean="0">
                <a:solidFill>
                  <a:srgbClr val="92D050"/>
                </a:solidFill>
              </a:rPr>
              <a:t>діти</a:t>
            </a:r>
            <a:r>
              <a:rPr lang="ru-RU" sz="3600" dirty="0" smtClean="0">
                <a:solidFill>
                  <a:srgbClr val="92D050"/>
                </a:solidFill>
              </a:rPr>
              <a:t>.</a:t>
            </a:r>
            <a:endParaRPr lang="ru-RU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182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-193121"/>
            <a:ext cx="9505055" cy="73497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err="1" smtClean="0"/>
              <a:t>Чугайстер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6748" y="1628800"/>
            <a:ext cx="77048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Чугайстер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— се заклятий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чоловік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Він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ходить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лісами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блукаючи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і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ніхто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його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не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вб'є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ані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не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з'їсть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бо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так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йому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пороблено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Одежі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не носить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ніякої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а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шкіра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його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покрита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буйним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волоссям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Сповняє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страшну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функцію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смерті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нявок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бо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вбиває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їх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їсть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;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їхнє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м'ясо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служить все за поживу.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Зариється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в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листя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і так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чатує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на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нявку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Коли вона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підійде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вхопить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її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розідре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надвоє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їсть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  <a:endParaRPr lang="ru-RU"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453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6309"/>
            <a:ext cx="9144000" cy="79069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331" y="413793"/>
            <a:ext cx="8229600" cy="854968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Мольфар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56792"/>
            <a:ext cx="8208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Здавна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серед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жителів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українських</a:t>
            </a:r>
            <a:r>
              <a:rPr lang="ru-RU" sz="2000" dirty="0" smtClean="0">
                <a:solidFill>
                  <a:schemeClr val="bg1"/>
                </a:solidFill>
              </a:rPr>
              <a:t> Карпат мешкали </a:t>
            </a:r>
            <a:r>
              <a:rPr lang="ru-RU" sz="2000" dirty="0" err="1" smtClean="0">
                <a:solidFill>
                  <a:schemeClr val="bg1"/>
                </a:solidFill>
              </a:rPr>
              <a:t>мольфари</a:t>
            </a:r>
            <a:r>
              <a:rPr lang="ru-RU" sz="2000" dirty="0" smtClean="0">
                <a:solidFill>
                  <a:schemeClr val="bg1"/>
                </a:solidFill>
              </a:rPr>
              <a:t>. З </a:t>
            </a:r>
            <a:r>
              <a:rPr lang="ru-RU" sz="2000" dirty="0" err="1" smtClean="0">
                <a:solidFill>
                  <a:schemeClr val="bg1"/>
                </a:solidFill>
              </a:rPr>
              <a:t>різних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джерел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дізнаємось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мольфар</a:t>
            </a:r>
            <a:r>
              <a:rPr lang="ru-RU" sz="2000" dirty="0" smtClean="0">
                <a:solidFill>
                  <a:schemeClr val="bg1"/>
                </a:solidFill>
              </a:rPr>
              <a:t> – </a:t>
            </a:r>
            <a:r>
              <a:rPr lang="ru-RU" sz="2000" dirty="0" err="1" smtClean="0">
                <a:solidFill>
                  <a:schemeClr val="bg1"/>
                </a:solidFill>
              </a:rPr>
              <a:t>це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людина</a:t>
            </a:r>
            <a:r>
              <a:rPr lang="ru-RU" sz="2000" dirty="0" smtClean="0">
                <a:solidFill>
                  <a:schemeClr val="bg1"/>
                </a:solidFill>
              </a:rPr>
              <a:t>, яка </a:t>
            </a:r>
            <a:r>
              <a:rPr lang="ru-RU" sz="2000" dirty="0" err="1" smtClean="0">
                <a:solidFill>
                  <a:schemeClr val="bg1"/>
                </a:solidFill>
              </a:rPr>
              <a:t>наділена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надприродними</a:t>
            </a:r>
            <a:r>
              <a:rPr lang="ru-RU" sz="2000" dirty="0" smtClean="0">
                <a:solidFill>
                  <a:schemeClr val="bg1"/>
                </a:solidFill>
              </a:rPr>
              <a:t> силами та </a:t>
            </a:r>
            <a:r>
              <a:rPr lang="ru-RU" sz="2000" dirty="0" err="1" smtClean="0">
                <a:solidFill>
                  <a:schemeClr val="bg1"/>
                </a:solidFill>
              </a:rPr>
              <a:t>знаннями</a:t>
            </a:r>
            <a:r>
              <a:rPr lang="ru-RU" sz="2000" dirty="0" smtClean="0">
                <a:solidFill>
                  <a:schemeClr val="bg1"/>
                </a:solidFill>
              </a:rPr>
              <a:t>. Сама </a:t>
            </a:r>
            <a:r>
              <a:rPr lang="ru-RU" sz="2000" dirty="0" err="1" smtClean="0">
                <a:solidFill>
                  <a:schemeClr val="bg1"/>
                </a:solidFill>
              </a:rPr>
              <a:t>назва</a:t>
            </a:r>
            <a:r>
              <a:rPr lang="ru-RU" sz="2000" dirty="0" smtClean="0">
                <a:solidFill>
                  <a:schemeClr val="bg1"/>
                </a:solidFill>
              </a:rPr>
              <a:t> походить </a:t>
            </a:r>
            <a:r>
              <a:rPr lang="ru-RU" sz="2000" dirty="0" err="1" smtClean="0">
                <a:solidFill>
                  <a:schemeClr val="bg1"/>
                </a:solidFill>
              </a:rPr>
              <a:t>від</a:t>
            </a:r>
            <a:r>
              <a:rPr lang="ru-RU" sz="2000" dirty="0" smtClean="0">
                <a:solidFill>
                  <a:schemeClr val="bg1"/>
                </a:solidFill>
              </a:rPr>
              <a:t> слова </a:t>
            </a:r>
            <a:r>
              <a:rPr lang="ru-RU" sz="2000" dirty="0" err="1" smtClean="0">
                <a:solidFill>
                  <a:schemeClr val="bg1"/>
                </a:solidFill>
              </a:rPr>
              <a:t>мольфа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означає</a:t>
            </a:r>
            <a:r>
              <a:rPr lang="ru-RU" sz="2000" dirty="0" smtClean="0">
                <a:solidFill>
                  <a:schemeClr val="bg1"/>
                </a:solidFill>
              </a:rPr>
              <a:t> - </a:t>
            </a:r>
            <a:r>
              <a:rPr lang="ru-RU" sz="2000" dirty="0" err="1" smtClean="0">
                <a:solidFill>
                  <a:schemeClr val="bg1"/>
                </a:solidFill>
              </a:rPr>
              <a:t>заворожений</a:t>
            </a:r>
            <a:r>
              <a:rPr lang="ru-RU" sz="2000" dirty="0" smtClean="0">
                <a:solidFill>
                  <a:schemeClr val="bg1"/>
                </a:solidFill>
              </a:rPr>
              <a:t> предмет. </a:t>
            </a:r>
            <a:r>
              <a:rPr lang="ru-RU" sz="2000" dirty="0" err="1" smtClean="0">
                <a:solidFill>
                  <a:schemeClr val="bg1"/>
                </a:solidFill>
              </a:rPr>
              <a:t>Вважається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мольфар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може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керувати</a:t>
            </a:r>
            <a:r>
              <a:rPr lang="ru-RU" sz="2000" dirty="0" smtClean="0">
                <a:solidFill>
                  <a:schemeClr val="bg1"/>
                </a:solidFill>
              </a:rPr>
              <a:t> силами </a:t>
            </a:r>
            <a:r>
              <a:rPr lang="ru-RU" sz="2000" dirty="0" err="1" smtClean="0">
                <a:solidFill>
                  <a:schemeClr val="bg1"/>
                </a:solidFill>
              </a:rPr>
              <a:t>природи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зцілювати</a:t>
            </a:r>
            <a:r>
              <a:rPr lang="ru-RU" sz="2000" dirty="0" smtClean="0">
                <a:solidFill>
                  <a:schemeClr val="bg1"/>
                </a:solidFill>
              </a:rPr>
              <a:t> людей, </a:t>
            </a:r>
            <a:r>
              <a:rPr lang="ru-RU" sz="2000" dirty="0" err="1" smtClean="0">
                <a:solidFill>
                  <a:schemeClr val="bg1"/>
                </a:solidFill>
              </a:rPr>
              <a:t>передбачати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майбутнє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тощо</a:t>
            </a:r>
            <a:r>
              <a:rPr lang="ru-RU" sz="2000" dirty="0" smtClean="0">
                <a:solidFill>
                  <a:schemeClr val="bg1"/>
                </a:solidFill>
              </a:rPr>
              <a:t>. Сама ж сила </a:t>
            </a:r>
            <a:r>
              <a:rPr lang="ru-RU" sz="2000" dirty="0" err="1" smtClean="0">
                <a:solidFill>
                  <a:schemeClr val="bg1"/>
                </a:solidFill>
              </a:rPr>
              <a:t>чарівника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може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переходити</a:t>
            </a:r>
            <a:r>
              <a:rPr lang="ru-RU" sz="2000" dirty="0" smtClean="0">
                <a:solidFill>
                  <a:schemeClr val="bg1"/>
                </a:solidFill>
              </a:rPr>
              <a:t> до </a:t>
            </a:r>
            <a:r>
              <a:rPr lang="ru-RU" sz="2000" dirty="0" err="1" smtClean="0">
                <a:solidFill>
                  <a:schemeClr val="bg1"/>
                </a:solidFill>
              </a:rPr>
              <a:t>його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наступника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якого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він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навчає</a:t>
            </a:r>
            <a:r>
              <a:rPr lang="ru-RU" sz="2000" dirty="0" smtClean="0">
                <a:solidFill>
                  <a:schemeClr val="bg1"/>
                </a:solidFill>
              </a:rPr>
              <a:t> за </a:t>
            </a:r>
            <a:r>
              <a:rPr lang="ru-RU" sz="2000" dirty="0" err="1" smtClean="0">
                <a:solidFill>
                  <a:schemeClr val="bg1"/>
                </a:solidFill>
              </a:rPr>
              <a:t>життя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</a:rPr>
              <a:t>Мольфаром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може</a:t>
            </a:r>
            <a:r>
              <a:rPr lang="ru-RU" sz="2000" dirty="0" smtClean="0">
                <a:solidFill>
                  <a:schemeClr val="bg1"/>
                </a:solidFill>
              </a:rPr>
              <a:t> бути </a:t>
            </a:r>
            <a:r>
              <a:rPr lang="ru-RU" sz="2000" dirty="0" err="1" smtClean="0">
                <a:solidFill>
                  <a:schemeClr val="bg1"/>
                </a:solidFill>
              </a:rPr>
              <a:t>людина</a:t>
            </a:r>
            <a:r>
              <a:rPr lang="ru-RU" sz="2000" dirty="0" smtClean="0">
                <a:solidFill>
                  <a:schemeClr val="bg1"/>
                </a:solidFill>
              </a:rPr>
              <a:t>, яка </a:t>
            </a:r>
            <a:r>
              <a:rPr lang="ru-RU" sz="2000" dirty="0" err="1" smtClean="0">
                <a:solidFill>
                  <a:schemeClr val="bg1"/>
                </a:solidFill>
              </a:rPr>
              <a:t>народилася</a:t>
            </a:r>
            <a:r>
              <a:rPr lang="ru-RU" sz="2000" dirty="0" smtClean="0">
                <a:solidFill>
                  <a:schemeClr val="bg1"/>
                </a:solidFill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</a:rPr>
              <a:t>надприродними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здібностями</a:t>
            </a:r>
            <a:r>
              <a:rPr lang="ru-RU" sz="2000" dirty="0" smtClean="0">
                <a:solidFill>
                  <a:schemeClr val="bg1"/>
                </a:solidFill>
              </a:rPr>
              <a:t>, так і </a:t>
            </a:r>
            <a:r>
              <a:rPr lang="ru-RU" sz="2000" dirty="0" err="1" smtClean="0">
                <a:solidFill>
                  <a:schemeClr val="bg1"/>
                </a:solidFill>
              </a:rPr>
              <a:t>навчена</a:t>
            </a:r>
            <a:r>
              <a:rPr lang="ru-RU" sz="2000" dirty="0" smtClean="0">
                <a:solidFill>
                  <a:schemeClr val="bg1"/>
                </a:solidFill>
              </a:rPr>
              <a:t> ним.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За словами самих </a:t>
            </a:r>
            <a:r>
              <a:rPr lang="ru-RU" sz="2000" dirty="0" err="1" smtClean="0">
                <a:solidFill>
                  <a:schemeClr val="bg1"/>
                </a:solidFill>
              </a:rPr>
              <a:t>мольфарів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їх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здібності</a:t>
            </a:r>
            <a:r>
              <a:rPr lang="ru-RU" sz="2000" dirty="0" smtClean="0">
                <a:solidFill>
                  <a:schemeClr val="bg1"/>
                </a:solidFill>
              </a:rPr>
              <a:t> - </a:t>
            </a:r>
            <a:r>
              <a:rPr lang="ru-RU" sz="2000" dirty="0" err="1" smtClean="0">
                <a:solidFill>
                  <a:schemeClr val="bg1"/>
                </a:solidFill>
              </a:rPr>
              <a:t>це</a:t>
            </a:r>
            <a:r>
              <a:rPr lang="ru-RU" sz="2000" dirty="0" smtClean="0">
                <a:solidFill>
                  <a:schemeClr val="bg1"/>
                </a:solidFill>
              </a:rPr>
              <a:t> сила </a:t>
            </a:r>
            <a:r>
              <a:rPr lang="ru-RU" sz="2000" dirty="0" err="1" smtClean="0">
                <a:solidFill>
                  <a:schemeClr val="bg1"/>
                </a:solidFill>
              </a:rPr>
              <a:t>природи</a:t>
            </a:r>
            <a:r>
              <a:rPr lang="ru-RU" sz="2000" dirty="0" smtClean="0">
                <a:solidFill>
                  <a:schemeClr val="bg1"/>
                </a:solidFill>
              </a:rPr>
              <a:t>. Людина та природа – </a:t>
            </a:r>
            <a:r>
              <a:rPr lang="ru-RU" sz="2000" dirty="0" err="1" smtClean="0">
                <a:solidFill>
                  <a:schemeClr val="bg1"/>
                </a:solidFill>
              </a:rPr>
              <a:t>це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єдина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неподільна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субстанція</a:t>
            </a:r>
            <a:r>
              <a:rPr lang="ru-RU" sz="2000" dirty="0" smtClean="0">
                <a:solidFill>
                  <a:schemeClr val="bg1"/>
                </a:solidFill>
              </a:rPr>
              <a:t>, тому до </a:t>
            </a:r>
            <a:r>
              <a:rPr lang="ru-RU" sz="2000" dirty="0" err="1" smtClean="0">
                <a:solidFill>
                  <a:schemeClr val="bg1"/>
                </a:solidFill>
              </a:rPr>
              <a:t>неї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варто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прислухатись</a:t>
            </a:r>
            <a:r>
              <a:rPr lang="ru-RU" sz="2000" dirty="0" smtClean="0">
                <a:solidFill>
                  <a:schemeClr val="bg1"/>
                </a:solidFill>
              </a:rPr>
              <a:t> та </a:t>
            </a:r>
            <a:r>
              <a:rPr lang="ru-RU" sz="2000" dirty="0" err="1" smtClean="0">
                <a:solidFill>
                  <a:schemeClr val="bg1"/>
                </a:solidFill>
              </a:rPr>
              <a:t>поважати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</a:rPr>
              <a:t>Існує</a:t>
            </a:r>
            <a:r>
              <a:rPr lang="ru-RU" sz="2000" dirty="0" smtClean="0">
                <a:solidFill>
                  <a:schemeClr val="bg1"/>
                </a:solidFill>
              </a:rPr>
              <a:t> думка,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мольфари</a:t>
            </a:r>
            <a:r>
              <a:rPr lang="ru-RU" sz="2000" dirty="0" smtClean="0">
                <a:solidFill>
                  <a:schemeClr val="bg1"/>
                </a:solidFill>
              </a:rPr>
              <a:t> – </a:t>
            </a:r>
            <a:r>
              <a:rPr lang="ru-RU" sz="2000" dirty="0" err="1" smtClean="0">
                <a:solidFill>
                  <a:schemeClr val="bg1"/>
                </a:solidFill>
              </a:rPr>
              <a:t>це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послідовники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козаків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характерників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85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47273" y="-80455"/>
            <a:ext cx="10116825" cy="69384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351" y="1484784"/>
            <a:ext cx="8013576" cy="489654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"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Тіні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забутих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предків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" -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ц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е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художнє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відкриття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письменником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загальноукраїнському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читачеві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життя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народу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Гуцульщини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тієї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чарівної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частини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української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землі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яка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протягом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століть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була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відірвана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Великої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України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. </a:t>
            </a:r>
          </a:p>
        </p:txBody>
      </p:sp>
      <p:sp>
        <p:nvSpPr>
          <p:cNvPr id="4" name="Облако 3"/>
          <p:cNvSpPr/>
          <p:nvPr/>
        </p:nvSpPr>
        <p:spPr>
          <a:xfrm>
            <a:off x="-612575" y="0"/>
            <a:ext cx="2340260" cy="143721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лако 4"/>
          <p:cNvSpPr/>
          <p:nvPr/>
        </p:nvSpPr>
        <p:spPr>
          <a:xfrm>
            <a:off x="1187625" y="-174649"/>
            <a:ext cx="2692095" cy="162585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/>
          <p:cNvSpPr/>
          <p:nvPr/>
        </p:nvSpPr>
        <p:spPr>
          <a:xfrm>
            <a:off x="6704632" y="260649"/>
            <a:ext cx="2426568" cy="1418456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4427984" y="56535"/>
            <a:ext cx="2736304" cy="139467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/>
          <p:cNvSpPr/>
          <p:nvPr/>
        </p:nvSpPr>
        <p:spPr>
          <a:xfrm>
            <a:off x="928662" y="-214338"/>
            <a:ext cx="3066435" cy="182774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лако 8"/>
          <p:cNvSpPr/>
          <p:nvPr/>
        </p:nvSpPr>
        <p:spPr>
          <a:xfrm>
            <a:off x="6006880" y="170940"/>
            <a:ext cx="3362672" cy="171333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-1116632" y="-109794"/>
            <a:ext cx="2714600" cy="172732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031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913 -0.14937 L -0.08281 0.0511 C -0.01632 0.09711 0.08299 0.123 0.18629 0.123 C 0.30452 0.123 0.39896 0.09711 0.46528 0.0511 L 0.78212 -0.14937 L -0.39913 -0.14937 Z " pathEditMode="relative" rAng="0" ptsTypes="FffFFF">
                                      <p:cBhvr>
                                        <p:cTn id="6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62" y="136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591 -0.16624 L -0.44792 -0.00624 C -0.38316 0.0296 -0.28664 0.04948 -0.18594 0.04948 C -0.07101 0.04948 0.02066 0.0296 0.08541 -0.00624 L 0.39375 -0.16624 L -0.75591 -0.16624 Z " pathEditMode="relative" rAng="0" ptsTypes="FffFFF">
                                      <p:cBhvr>
                                        <p:cTn id="8" dur="6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83" y="107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99 -0.16093 L 0.1184 -0.04486 C 0.18194 -0.01873 0.27673 -0.00393 0.375 -0.00393 C 0.48784 -0.00393 0.5776 -0.01873 0.64114 -0.04486 L 0.94323 -0.16093 L -0.18299 -0.16093 Z " pathEditMode="relative" rAng="0" ptsTypes="FffFFF">
                                      <p:cBhvr>
                                        <p:cTn id="10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02" y="786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8785 -0.19769 L -0.65608 -0.01943 C -0.58646 0.02057 -0.48247 0.0437 -0.37413 0.0437 C -0.25035 0.0437 -0.15156 0.02057 -0.08195 -0.01943 L 0.25 -0.19769 L -0.98785 -0.19769 Z " pathEditMode="relative" rAng="0" ptsTypes="FffFFF">
                                      <p:cBhvr>
                                        <p:cTn id="12" dur="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92" y="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-302730"/>
            <a:ext cx="9324528" cy="75322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Особливості карпатських українців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340768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002060"/>
                </a:solidFill>
              </a:rPr>
              <a:t>Здавна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дотримувалися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гуцули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народних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звичаїв</a:t>
            </a:r>
            <a:r>
              <a:rPr lang="ru-RU" sz="3200" dirty="0" smtClean="0">
                <a:solidFill>
                  <a:srgbClr val="002060"/>
                </a:solidFill>
              </a:rPr>
              <a:t>.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Найбільш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поширеними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звичаями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гуцулів</a:t>
            </a:r>
            <a:r>
              <a:rPr lang="ru-RU" sz="3200" dirty="0">
                <a:solidFill>
                  <a:srgbClr val="002060"/>
                </a:solidFill>
              </a:rPr>
              <a:t> є проводи на </a:t>
            </a:r>
            <a:r>
              <a:rPr lang="ru-RU" sz="3200" dirty="0" err="1">
                <a:solidFill>
                  <a:srgbClr val="002060"/>
                </a:solidFill>
              </a:rPr>
              <a:t>полонину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ru-RU" sz="3200" dirty="0" err="1">
                <a:solidFill>
                  <a:srgbClr val="002060"/>
                </a:solidFill>
              </a:rPr>
              <a:t>гуцульське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весілля</a:t>
            </a:r>
            <a:r>
              <a:rPr lang="ru-RU" sz="3200" dirty="0">
                <a:solidFill>
                  <a:srgbClr val="002060"/>
                </a:solidFill>
              </a:rPr>
              <a:t> та </a:t>
            </a:r>
            <a:r>
              <a:rPr lang="ru-RU" sz="3200" dirty="0" err="1">
                <a:solidFill>
                  <a:srgbClr val="002060"/>
                </a:solidFill>
              </a:rPr>
              <a:t>релігійні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календарні</a:t>
            </a:r>
            <a:r>
              <a:rPr lang="ru-RU" sz="3200" dirty="0">
                <a:solidFill>
                  <a:srgbClr val="002060"/>
                </a:solidFill>
              </a:rPr>
              <a:t> свята, </a:t>
            </a:r>
            <a:r>
              <a:rPr lang="ru-RU" sz="3200" dirty="0" err="1">
                <a:solidFill>
                  <a:srgbClr val="002060"/>
                </a:solidFill>
              </a:rPr>
              <a:t>зокрема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Різдво</a:t>
            </a:r>
            <a:r>
              <a:rPr lang="ru-RU" sz="3200" dirty="0">
                <a:solidFill>
                  <a:srgbClr val="002060"/>
                </a:solidFill>
              </a:rPr>
              <a:t> з </a:t>
            </a:r>
            <a:r>
              <a:rPr lang="ru-RU" sz="3200" dirty="0" err="1">
                <a:solidFill>
                  <a:srgbClr val="002060"/>
                </a:solidFill>
              </a:rPr>
              <a:t>новорічно-різдвяними</a:t>
            </a:r>
            <a:r>
              <a:rPr lang="ru-RU" sz="3200" dirty="0">
                <a:solidFill>
                  <a:srgbClr val="002060"/>
                </a:solidFill>
              </a:rPr>
              <a:t> колядками та </a:t>
            </a:r>
            <a:r>
              <a:rPr lang="ru-RU" sz="3200" dirty="0" err="1">
                <a:solidFill>
                  <a:srgbClr val="002060"/>
                </a:solidFill>
              </a:rPr>
              <a:t>щедрівками</a:t>
            </a:r>
            <a:r>
              <a:rPr lang="ru-RU" sz="3200" dirty="0">
                <a:solidFill>
                  <a:srgbClr val="002060"/>
                </a:solidFill>
              </a:rPr>
              <a:t> (в тому </a:t>
            </a:r>
            <a:r>
              <a:rPr lang="ru-RU" sz="3200" dirty="0" err="1">
                <a:solidFill>
                  <a:srgbClr val="002060"/>
                </a:solidFill>
              </a:rPr>
              <a:t>числі</a:t>
            </a:r>
            <a:r>
              <a:rPr lang="ru-RU" sz="3200" dirty="0">
                <a:solidFill>
                  <a:srgbClr val="002060"/>
                </a:solidFill>
              </a:rPr>
              <a:t> «Василя», «</a:t>
            </a:r>
            <a:r>
              <a:rPr lang="ru-RU" sz="3200" dirty="0" err="1">
                <a:solidFill>
                  <a:srgbClr val="002060"/>
                </a:solidFill>
              </a:rPr>
              <a:t>Водохреща</a:t>
            </a:r>
            <a:r>
              <a:rPr lang="ru-RU" sz="3200" dirty="0">
                <a:solidFill>
                  <a:srgbClr val="002060"/>
                </a:solidFill>
              </a:rPr>
              <a:t>», «</a:t>
            </a:r>
            <a:r>
              <a:rPr lang="ru-RU" sz="3200" dirty="0" err="1">
                <a:solidFill>
                  <a:srgbClr val="002060"/>
                </a:solidFill>
              </a:rPr>
              <a:t>Маланки</a:t>
            </a:r>
            <a:r>
              <a:rPr lang="ru-RU" sz="3200" dirty="0">
                <a:solidFill>
                  <a:srgbClr val="002060"/>
                </a:solidFill>
              </a:rPr>
              <a:t>», </a:t>
            </a:r>
            <a:r>
              <a:rPr lang="ru-RU" sz="3200" dirty="0" err="1">
                <a:solidFill>
                  <a:srgbClr val="002060"/>
                </a:solidFill>
              </a:rPr>
              <a:t>гуцульська</a:t>
            </a:r>
            <a:r>
              <a:rPr lang="ru-RU" sz="3200" dirty="0">
                <a:solidFill>
                  <a:srgbClr val="002060"/>
                </a:solidFill>
              </a:rPr>
              <a:t> «</a:t>
            </a:r>
            <a:r>
              <a:rPr lang="ru-RU" sz="3200" dirty="0" err="1">
                <a:solidFill>
                  <a:srgbClr val="002060"/>
                </a:solidFill>
              </a:rPr>
              <a:t>Розколяда</a:t>
            </a:r>
            <a:r>
              <a:rPr lang="ru-RU" sz="3200" dirty="0">
                <a:solidFill>
                  <a:srgbClr val="002060"/>
                </a:solidFill>
              </a:rPr>
              <a:t>») та </a:t>
            </a:r>
            <a:r>
              <a:rPr lang="ru-RU" sz="3200" dirty="0" err="1">
                <a:solidFill>
                  <a:srgbClr val="002060"/>
                </a:solidFill>
              </a:rPr>
              <a:t>Великдень</a:t>
            </a:r>
            <a:r>
              <a:rPr lang="ru-RU" sz="3200" dirty="0">
                <a:solidFill>
                  <a:srgbClr val="002060"/>
                </a:solidFill>
              </a:rPr>
              <a:t> (Пасха) з </a:t>
            </a:r>
            <a:r>
              <a:rPr lang="ru-RU" sz="3200" dirty="0" err="1">
                <a:solidFill>
                  <a:srgbClr val="002060"/>
                </a:solidFill>
              </a:rPr>
              <a:t>великодніми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гаївками</a:t>
            </a:r>
            <a:r>
              <a:rPr lang="ru-RU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16701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1" y="0"/>
            <a:ext cx="9137460" cy="68592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small" dirty="0"/>
              <a:t>Проводи на </a:t>
            </a:r>
            <a:r>
              <a:rPr lang="ru-RU" b="1" cap="small" dirty="0" err="1"/>
              <a:t>полонину</a:t>
            </a:r>
            <a:r>
              <a:rPr lang="ru-RU" b="1" cap="small" dirty="0"/>
              <a:t/>
            </a:r>
            <a:br>
              <a:rPr lang="ru-RU" b="1" cap="small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675308"/>
            <a:ext cx="80681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  Великим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святом для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місцевих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жителів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є проводи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гуцульських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пастухів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віддалені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гірські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пасовища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 —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полонини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для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випасу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худоби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Вихід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на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полонину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відбувається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травні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триває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аж до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вересня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Умови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життя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пастухів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полонині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важкі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: у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високогір’ї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часті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холоди, два з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трьох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днів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 —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дощові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нерідко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серед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літа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випадає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сніг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Праця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триває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від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світанку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до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ночі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, і все ж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кожен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гуцул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мріє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стати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полонинником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80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к играет Карпатская трембита))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206"/>
            <a:ext cx="9154272" cy="686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13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small" dirty="0" err="1">
                <a:solidFill>
                  <a:schemeClr val="bg1">
                    <a:lumMod val="95000"/>
                  </a:schemeClr>
                </a:solidFill>
              </a:rPr>
              <a:t>Гуцульське</a:t>
            </a:r>
            <a:r>
              <a:rPr lang="ru-RU" b="1" cap="small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cap="small" dirty="0" err="1">
                <a:solidFill>
                  <a:schemeClr val="bg1">
                    <a:lumMod val="95000"/>
                  </a:schemeClr>
                </a:solidFill>
              </a:rPr>
              <a:t>весілля</a:t>
            </a:r>
            <a:r>
              <a:rPr lang="ru-RU" b="1" cap="small" dirty="0"/>
              <a:t/>
            </a:r>
            <a:br>
              <a:rPr lang="ru-RU" b="1" cap="small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08440" y="1484784"/>
            <a:ext cx="75960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Гуцульське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весілля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як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казка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Навіть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теперішній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час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гуцули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дотримуються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своїх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традицій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. Вони й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досі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вдягаються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національний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одяг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прикрашають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своїх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коней. В день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весілля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нареченого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наречену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супроводжують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бояри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дружби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дружки,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світилки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свати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старости.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Весілля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повне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веселих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жалібних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пісень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танців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ігор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забав,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жартів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дотепів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Жодне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весілля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не обходиться без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короваю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чи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калачів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вишиваних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чи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тканих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рушників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букетів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які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чіпляють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одяг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гостей і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гільця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чи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деревця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. Точно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визначеного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часу для дня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весіль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не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встановлювали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єдине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сватання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заручини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відбувались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переважно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навесні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літом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восени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рідше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взимку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а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весілля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намагались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справляти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до Великого посту.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Під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час будь-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якого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посту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справляти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весілля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категорично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заборонялось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Найпершою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ознакою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Гуцульщині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коли приходили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свати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було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“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давати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рушники”,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традиційно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означало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готуватися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до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весілля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Закріпленням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шлюбу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було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і є “стати на рушник”. За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давнім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звичаєм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найкращі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калачі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дарують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молодим на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вишиванім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рушнику, з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побажанням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щоб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їхнє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життя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було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заможним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красивим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. До церкви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молодята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їдуть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на конях.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75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вадьба по-гуцульски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-180177" y="-198786"/>
            <a:ext cx="9409047" cy="70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36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641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716"/>
            <a:ext cx="9144000" cy="68694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accent2"/>
                </a:solidFill>
              </a:rPr>
              <a:t>Гуцульський</a:t>
            </a:r>
            <a:r>
              <a:rPr lang="ru-RU" dirty="0" smtClean="0">
                <a:solidFill>
                  <a:schemeClr val="accent2"/>
                </a:solidFill>
              </a:rPr>
              <a:t> похорон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68760"/>
            <a:ext cx="78488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>З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а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давнім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звичаєм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, на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похороні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біля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труни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небіжчика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його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родичі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танцювали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і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співали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пісень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бо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вважали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що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проводжають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людину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в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інший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кращий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світ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. На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Гуцульщині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одягали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помираючу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людину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в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святковий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одяг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, той,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що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покійник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любив і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приготував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4">
                    <a:lumMod val="75000"/>
                  </a:schemeClr>
                </a:solidFill>
              </a:rPr>
              <a:t>собі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82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tsul funeral with trembitas.  Гуцульський похорон з трембітами.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08720"/>
            <a:ext cx="929557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435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735</Words>
  <Application>Microsoft Office PowerPoint</Application>
  <PresentationFormat>Экран (4:3)</PresentationFormat>
  <Paragraphs>23</Paragraphs>
  <Slides>13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Естетичні смаки та особливості карпатських українців(за «Тінями забутих предків»)</vt:lpstr>
      <vt:lpstr>"Тіні забутих предків" - це художнє відкриття письменником загальноукраїнському читачеві життя народу Гуцульщини, тієї чарівної частини української землі, яка протягом століть була відірвана від Великої України. </vt:lpstr>
      <vt:lpstr>Особливості карпатських українців </vt:lpstr>
      <vt:lpstr>Проводи на полонину </vt:lpstr>
      <vt:lpstr>Слайд 5</vt:lpstr>
      <vt:lpstr>Гуцульське весілля </vt:lpstr>
      <vt:lpstr>Слайд 7</vt:lpstr>
      <vt:lpstr>Гуцульський похорон</vt:lpstr>
      <vt:lpstr>Слайд 9</vt:lpstr>
      <vt:lpstr>Світ духів Гуцульщини</vt:lpstr>
      <vt:lpstr>Мавки</vt:lpstr>
      <vt:lpstr>Чугайстер</vt:lpstr>
      <vt:lpstr>Мольфар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Естетичні смаки та особливості карпатських українців(за «Тінями забутих предків»)</dc:title>
  <dc:creator>Владелец</dc:creator>
  <cp:lastModifiedBy>Ira</cp:lastModifiedBy>
  <cp:revision>18</cp:revision>
  <dcterms:created xsi:type="dcterms:W3CDTF">2014-01-27T16:43:58Z</dcterms:created>
  <dcterms:modified xsi:type="dcterms:W3CDTF">2014-01-28T06:39:16Z</dcterms:modified>
</cp:coreProperties>
</file>