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229600" cy="1828800"/>
          </a:xfrm>
        </p:spPr>
        <p:txBody>
          <a:bodyPr>
            <a:noAutofit/>
          </a:bodyPr>
          <a:lstStyle/>
          <a:p>
            <a:r>
              <a:rPr lang="uk-UA" sz="6600" smtClean="0">
                <a:solidFill>
                  <a:srgbClr val="C00000"/>
                </a:solidFill>
              </a:rPr>
              <a:t>Карликові планети</a:t>
            </a:r>
            <a:endParaRPr lang="ru-RU" sz="6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8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0"/>
            <a:ext cx="2880320" cy="864096"/>
          </a:xfrm>
        </p:spPr>
        <p:txBody>
          <a:bodyPr/>
          <a:lstStyle/>
          <a:p>
            <a:r>
              <a:rPr lang="ru-RU"/>
              <a:t>Церера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56600"/>
            <a:ext cx="4762872" cy="6093296"/>
          </a:xfrm>
        </p:spPr>
        <p:txBody>
          <a:bodyPr>
            <a:normAutofit fontScale="70000" lnSpcReduction="20000"/>
          </a:bodyPr>
          <a:lstStyle/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Відкривач	Джузеппе Піацці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Місце відкриття	Палермо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Дата відкриття	1 Січня 1801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Позначення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Названа на честь	Церера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Категорія малої планети	карликова планета,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астероїд головного поясу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Орбітальні характеристики[2]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Велика піввісь	413 832 587 км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 2,7663 а. о.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Перигелій	380 995 855 км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 2,5468 а. о.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Афелій	446 669 320 км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 2,9858 а. о.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Ексцентриситет	0,07934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Орбітальний період	4,60 років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 1680,5 діб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Середня орбітальна швидкість	</a:t>
            </a:r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17,882 </a:t>
            </a:r>
            <a:r>
              <a:rPr lang="ru-RU" smtClean="0">
                <a:solidFill>
                  <a:schemeClr val="accent5">
                    <a:lumMod val="75000"/>
                  </a:schemeClr>
                </a:solidFill>
              </a:rPr>
              <a:t>км/с</a:t>
            </a:r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5331" y="94058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Середня аномалія	27,448°</a:t>
            </a:r>
          </a:p>
          <a:p>
            <a:r>
              <a:rPr lang="ru-RU"/>
              <a:t>Нахил орбіти	10,585° до екліптики</a:t>
            </a:r>
          </a:p>
          <a:p>
            <a:r>
              <a:rPr lang="ru-RU"/>
              <a:t> 9.20° до незмінної площини</a:t>
            </a:r>
          </a:p>
          <a:p>
            <a:r>
              <a:rPr lang="ru-RU"/>
              <a:t>Довгота висхідного вузла	80,399°</a:t>
            </a:r>
          </a:p>
          <a:p>
            <a:r>
              <a:rPr lang="ru-RU"/>
              <a:t>Аргумент перицентру	72,825°</a:t>
            </a:r>
          </a:p>
          <a:p>
            <a:r>
              <a:rPr lang="ru-RU"/>
              <a:t>Фізичні характеристики</a:t>
            </a:r>
          </a:p>
          <a:p>
            <a:r>
              <a:rPr lang="ru-RU"/>
              <a:t>Екваторіальний радіус	487,3 ± 1,8 км</a:t>
            </a:r>
          </a:p>
          <a:p>
            <a:r>
              <a:rPr lang="ru-RU"/>
              <a:t>Полярний радіус	454,7 ± 1,6 </a:t>
            </a:r>
            <a:r>
              <a:rPr lang="en-US"/>
              <a:t>km</a:t>
            </a:r>
          </a:p>
          <a:p>
            <a:r>
              <a:rPr lang="ru-RU"/>
              <a:t>Маса	9,43 ± 0,07×1020 кг</a:t>
            </a:r>
          </a:p>
          <a:p>
            <a:r>
              <a:rPr lang="ru-RU"/>
              <a:t> 0,0128 маси Місяця</a:t>
            </a:r>
          </a:p>
          <a:p>
            <a:r>
              <a:rPr lang="ru-RU"/>
              <a:t>Середня густина	2,077 ± 0.036 г/см³</a:t>
            </a:r>
          </a:p>
          <a:p>
            <a:r>
              <a:rPr lang="ru-RU"/>
              <a:t>Прискорення вільного падіння</a:t>
            </a:r>
          </a:p>
          <a:p>
            <a:r>
              <a:rPr lang="ru-RU"/>
              <a:t> на поверхні	0,27 м/с2</a:t>
            </a:r>
          </a:p>
          <a:p>
            <a:r>
              <a:rPr lang="ru-RU"/>
              <a:t> 0,028 </a:t>
            </a:r>
            <a:r>
              <a:rPr lang="en-US"/>
              <a:t>g</a:t>
            </a:r>
          </a:p>
          <a:p>
            <a:r>
              <a:rPr lang="ru-RU"/>
              <a:t>Друга космічна швидкість	0,51 км/с</a:t>
            </a:r>
          </a:p>
          <a:p>
            <a:r>
              <a:rPr lang="ru-RU"/>
              <a:t>Період обертання	9.074170 годин</a:t>
            </a:r>
          </a:p>
          <a:p>
            <a:r>
              <a:rPr lang="ru-RU"/>
              <a:t>Нахил осі	3°</a:t>
            </a:r>
          </a:p>
          <a:p>
            <a:r>
              <a:rPr lang="ru-RU"/>
              <a:t>Альбедо	0,090 ± 0,0033 геометричне</a:t>
            </a:r>
          </a:p>
          <a:p>
            <a:r>
              <a:rPr lang="ru-RU"/>
              <a:t>Температура	середня 167 К</a:t>
            </a:r>
          </a:p>
          <a:p>
            <a:r>
              <a:rPr lang="ru-RU"/>
              <a:t>Стандартна зоряна величина	3,36 ± 0,02</a:t>
            </a:r>
          </a:p>
        </p:txBody>
      </p:sp>
    </p:spTree>
    <p:extLst>
      <p:ext uri="{BB962C8B-B14F-4D97-AF65-F5344CB8AC3E}">
        <p14:creationId xmlns:p14="http://schemas.microsoft.com/office/powerpoint/2010/main" val="254662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2563"/>
            <a:ext cx="6673924" cy="667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9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3970784" cy="922114"/>
          </a:xfrm>
        </p:spPr>
        <p:txBody>
          <a:bodyPr/>
          <a:lstStyle/>
          <a:p>
            <a:r>
              <a:rPr lang="ru-RU"/>
              <a:t>Плутон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/>
          <a:p>
            <a:r>
              <a:rPr lang="ru-RU" sz="1400">
                <a:solidFill>
                  <a:srgbClr val="7030A0"/>
                </a:solidFill>
              </a:rPr>
              <a:t>Відкривач	Клайд Томбо</a:t>
            </a:r>
          </a:p>
          <a:p>
            <a:r>
              <a:rPr lang="ru-RU" sz="1400">
                <a:solidFill>
                  <a:srgbClr val="7030A0"/>
                </a:solidFill>
              </a:rPr>
              <a:t>Дата відкриття	18 лютого 1930</a:t>
            </a:r>
          </a:p>
          <a:p>
            <a:r>
              <a:rPr lang="ru-RU" sz="1400">
                <a:solidFill>
                  <a:srgbClr val="7030A0"/>
                </a:solidFill>
              </a:rPr>
              <a:t>Позначення</a:t>
            </a:r>
          </a:p>
          <a:p>
            <a:r>
              <a:rPr lang="ru-RU" sz="1400">
                <a:solidFill>
                  <a:srgbClr val="7030A0"/>
                </a:solidFill>
              </a:rPr>
              <a:t>Названа на честь	Плутон</a:t>
            </a:r>
          </a:p>
          <a:p>
            <a:r>
              <a:rPr lang="ru-RU" sz="1400">
                <a:solidFill>
                  <a:srgbClr val="7030A0"/>
                </a:solidFill>
              </a:rPr>
              <a:t>Категорія малої планети	карликова планета,</a:t>
            </a:r>
          </a:p>
          <a:p>
            <a:r>
              <a:rPr lang="ru-RU" sz="1400">
                <a:solidFill>
                  <a:srgbClr val="7030A0"/>
                </a:solidFill>
              </a:rPr>
              <a:t>пояс Койпера</a:t>
            </a:r>
          </a:p>
          <a:p>
            <a:r>
              <a:rPr lang="ru-RU" sz="1400">
                <a:solidFill>
                  <a:srgbClr val="7030A0"/>
                </a:solidFill>
              </a:rPr>
              <a:t>Орбітальні характеристики[2]</a:t>
            </a:r>
          </a:p>
          <a:p>
            <a:r>
              <a:rPr lang="ru-RU" sz="1400">
                <a:solidFill>
                  <a:srgbClr val="7030A0"/>
                </a:solidFill>
              </a:rPr>
              <a:t>Велика піввісь	5 874 000 000 км</a:t>
            </a:r>
          </a:p>
          <a:p>
            <a:r>
              <a:rPr lang="ru-RU" sz="1400">
                <a:solidFill>
                  <a:srgbClr val="7030A0"/>
                </a:solidFill>
              </a:rPr>
              <a:t> 39,264 а. е.</a:t>
            </a:r>
          </a:p>
          <a:p>
            <a:r>
              <a:rPr lang="ru-RU" sz="1400">
                <a:solidFill>
                  <a:srgbClr val="7030A0"/>
                </a:solidFill>
              </a:rPr>
              <a:t>Перигелій	4 437 000 000 км</a:t>
            </a:r>
          </a:p>
          <a:p>
            <a:r>
              <a:rPr lang="ru-RU" sz="1400">
                <a:solidFill>
                  <a:srgbClr val="7030A0"/>
                </a:solidFill>
              </a:rPr>
              <a:t> 29,657 а. е.</a:t>
            </a:r>
          </a:p>
          <a:p>
            <a:r>
              <a:rPr lang="ru-RU" sz="1400">
                <a:solidFill>
                  <a:srgbClr val="7030A0"/>
                </a:solidFill>
              </a:rPr>
              <a:t>Афелій	7 311 000 000 км</a:t>
            </a:r>
          </a:p>
          <a:p>
            <a:r>
              <a:rPr lang="ru-RU" sz="1400">
                <a:solidFill>
                  <a:srgbClr val="7030A0"/>
                </a:solidFill>
              </a:rPr>
              <a:t> 48,871 а. о.</a:t>
            </a:r>
          </a:p>
          <a:p>
            <a:r>
              <a:rPr lang="ru-RU" sz="1400">
                <a:solidFill>
                  <a:srgbClr val="7030A0"/>
                </a:solidFill>
              </a:rPr>
              <a:t>Ексцентриситет	0,24880766</a:t>
            </a:r>
          </a:p>
          <a:p>
            <a:r>
              <a:rPr lang="ru-RU" sz="1400">
                <a:solidFill>
                  <a:srgbClr val="7030A0"/>
                </a:solidFill>
              </a:rPr>
              <a:t>Орбітальний період	248,09 років</a:t>
            </a:r>
          </a:p>
          <a:p>
            <a:r>
              <a:rPr lang="ru-RU" sz="1400">
                <a:solidFill>
                  <a:srgbClr val="7030A0"/>
                </a:solidFill>
              </a:rPr>
              <a:t> 14 164,4 сонячних діб Плутона</a:t>
            </a:r>
          </a:p>
          <a:p>
            <a:r>
              <a:rPr lang="ru-RU" sz="1400">
                <a:solidFill>
                  <a:srgbClr val="7030A0"/>
                </a:solidFill>
              </a:rPr>
              <a:t>Середня орбітальна швидкість	4,666 км/с</a:t>
            </a:r>
          </a:p>
          <a:p>
            <a:r>
              <a:rPr lang="ru-RU" sz="1400">
                <a:solidFill>
                  <a:srgbClr val="7030A0"/>
                </a:solidFill>
              </a:rPr>
              <a:t>Середня аномалія	14,86012204°</a:t>
            </a:r>
          </a:p>
          <a:p>
            <a:r>
              <a:rPr lang="ru-RU" sz="1400">
                <a:solidFill>
                  <a:srgbClr val="7030A0"/>
                </a:solidFill>
              </a:rPr>
              <a:t>Нахил орбіти	17,14175° до екліптики</a:t>
            </a:r>
          </a:p>
          <a:p>
            <a:r>
              <a:rPr lang="ru-RU" sz="1400">
                <a:solidFill>
                  <a:srgbClr val="7030A0"/>
                </a:solidFill>
              </a:rPr>
              <a:t> 11,88° до екватора Сонця</a:t>
            </a:r>
          </a:p>
          <a:p>
            <a:r>
              <a:rPr lang="ru-RU" sz="1400">
                <a:solidFill>
                  <a:srgbClr val="7030A0"/>
                </a:solidFill>
              </a:rPr>
              <a:t>Довгота висхідного вузла	110,30347°</a:t>
            </a:r>
          </a:p>
          <a:p>
            <a:r>
              <a:rPr lang="ru-RU" sz="1400">
                <a:solidFill>
                  <a:srgbClr val="7030A0"/>
                </a:solidFill>
              </a:rPr>
              <a:t>Аргумент перицентру	113,76329°</a:t>
            </a:r>
          </a:p>
          <a:p>
            <a:r>
              <a:rPr lang="ru-RU" sz="1400">
                <a:solidFill>
                  <a:srgbClr val="7030A0"/>
                </a:solidFill>
              </a:rPr>
              <a:t>Супутники	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6960" y="876359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/>
              <a:t>Фізичні характеристики</a:t>
            </a:r>
          </a:p>
          <a:p>
            <a:r>
              <a:rPr lang="ru-RU" sz="1600"/>
              <a:t>Середній радіус	1 153 ± 10 км</a:t>
            </a:r>
          </a:p>
          <a:p>
            <a:r>
              <a:rPr lang="ru-RU" sz="1600"/>
              <a:t> 0,18 Землі</a:t>
            </a:r>
          </a:p>
          <a:p>
            <a:r>
              <a:rPr lang="ru-RU" sz="1600"/>
              <a:t>Маса	(1,305 ± 0,007)×1022 кг</a:t>
            </a:r>
          </a:p>
          <a:p>
            <a:r>
              <a:rPr lang="ru-RU" sz="1600"/>
              <a:t> 0,00218 маси Землі</a:t>
            </a:r>
          </a:p>
          <a:p>
            <a:r>
              <a:rPr lang="ru-RU" sz="1600"/>
              <a:t> 0,178 маси Місяця</a:t>
            </a:r>
          </a:p>
          <a:p>
            <a:r>
              <a:rPr lang="ru-RU" sz="1600"/>
              <a:t>Прискорення вільного падіння</a:t>
            </a:r>
          </a:p>
          <a:p>
            <a:r>
              <a:rPr lang="ru-RU" sz="1600"/>
              <a:t> на поверхні	0,658 м/с²</a:t>
            </a:r>
          </a:p>
          <a:p>
            <a:r>
              <a:rPr lang="ru-RU" sz="1600"/>
              <a:t> 0,067 </a:t>
            </a:r>
            <a:r>
              <a:rPr lang="en-US" sz="1600"/>
              <a:t>g</a:t>
            </a:r>
          </a:p>
          <a:p>
            <a:r>
              <a:rPr lang="ru-RU" sz="1600"/>
              <a:t>Друга космічна швидкість	1,229 км/с</a:t>
            </a:r>
          </a:p>
          <a:p>
            <a:r>
              <a:rPr lang="ru-RU" sz="1600"/>
              <a:t>Період обертання	−6,387 230 діб</a:t>
            </a:r>
          </a:p>
          <a:p>
            <a:r>
              <a:rPr lang="ru-RU" sz="1600"/>
              <a:t> 6 днів 9 год 17 хв 36 с</a:t>
            </a:r>
          </a:p>
          <a:p>
            <a:r>
              <a:rPr lang="ru-RU" sz="1600"/>
              <a:t>Екваторіальна швидкість обертання	47,18 км/год</a:t>
            </a:r>
          </a:p>
          <a:p>
            <a:r>
              <a:rPr lang="ru-RU" sz="1600"/>
              <a:t>Нахил осі	119,591 ± 0.014° (до орбіти)</a:t>
            </a:r>
          </a:p>
          <a:p>
            <a:r>
              <a:rPr lang="ru-RU" sz="1600"/>
              <a:t>Пряме піднесення пн. полюса	133,046 ± 0,014°</a:t>
            </a:r>
          </a:p>
          <a:p>
            <a:r>
              <a:rPr lang="ru-RU" sz="1600"/>
              <a:t>Схилення пн. полюса	−6,145 ± 0,014°</a:t>
            </a:r>
          </a:p>
          <a:p>
            <a:r>
              <a:rPr lang="ru-RU" sz="1600"/>
              <a:t>Альбедо	0,49 (Бонд)</a:t>
            </a:r>
          </a:p>
          <a:p>
            <a:r>
              <a:rPr lang="ru-RU" sz="1600"/>
              <a:t> 0,66 (геом.) (змінення в 35 %)</a:t>
            </a:r>
          </a:p>
          <a:p>
            <a:r>
              <a:rPr lang="ru-RU" sz="1600"/>
              <a:t>Видима зоряна величина	до 13,65 (средня 15,1)</a:t>
            </a:r>
          </a:p>
          <a:p>
            <a:r>
              <a:rPr lang="ru-RU" sz="1600"/>
              <a:t>Атмосфера[3]</a:t>
            </a:r>
          </a:p>
          <a:p>
            <a:r>
              <a:rPr lang="ru-RU" sz="1600"/>
              <a:t>Тиск на поверхні	0,30 Па (літній максимум)</a:t>
            </a:r>
          </a:p>
          <a:p>
            <a:r>
              <a:rPr lang="ru-RU" sz="1600"/>
              <a:t>Склад	азот, метан</a:t>
            </a:r>
          </a:p>
        </p:txBody>
      </p:sp>
    </p:spTree>
    <p:extLst>
      <p:ext uri="{BB962C8B-B14F-4D97-AF65-F5344CB8AC3E}">
        <p14:creationId xmlns:p14="http://schemas.microsoft.com/office/powerpoint/2010/main" val="207494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"/>
            <a:ext cx="4042792" cy="6839552"/>
          </a:xfrm>
        </p:spPr>
        <p:txBody>
          <a:bodyPr>
            <a:normAutofit fontScale="77500" lnSpcReduction="20000"/>
          </a:bodyPr>
          <a:lstStyle/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Позначення	(136108) Хаумеа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Названа на честь	Гаумеа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Категорія малої планети	карликова планета,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плутоїд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Орбітальні характеристики[1]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Велика піввісь	43,132 а. о.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Перигелій	34,721 а. о.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Афелій	51,544 а. о.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Ексцентриситет	0,19501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Орбітальний період	283,28 років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Середня орбітальна швидкість	4,484 км/с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Середня аномалія	202,67°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Нахил орбіти	28,22°</a:t>
            </a:r>
          </a:p>
          <a:p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Довгота висхідного вузла	</a:t>
            </a:r>
            <a:r>
              <a:rPr lang="ru-RU">
                <a:solidFill>
                  <a:schemeClr val="accent6">
                    <a:lumMod val="50000"/>
                  </a:schemeClr>
                </a:solidFill>
              </a:rPr>
              <a:t>121,10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°</a:t>
            </a:r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9249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Аргумент перицентру	239.18°</a:t>
            </a:r>
          </a:p>
          <a:p>
            <a:r>
              <a:rPr lang="ru-RU"/>
              <a:t>Супутники	2</a:t>
            </a:r>
          </a:p>
          <a:p>
            <a:r>
              <a:rPr lang="ru-RU"/>
              <a:t>Фізичні характеристики</a:t>
            </a:r>
          </a:p>
          <a:p>
            <a:r>
              <a:rPr lang="ru-RU"/>
              <a:t>Розміри	≈1,960 × 1,518 × 996 км</a:t>
            </a:r>
          </a:p>
          <a:p>
            <a:r>
              <a:rPr lang="ru-RU"/>
              <a:t>Середній радіус	718 км</a:t>
            </a:r>
          </a:p>
          <a:p>
            <a:r>
              <a:rPr lang="ru-RU"/>
              <a:t>Площа поверхні	≈2×107 км²</a:t>
            </a:r>
          </a:p>
          <a:p>
            <a:r>
              <a:rPr lang="ru-RU"/>
              <a:t>Маса	(4,006 ± 0,040)×1021 кг</a:t>
            </a:r>
          </a:p>
          <a:p>
            <a:r>
              <a:rPr lang="ru-RU"/>
              <a:t> 0,00066 маси Землі</a:t>
            </a:r>
          </a:p>
          <a:p>
            <a:r>
              <a:rPr lang="ru-RU"/>
              <a:t>Середня густина	2.6–3.3 г/см3</a:t>
            </a:r>
          </a:p>
          <a:p>
            <a:r>
              <a:rPr lang="ru-RU"/>
              <a:t>Прискорення вільного падіння</a:t>
            </a:r>
          </a:p>
          <a:p>
            <a:r>
              <a:rPr lang="ru-RU"/>
              <a:t> на поверхні	0,44 м/с2</a:t>
            </a:r>
          </a:p>
          <a:p>
            <a:r>
              <a:rPr lang="ru-RU"/>
              <a:t>Друга космічна швидкість	0,84 км/с</a:t>
            </a:r>
          </a:p>
          <a:p>
            <a:r>
              <a:rPr lang="ru-RU"/>
              <a:t>Період обертання	3,9155 ± 0,0001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76672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Хаумеа</a:t>
            </a:r>
          </a:p>
        </p:txBody>
      </p:sp>
    </p:spTree>
    <p:extLst>
      <p:ext uri="{BB962C8B-B14F-4D97-AF65-F5344CB8AC3E}">
        <p14:creationId xmlns:p14="http://schemas.microsoft.com/office/powerpoint/2010/main" val="326638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868"/>
            <a:ext cx="7992888" cy="67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5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258816" cy="922114"/>
          </a:xfrm>
        </p:spPr>
        <p:txBody>
          <a:bodyPr/>
          <a:lstStyle/>
          <a:p>
            <a:r>
              <a:rPr lang="ru-RU"/>
              <a:t>Макемаке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4624"/>
            <a:ext cx="5004048" cy="6813376"/>
          </a:xfrm>
        </p:spPr>
        <p:txBody>
          <a:bodyPr>
            <a:noAutofit/>
          </a:bodyPr>
          <a:lstStyle/>
          <a:p>
            <a:r>
              <a:rPr lang="ru-RU" sz="1600">
                <a:solidFill>
                  <a:srgbClr val="7030A0"/>
                </a:solidFill>
              </a:rPr>
              <a:t>Відкривач	Майкл Браун, Чедвік Трухільо та Девід Рабинович</a:t>
            </a:r>
          </a:p>
          <a:p>
            <a:r>
              <a:rPr lang="ru-RU" sz="1600">
                <a:solidFill>
                  <a:srgbClr val="7030A0"/>
                </a:solidFill>
              </a:rPr>
              <a:t>Місце відкриття	Паломар</a:t>
            </a:r>
          </a:p>
          <a:p>
            <a:r>
              <a:rPr lang="ru-RU" sz="1600">
                <a:solidFill>
                  <a:srgbClr val="7030A0"/>
                </a:solidFill>
              </a:rPr>
              <a:t>Дата відкриття	31 березня 2005</a:t>
            </a:r>
          </a:p>
          <a:p>
            <a:r>
              <a:rPr lang="ru-RU" sz="1600">
                <a:solidFill>
                  <a:srgbClr val="7030A0"/>
                </a:solidFill>
              </a:rPr>
              <a:t>Позначення</a:t>
            </a:r>
          </a:p>
          <a:p>
            <a:r>
              <a:rPr lang="ru-RU" sz="1600">
                <a:solidFill>
                  <a:srgbClr val="7030A0"/>
                </a:solidFill>
              </a:rPr>
              <a:t>Позначення	(136472) </a:t>
            </a:r>
            <a:r>
              <a:rPr lang="en-US" sz="1600">
                <a:solidFill>
                  <a:srgbClr val="7030A0"/>
                </a:solidFill>
              </a:rPr>
              <a:t>Makemake</a:t>
            </a:r>
          </a:p>
          <a:p>
            <a:r>
              <a:rPr lang="ru-RU" sz="1600">
                <a:solidFill>
                  <a:srgbClr val="7030A0"/>
                </a:solidFill>
              </a:rPr>
              <a:t>Названа на честь	Маке-маке</a:t>
            </a:r>
          </a:p>
          <a:p>
            <a:r>
              <a:rPr lang="ru-RU" sz="1600">
                <a:solidFill>
                  <a:srgbClr val="7030A0"/>
                </a:solidFill>
              </a:rPr>
              <a:t>Тимчасові назви	2005 </a:t>
            </a:r>
            <a:r>
              <a:rPr lang="en-US" sz="1600">
                <a:solidFill>
                  <a:srgbClr val="7030A0"/>
                </a:solidFill>
              </a:rPr>
              <a:t>FY9</a:t>
            </a:r>
          </a:p>
          <a:p>
            <a:r>
              <a:rPr lang="ru-RU" sz="1600">
                <a:solidFill>
                  <a:srgbClr val="7030A0"/>
                </a:solidFill>
              </a:rPr>
              <a:t>Категорія малої планети	карликова планета,</a:t>
            </a:r>
          </a:p>
          <a:p>
            <a:r>
              <a:rPr lang="ru-RU" sz="1600">
                <a:solidFill>
                  <a:srgbClr val="7030A0"/>
                </a:solidFill>
              </a:rPr>
              <a:t>плутоїд</a:t>
            </a:r>
          </a:p>
          <a:p>
            <a:r>
              <a:rPr lang="ru-RU" sz="1600">
                <a:solidFill>
                  <a:srgbClr val="7030A0"/>
                </a:solidFill>
              </a:rPr>
              <a:t>Орбітальні характеристики[1]</a:t>
            </a:r>
          </a:p>
          <a:p>
            <a:r>
              <a:rPr lang="ru-RU" sz="1600">
                <a:solidFill>
                  <a:srgbClr val="7030A0"/>
                </a:solidFill>
              </a:rPr>
              <a:t>Епоха 23 липня 2010 (2455400,5 </a:t>
            </a:r>
            <a:r>
              <a:rPr lang="en-US" sz="1600">
                <a:solidFill>
                  <a:srgbClr val="7030A0"/>
                </a:solidFill>
              </a:rPr>
              <a:t>JD)</a:t>
            </a:r>
          </a:p>
          <a:p>
            <a:r>
              <a:rPr lang="ru-RU" sz="1600">
                <a:solidFill>
                  <a:srgbClr val="7030A0"/>
                </a:solidFill>
              </a:rPr>
              <a:t>Велика піввісь	45,344 а. о.</a:t>
            </a:r>
          </a:p>
          <a:p>
            <a:r>
              <a:rPr lang="ru-RU" sz="1600">
                <a:solidFill>
                  <a:srgbClr val="7030A0"/>
                </a:solidFill>
              </a:rPr>
              <a:t>Перигелій	37,914 а. о.</a:t>
            </a:r>
          </a:p>
          <a:p>
            <a:r>
              <a:rPr lang="ru-RU" sz="1600">
                <a:solidFill>
                  <a:srgbClr val="7030A0"/>
                </a:solidFill>
              </a:rPr>
              <a:t>Афелій	52,773 а. о.</a:t>
            </a:r>
          </a:p>
          <a:p>
            <a:r>
              <a:rPr lang="ru-RU" sz="1600">
                <a:solidFill>
                  <a:srgbClr val="7030A0"/>
                </a:solidFill>
              </a:rPr>
              <a:t>Ексцентриситет	0,16384</a:t>
            </a:r>
          </a:p>
          <a:p>
            <a:r>
              <a:rPr lang="ru-RU" sz="1600">
                <a:solidFill>
                  <a:srgbClr val="7030A0"/>
                </a:solidFill>
              </a:rPr>
              <a:t>Орбітальний період	111526,02 д</a:t>
            </a:r>
          </a:p>
          <a:p>
            <a:r>
              <a:rPr lang="ru-RU" sz="1600">
                <a:solidFill>
                  <a:srgbClr val="7030A0"/>
                </a:solidFill>
              </a:rPr>
              <a:t> 305,34 р</a:t>
            </a:r>
          </a:p>
          <a:p>
            <a:r>
              <a:rPr lang="ru-RU" sz="1600">
                <a:solidFill>
                  <a:srgbClr val="7030A0"/>
                </a:solidFill>
              </a:rPr>
              <a:t>Середня орбітальна швидкість	4,4006 км/с</a:t>
            </a:r>
          </a:p>
          <a:p>
            <a:r>
              <a:rPr lang="ru-RU" sz="1600">
                <a:solidFill>
                  <a:srgbClr val="7030A0"/>
                </a:solidFill>
              </a:rPr>
              <a:t>Середня аномалія	153,07°</a:t>
            </a:r>
          </a:p>
          <a:p>
            <a:r>
              <a:rPr lang="ru-RU" sz="1600">
                <a:solidFill>
                  <a:srgbClr val="7030A0"/>
                </a:solidFill>
              </a:rPr>
              <a:t>Нахил орбіти	29,00456°</a:t>
            </a:r>
          </a:p>
          <a:p>
            <a:r>
              <a:rPr lang="ru-RU" sz="1600">
                <a:solidFill>
                  <a:srgbClr val="7030A0"/>
                </a:solidFill>
              </a:rPr>
              <a:t>Довгота висхідного вузла	79,4387°</a:t>
            </a:r>
          </a:p>
          <a:p>
            <a:r>
              <a:rPr lang="ru-RU" sz="1600">
                <a:solidFill>
                  <a:srgbClr val="7030A0"/>
                </a:solidFill>
              </a:rPr>
              <a:t>Аргумент перицентру	295,51°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40598" y="121459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Фізичні характеристики</a:t>
            </a:r>
          </a:p>
          <a:p>
            <a:r>
              <a:rPr lang="ru-RU"/>
              <a:t>Розміри	1502×1430 км</a:t>
            </a:r>
          </a:p>
          <a:p>
            <a:r>
              <a:rPr lang="ru-RU"/>
              <a:t>Середній радіус	739 ± 17 км</a:t>
            </a:r>
          </a:p>
          <a:p>
            <a:r>
              <a:rPr lang="ru-RU"/>
              <a:t>710 ± 30 км</a:t>
            </a:r>
          </a:p>
          <a:p>
            <a:r>
              <a:rPr lang="ru-RU"/>
              <a:t>Площа поверхні	~6 300 000 км²</a:t>
            </a:r>
          </a:p>
          <a:p>
            <a:r>
              <a:rPr lang="ru-RU"/>
              <a:t>Об'єм	~1,5×109 км³</a:t>
            </a:r>
          </a:p>
          <a:p>
            <a:r>
              <a:rPr lang="ru-RU"/>
              <a:t>Маса	~3×1021 кг</a:t>
            </a:r>
          </a:p>
          <a:p>
            <a:r>
              <a:rPr lang="ru-RU"/>
              <a:t>Середня густина	~1.7 г/см³ (припущення)</a:t>
            </a:r>
          </a:p>
          <a:p>
            <a:r>
              <a:rPr lang="ru-RU"/>
              <a:t>Прискорення вільного падіння</a:t>
            </a:r>
          </a:p>
          <a:p>
            <a:r>
              <a:rPr lang="ru-RU"/>
              <a:t> на поверхні	~0.4 м/с²</a:t>
            </a:r>
          </a:p>
          <a:p>
            <a:r>
              <a:rPr lang="ru-RU"/>
              <a:t>Друга космічна швидкість	~0,75  км/с</a:t>
            </a:r>
          </a:p>
          <a:p>
            <a:r>
              <a:rPr lang="ru-RU"/>
              <a:t>Сонячна доба	7,771±0,003 год[2]</a:t>
            </a:r>
          </a:p>
          <a:p>
            <a:r>
              <a:rPr lang="ru-RU"/>
              <a:t>Нахил осі	невідомо</a:t>
            </a:r>
          </a:p>
          <a:p>
            <a:r>
              <a:rPr lang="ru-RU"/>
              <a:t>Альбедо	77,0 (геометричне)</a:t>
            </a:r>
          </a:p>
          <a:p>
            <a:r>
              <a:rPr lang="ru-RU"/>
              <a:t>Температура	30–35 </a:t>
            </a:r>
            <a:r>
              <a:rPr lang="en-US"/>
              <a:t>K</a:t>
            </a:r>
          </a:p>
          <a:p>
            <a:r>
              <a:rPr lang="ru-RU"/>
              <a:t>Спектральний тип	</a:t>
            </a:r>
            <a:r>
              <a:rPr lang="en-US"/>
              <a:t>B-V=0,83, V-R=0,5[3]</a:t>
            </a:r>
          </a:p>
          <a:p>
            <a:r>
              <a:rPr lang="ru-RU"/>
              <a:t>Видима зоряна величина	16,7 (протистояння)</a:t>
            </a:r>
          </a:p>
          <a:p>
            <a:r>
              <a:rPr lang="ru-RU"/>
              <a:t>Стандартна зоряна величина	-0,44423</a:t>
            </a:r>
          </a:p>
        </p:txBody>
      </p:sp>
    </p:spTree>
    <p:extLst>
      <p:ext uri="{BB962C8B-B14F-4D97-AF65-F5344CB8AC3E}">
        <p14:creationId xmlns:p14="http://schemas.microsoft.com/office/powerpoint/2010/main" val="314842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2123"/>
            <a:ext cx="655272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00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066130"/>
          </a:xfrm>
        </p:spPr>
        <p:txBody>
          <a:bodyPr/>
          <a:lstStyle/>
          <a:p>
            <a:r>
              <a:rPr lang="ru-RU"/>
              <a:t>Ерида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04048" cy="6858000"/>
          </a:xfrm>
        </p:spPr>
        <p:txBody>
          <a:bodyPr>
            <a:normAutofit fontScale="62500" lnSpcReduction="20000"/>
          </a:bodyPr>
          <a:lstStyle/>
          <a:p>
            <a:r>
              <a:rPr lang="ru-RU">
                <a:solidFill>
                  <a:srgbClr val="7030A0"/>
                </a:solidFill>
              </a:rPr>
              <a:t>Відкривач	Майкл Браун, Чедвік Трухільо та Девід Рабинович</a:t>
            </a:r>
          </a:p>
          <a:p>
            <a:r>
              <a:rPr lang="ru-RU">
                <a:solidFill>
                  <a:srgbClr val="7030A0"/>
                </a:solidFill>
              </a:rPr>
              <a:t>Місце відкриття	Паломар</a:t>
            </a:r>
          </a:p>
          <a:p>
            <a:r>
              <a:rPr lang="ru-RU">
                <a:solidFill>
                  <a:srgbClr val="7030A0"/>
                </a:solidFill>
              </a:rPr>
              <a:t>Дата відкриття	21 жовтня 2003</a:t>
            </a:r>
          </a:p>
          <a:p>
            <a:r>
              <a:rPr lang="ru-RU">
                <a:solidFill>
                  <a:srgbClr val="7030A0"/>
                </a:solidFill>
              </a:rPr>
              <a:t>Позначення</a:t>
            </a:r>
          </a:p>
          <a:p>
            <a:r>
              <a:rPr lang="ru-RU">
                <a:solidFill>
                  <a:srgbClr val="7030A0"/>
                </a:solidFill>
              </a:rPr>
              <a:t>Позначення	136199 </a:t>
            </a:r>
            <a:r>
              <a:rPr lang="en-US">
                <a:solidFill>
                  <a:srgbClr val="7030A0"/>
                </a:solidFill>
              </a:rPr>
              <a:t>Eris</a:t>
            </a:r>
          </a:p>
          <a:p>
            <a:r>
              <a:rPr lang="ru-RU">
                <a:solidFill>
                  <a:srgbClr val="7030A0"/>
                </a:solidFill>
              </a:rPr>
              <a:t>Названа на честь	Ерида</a:t>
            </a:r>
          </a:p>
          <a:p>
            <a:r>
              <a:rPr lang="ru-RU">
                <a:solidFill>
                  <a:srgbClr val="7030A0"/>
                </a:solidFill>
              </a:rPr>
              <a:t>Тимчасові назви	2003 </a:t>
            </a:r>
            <a:r>
              <a:rPr lang="en-US">
                <a:solidFill>
                  <a:srgbClr val="7030A0"/>
                </a:solidFill>
              </a:rPr>
              <a:t>UB313[1]</a:t>
            </a:r>
          </a:p>
          <a:p>
            <a:r>
              <a:rPr lang="ru-RU">
                <a:solidFill>
                  <a:srgbClr val="7030A0"/>
                </a:solidFill>
              </a:rPr>
              <a:t>Категорія малої планети	карликова планета,</a:t>
            </a:r>
          </a:p>
          <a:p>
            <a:r>
              <a:rPr lang="ru-RU">
                <a:solidFill>
                  <a:srgbClr val="7030A0"/>
                </a:solidFill>
              </a:rPr>
              <a:t>плутоїд</a:t>
            </a:r>
          </a:p>
          <a:p>
            <a:r>
              <a:rPr lang="ru-RU">
                <a:solidFill>
                  <a:srgbClr val="7030A0"/>
                </a:solidFill>
              </a:rPr>
              <a:t>Орбітальні характеристики[2]</a:t>
            </a:r>
          </a:p>
          <a:p>
            <a:r>
              <a:rPr lang="ru-RU">
                <a:solidFill>
                  <a:srgbClr val="7030A0"/>
                </a:solidFill>
              </a:rPr>
              <a:t>Епоха 14 березня 2012 (2456000,5 </a:t>
            </a:r>
            <a:r>
              <a:rPr lang="en-US">
                <a:solidFill>
                  <a:srgbClr val="7030A0"/>
                </a:solidFill>
              </a:rPr>
              <a:t>JD)</a:t>
            </a:r>
          </a:p>
          <a:p>
            <a:r>
              <a:rPr lang="ru-RU">
                <a:solidFill>
                  <a:srgbClr val="7030A0"/>
                </a:solidFill>
              </a:rPr>
              <a:t>Велика піввісь	68,04 а. о.</a:t>
            </a:r>
          </a:p>
          <a:p>
            <a:r>
              <a:rPr lang="ru-RU">
                <a:solidFill>
                  <a:srgbClr val="7030A0"/>
                </a:solidFill>
              </a:rPr>
              <a:t>Перигелій	38,46 а. о.</a:t>
            </a:r>
          </a:p>
          <a:p>
            <a:r>
              <a:rPr lang="ru-RU">
                <a:solidFill>
                  <a:srgbClr val="7030A0"/>
                </a:solidFill>
              </a:rPr>
              <a:t>Афелій	97,63 а. о.</a:t>
            </a:r>
          </a:p>
          <a:p>
            <a:r>
              <a:rPr lang="ru-RU">
                <a:solidFill>
                  <a:srgbClr val="7030A0"/>
                </a:solidFill>
              </a:rPr>
              <a:t>Ексцентриситет	0,434</a:t>
            </a:r>
          </a:p>
          <a:p>
            <a:r>
              <a:rPr lang="ru-RU">
                <a:solidFill>
                  <a:srgbClr val="7030A0"/>
                </a:solidFill>
              </a:rPr>
              <a:t>Орбітальний період	561,3 р</a:t>
            </a:r>
          </a:p>
          <a:p>
            <a:r>
              <a:rPr lang="ru-RU">
                <a:solidFill>
                  <a:srgbClr val="7030A0"/>
                </a:solidFill>
              </a:rPr>
              <a:t>Середня орбітальна швидкість	3,4722 км/с</a:t>
            </a:r>
          </a:p>
          <a:p>
            <a:r>
              <a:rPr lang="ru-RU">
                <a:solidFill>
                  <a:srgbClr val="7030A0"/>
                </a:solidFill>
              </a:rPr>
              <a:t>Середня аномалія	200,38°</a:t>
            </a:r>
          </a:p>
          <a:p>
            <a:r>
              <a:rPr lang="ru-RU">
                <a:solidFill>
                  <a:srgbClr val="7030A0"/>
                </a:solidFill>
              </a:rPr>
              <a:t>Нахил орбіти	43,824°</a:t>
            </a:r>
          </a:p>
          <a:p>
            <a:r>
              <a:rPr lang="ru-RU">
                <a:solidFill>
                  <a:srgbClr val="7030A0"/>
                </a:solidFill>
              </a:rPr>
              <a:t>Довгота висхідного вузла	36,061°</a:t>
            </a:r>
          </a:p>
          <a:p>
            <a:r>
              <a:rPr lang="ru-RU">
                <a:solidFill>
                  <a:srgbClr val="7030A0"/>
                </a:solidFill>
              </a:rPr>
              <a:t>Аргумент перицентру	150,9°</a:t>
            </a:r>
          </a:p>
          <a:p>
            <a:r>
              <a:rPr lang="ru-RU">
                <a:solidFill>
                  <a:srgbClr val="7030A0"/>
                </a:solidFill>
              </a:rPr>
              <a:t>Супутники	Дизномія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606" y="2055962"/>
            <a:ext cx="4211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Фізичні характеристики</a:t>
            </a:r>
          </a:p>
          <a:p>
            <a:r>
              <a:rPr lang="ru-RU"/>
              <a:t>Середній радіус	1163 ± 6 </a:t>
            </a:r>
            <a:r>
              <a:rPr lang="en-US"/>
              <a:t>km[3] [4]</a:t>
            </a:r>
          </a:p>
          <a:p>
            <a:r>
              <a:rPr lang="ru-RU"/>
              <a:t>Маса	(1,67±0,02)×1022 кг[5]</a:t>
            </a:r>
          </a:p>
          <a:p>
            <a:r>
              <a:rPr lang="ru-RU"/>
              <a:t>Прискорення вільного падіння</a:t>
            </a:r>
          </a:p>
          <a:p>
            <a:r>
              <a:rPr lang="ru-RU"/>
              <a:t> на поверхні	~0,8 м/с²</a:t>
            </a:r>
          </a:p>
          <a:p>
            <a:r>
              <a:rPr lang="ru-RU"/>
              <a:t>Альбедо	0,86 ± 0,07</a:t>
            </a:r>
          </a:p>
          <a:p>
            <a:r>
              <a:rPr lang="ru-RU"/>
              <a:t>Темп. поверхні</a:t>
            </a:r>
          </a:p>
          <a:p>
            <a:r>
              <a:rPr lang="ru-RU"/>
              <a:t>   (наближено)		мін.	сер.	макс.</a:t>
            </a:r>
          </a:p>
          <a:p>
            <a:r>
              <a:rPr lang="ru-RU"/>
              <a:t>30 </a:t>
            </a:r>
            <a:r>
              <a:rPr lang="en-US"/>
              <a:t>K	42,5 K	55 K</a:t>
            </a:r>
          </a:p>
          <a:p>
            <a:endParaRPr lang="en-US"/>
          </a:p>
          <a:p>
            <a:r>
              <a:rPr lang="ru-RU"/>
              <a:t>Спектральний тип	</a:t>
            </a:r>
            <a:r>
              <a:rPr lang="en-US"/>
              <a:t>B-V=0,78, V-R=0,45[6]</a:t>
            </a:r>
          </a:p>
          <a:p>
            <a:r>
              <a:rPr lang="ru-RU"/>
              <a:t>Видима зоряна величина	18,7[7]</a:t>
            </a:r>
          </a:p>
          <a:p>
            <a:r>
              <a:rPr lang="ru-RU"/>
              <a:t>Стандартна зоряна величина	−1,1925</a:t>
            </a:r>
          </a:p>
          <a:p>
            <a:r>
              <a:rPr lang="ru-RU"/>
              <a:t>Кутовий розмір	40 мілісекунд</a:t>
            </a:r>
          </a:p>
        </p:txBody>
      </p:sp>
    </p:spTree>
    <p:extLst>
      <p:ext uri="{BB962C8B-B14F-4D97-AF65-F5344CB8AC3E}">
        <p14:creationId xmlns:p14="http://schemas.microsoft.com/office/powerpoint/2010/main" val="927104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8" y="188640"/>
            <a:ext cx="6496847" cy="646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3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r>
              <a:rPr lang="ru-RU" sz="3200">
                <a:solidFill>
                  <a:schemeClr val="accent1"/>
                </a:solidFill>
              </a:rPr>
              <a:t>Карликова планета — небесне тіло, що обертається безпосередньо навколо Сонця (тобто, не є супутником іншої планети), має достатню масу, щоб гравітація надала їй гідростатично-рівноважної форми, проте не розчистила околиці своєї орбіти від інших </a:t>
            </a:r>
            <a:r>
              <a:rPr lang="ru-RU" sz="3200">
                <a:solidFill>
                  <a:schemeClr val="accent1"/>
                </a:solidFill>
              </a:rPr>
              <a:t>подібних </a:t>
            </a:r>
            <a:r>
              <a:rPr lang="ru-RU" sz="3200" smtClean="0">
                <a:solidFill>
                  <a:schemeClr val="accent1"/>
                </a:solidFill>
              </a:rPr>
              <a:t>тіл— </a:t>
            </a:r>
            <a:r>
              <a:rPr lang="ru-RU" sz="3200">
                <a:solidFill>
                  <a:schemeClr val="accent1"/>
                </a:solidFill>
              </a:rPr>
              <a:t>вони «не домінують» на своїй орбіті. Визначення було ухвалено Міжнародним астрономічним союзом 24 серпня </a:t>
            </a:r>
            <a:r>
              <a:rPr lang="ru-RU" sz="3200">
                <a:solidFill>
                  <a:schemeClr val="accent1"/>
                </a:solidFill>
              </a:rPr>
              <a:t>2006 </a:t>
            </a:r>
            <a:r>
              <a:rPr lang="ru-RU" sz="3200" smtClean="0">
                <a:solidFill>
                  <a:schemeClr val="accent1"/>
                </a:solidFill>
              </a:rPr>
              <a:t>року.</a:t>
            </a:r>
            <a:endParaRPr lang="ru-RU" sz="3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5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chemeClr val="accent1"/>
                </a:solidFill>
              </a:rPr>
              <a:t>Карликова планета Церера обертається в головному поясі астероїдів. Макемаке, Плутон, Ерида та деякі інші карликові планети належать до поясу Койпера — області Сонячної системи поза орбітою Нептуна, що тягнеться до її зовнішньої межі (близько 55 відстаней від Землі до Сонця).</a:t>
            </a:r>
          </a:p>
        </p:txBody>
      </p:sp>
    </p:spTree>
    <p:extLst>
      <p:ext uri="{BB962C8B-B14F-4D97-AF65-F5344CB8AC3E}">
        <p14:creationId xmlns:p14="http://schemas.microsoft.com/office/powerpoint/2010/main" val="107667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" y="2909078"/>
            <a:ext cx="4107374" cy="394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33" y="2909079"/>
            <a:ext cx="4966130" cy="394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VLAD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6790"/>
            <a:ext cx="90933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1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3384376"/>
          </a:xfrm>
        </p:spPr>
        <p:txBody>
          <a:bodyPr>
            <a:normAutofit/>
          </a:bodyPr>
          <a:lstStyle/>
          <a:p>
            <a:r>
              <a:rPr lang="uk-UA" sz="2400"/>
              <a:t>Плутон зі своїми супутниками: фотографія телескопа Хаббл 2005 року, Гідра і Никта приблизно в 5000 разів слабкіше Плутона </a:t>
            </a:r>
            <a:r>
              <a:rPr lang="uk-UA" sz="2400"/>
              <a:t>і </a:t>
            </a:r>
            <a:r>
              <a:rPr lang="uk-UA" sz="2400" smtClean="0"/>
              <a:t>відповідно </a:t>
            </a:r>
            <a:r>
              <a:rPr lang="uk-UA" sz="2400"/>
              <a:t>в 2 і 3 рази далі від Плутона, ніж його головна "луна" Харон, який був відкритий в 1978 году.Б) Еріда з Ді</a:t>
            </a:r>
            <a:r>
              <a:rPr lang="en-US" sz="2400"/>
              <a:t>c</a:t>
            </a:r>
            <a:r>
              <a:rPr lang="uk-UA" sz="2400" smtClean="0"/>
              <a:t>номією </a:t>
            </a:r>
            <a:r>
              <a:rPr lang="uk-UA" sz="2400"/>
              <a:t>(назва вибрана на честь дисномії, у давньогрецькій міфології - дух беззаконня (так перекладається грецьке слово </a:t>
            </a:r>
            <a:r>
              <a:rPr lang="el-GR" sz="2400"/>
              <a:t>Δνδυομ</a:t>
            </a:r>
            <a:r>
              <a:rPr lang="en-US" sz="2400"/>
              <a:t>ï</a:t>
            </a:r>
            <a:r>
              <a:rPr lang="el-GR" sz="2400"/>
              <a:t>α), </a:t>
            </a:r>
            <a:r>
              <a:rPr lang="uk-UA" sz="2400"/>
              <a:t>дочка Еріди, богині помсти.</a:t>
            </a:r>
            <a:endParaRPr lang="ru-RU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5976664" cy="31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57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082354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chemeClr val="accent1"/>
                </a:solidFill>
              </a:rPr>
              <a:t>Плутоїди: Еріс з </a:t>
            </a:r>
            <a:r>
              <a:rPr lang="ru-RU" sz="3600">
                <a:solidFill>
                  <a:schemeClr val="accent1"/>
                </a:solidFill>
              </a:rPr>
              <a:t>супутником </a:t>
            </a:r>
            <a:r>
              <a:rPr lang="ru-RU" sz="3600" smtClean="0">
                <a:solidFill>
                  <a:schemeClr val="accent1"/>
                </a:solidFill>
              </a:rPr>
              <a:t>Дістомія, </a:t>
            </a:r>
            <a:r>
              <a:rPr lang="ru-RU" sz="3600">
                <a:solidFill>
                  <a:schemeClr val="accent1"/>
                </a:solidFill>
              </a:rPr>
              <a:t>Плутон з супутниками Хароном, Гідрою </a:t>
            </a:r>
            <a:r>
              <a:rPr lang="ru-RU" sz="3600">
                <a:solidFill>
                  <a:schemeClr val="accent1"/>
                </a:solidFill>
              </a:rPr>
              <a:t>і </a:t>
            </a:r>
            <a:r>
              <a:rPr lang="ru-RU" sz="3600" smtClean="0">
                <a:solidFill>
                  <a:schemeClr val="accent1"/>
                </a:solidFill>
              </a:rPr>
              <a:t>Ніхто</a:t>
            </a:r>
            <a:r>
              <a:rPr lang="ru-RU" sz="3600">
                <a:solidFill>
                  <a:schemeClr val="accent1"/>
                </a:solidFill>
              </a:rPr>
              <a:t>, Макемаке і Хаумеа з супутниками Хііака і Намака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6" y="3645024"/>
            <a:ext cx="885698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3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/>
                </a:solidFill>
              </a:rPr>
              <a:t>Орбіта Еріс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72816"/>
            <a:ext cx="5943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12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accent1"/>
                </a:solidFill>
              </a:rPr>
              <a:t>Орб</a:t>
            </a:r>
            <a:r>
              <a:rPr lang="uk-UA" smtClean="0">
                <a:solidFill>
                  <a:schemeClr val="accent1"/>
                </a:solidFill>
              </a:rPr>
              <a:t>і</a:t>
            </a:r>
            <a:r>
              <a:rPr lang="ru-RU" smtClean="0">
                <a:solidFill>
                  <a:schemeClr val="accent1"/>
                </a:solidFill>
              </a:rPr>
              <a:t>ти двох карликових </a:t>
            </a:r>
            <a:r>
              <a:rPr lang="ru-RU">
                <a:solidFill>
                  <a:schemeClr val="accent1"/>
                </a:solidFill>
              </a:rPr>
              <a:t>планет </a:t>
            </a:r>
            <a:r>
              <a:rPr lang="ru-RU">
                <a:solidFill>
                  <a:schemeClr val="accent1"/>
                </a:solidFill>
              </a:rPr>
              <a:t>Плутон </a:t>
            </a:r>
            <a:r>
              <a:rPr lang="ru-RU" smtClean="0">
                <a:solidFill>
                  <a:schemeClr val="accent1"/>
                </a:solidFill>
              </a:rPr>
              <a:t>і Еріс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14881"/>
            <a:ext cx="594344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2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23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mtClean="0">
                <a:solidFill>
                  <a:schemeClr val="accent1"/>
                </a:solidFill>
              </a:rPr>
              <a:t>Також є і інші менш відомі карликові планети</a:t>
            </a: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388424" cy="36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691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257</Words>
  <Application>Microsoft Office PowerPoint</Application>
  <PresentationFormat>Экран (4:3)</PresentationFormat>
  <Paragraphs>199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Карликові планети</vt:lpstr>
      <vt:lpstr>Карликова планета — небесне тіло, що обертається безпосередньо навколо Сонця (тобто, не є супутником іншої планети), має достатню масу, щоб гравітація надала їй гідростатично-рівноважної форми, проте не розчистила околиці своєї орбіти від інших подібних тіл— вони «не домінують» на своїй орбіті. Визначення було ухвалено Міжнародним астрономічним союзом 24 серпня 2006 року.</vt:lpstr>
      <vt:lpstr>Карликова планета Церера обертається в головному поясі астероїдів. Макемаке, Плутон, Ерида та деякі інші карликові планети належать до поясу Койпера — області Сонячної системи поза орбітою Нептуна, що тягнеться до її зовнішньої межі (близько 55 відстаней від Землі до Сонця).</vt:lpstr>
      <vt:lpstr>Презентация PowerPoint</vt:lpstr>
      <vt:lpstr>Плутон зі своїми супутниками: фотографія телескопа Хаббл 2005 року, Гідра і Никта приблизно в 5000 разів слабкіше Плутона і відповідно в 2 і 3 рази далі від Плутона, ніж його головна "луна" Харон, який був відкритий в 1978 году.Б) Еріда з Діcномією (назва вибрана на честь дисномії, у давньогрецькій міфології - дух беззаконня (так перекладається грецьке слово Δνδυομïα), дочка Еріди, богині помсти.</vt:lpstr>
      <vt:lpstr>Плутоїди: Еріс з супутником Дістомія, Плутон з супутниками Хароном, Гідрою і Ніхто, Макемаке і Хаумеа з супутниками Хііака і Намака</vt:lpstr>
      <vt:lpstr>Орбіта Еріс</vt:lpstr>
      <vt:lpstr>Орбіти двох карликових планет Плутон і Еріс</vt:lpstr>
      <vt:lpstr>Також є і інші менш відомі карликові планети</vt:lpstr>
      <vt:lpstr>Церера</vt:lpstr>
      <vt:lpstr>Презентация PowerPoint</vt:lpstr>
      <vt:lpstr>Плутон</vt:lpstr>
      <vt:lpstr>Презентация PowerPoint</vt:lpstr>
      <vt:lpstr>Презентация PowerPoint</vt:lpstr>
      <vt:lpstr>Макемаке</vt:lpstr>
      <vt:lpstr>Презентация PowerPoint</vt:lpstr>
      <vt:lpstr>Ерида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Карликові планети</dc:title>
  <dc:creator>VLAD</dc:creator>
  <cp:lastModifiedBy>VLAD</cp:lastModifiedBy>
  <cp:revision>12</cp:revision>
  <dcterms:created xsi:type="dcterms:W3CDTF">2013-12-15T21:19:47Z</dcterms:created>
  <dcterms:modified xsi:type="dcterms:W3CDTF">2013-12-15T22:19:02Z</dcterms:modified>
</cp:coreProperties>
</file>