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62" r:id="rId3"/>
    <p:sldId id="274" r:id="rId4"/>
    <p:sldId id="275" r:id="rId5"/>
    <p:sldId id="263" r:id="rId6"/>
    <p:sldId id="264" r:id="rId7"/>
    <p:sldId id="265" r:id="rId8"/>
    <p:sldId id="276" r:id="rId9"/>
    <p:sldId id="266" r:id="rId10"/>
    <p:sldId id="267" r:id="rId11"/>
    <p:sldId id="268" r:id="rId12"/>
    <p:sldId id="269" r:id="rId13"/>
    <p:sldId id="273" r:id="rId14"/>
    <p:sldId id="271" r:id="rId15"/>
    <p:sldId id="272" r:id="rId16"/>
    <p:sldId id="270" r:id="rId17"/>
    <p:sldId id="261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5A"/>
    <a:srgbClr val="DFF45E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3F01-3D08-44D6-8FF1-AF3886040BB8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31C3-E397-414C-A4BD-6BC6DF82D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17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31C3-E397-414C-A4BD-6BC6DF82DDB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43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E9EC5A"/>
            </a:gs>
            <a:gs pos="5000">
              <a:srgbClr val="FFFF00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4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924604" cy="1644032"/>
          </a:xfrm>
        </p:spPr>
        <p:txBody>
          <a:bodyPr/>
          <a:lstStyle/>
          <a:p>
            <a:r>
              <a:rPr lang="uk-UA" dirty="0" smtClean="0"/>
              <a:t>Україна та українці у творчості </a:t>
            </a:r>
            <a:r>
              <a:rPr lang="uk-UA" dirty="0" err="1" smtClean="0"/>
              <a:t>шевченка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368464"/>
            <a:ext cx="4041236" cy="34895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356992"/>
            <a:ext cx="4608512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Я так </a:t>
            </a:r>
            <a:r>
              <a:rPr lang="ru-RU" sz="2400" dirty="0" err="1"/>
              <a:t>її</a:t>
            </a:r>
            <a:r>
              <a:rPr lang="ru-RU" sz="2400" dirty="0"/>
              <a:t>, я так люблю</a:t>
            </a:r>
          </a:p>
          <a:p>
            <a:pPr algn="just"/>
            <a:r>
              <a:rPr lang="ru-RU" sz="2400" dirty="0"/>
              <a:t>Мою </a:t>
            </a:r>
            <a:r>
              <a:rPr lang="ru-RU" sz="2400" dirty="0" err="1"/>
              <a:t>Україну</a:t>
            </a:r>
            <a:r>
              <a:rPr lang="ru-RU" sz="2400" dirty="0"/>
              <a:t> </a:t>
            </a:r>
            <a:r>
              <a:rPr lang="ru-RU" sz="2400" dirty="0" err="1"/>
              <a:t>убогу</a:t>
            </a:r>
            <a:r>
              <a:rPr lang="ru-RU" sz="2400" dirty="0"/>
              <a:t>,</a:t>
            </a:r>
          </a:p>
          <a:p>
            <a:pPr algn="just"/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проклену</a:t>
            </a:r>
            <a:r>
              <a:rPr lang="ru-RU" sz="2400" dirty="0"/>
              <a:t> за </a:t>
            </a:r>
            <a:r>
              <a:rPr lang="ru-RU" sz="2400" dirty="0" err="1"/>
              <a:t>неї</a:t>
            </a:r>
            <a:r>
              <a:rPr lang="ru-RU" sz="2400" dirty="0"/>
              <a:t> бога,</a:t>
            </a:r>
          </a:p>
          <a:p>
            <a:pPr algn="just"/>
            <a:r>
              <a:rPr lang="ru-RU" sz="2400" dirty="0"/>
              <a:t>За </a:t>
            </a:r>
            <a:r>
              <a:rPr lang="ru-RU" sz="2400" dirty="0" err="1"/>
              <a:t>неї</a:t>
            </a:r>
            <a:r>
              <a:rPr lang="ru-RU" sz="2400" dirty="0"/>
              <a:t> душу погублю!</a:t>
            </a:r>
          </a:p>
        </p:txBody>
      </p:sp>
    </p:spTree>
    <p:extLst>
      <p:ext uri="{BB962C8B-B14F-4D97-AF65-F5344CB8AC3E}">
        <p14:creationId xmlns:p14="http://schemas.microsoft.com/office/powerpoint/2010/main" val="35974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62337" y="3415197"/>
            <a:ext cx="4427984" cy="3212976"/>
          </a:xfrm>
          <a:prstGeom prst="roundRect">
            <a:avLst>
              <a:gd name="adj" fmla="val 24860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Покидаючи </a:t>
            </a:r>
            <a:r>
              <a:rPr lang="uk-UA" dirty="0" err="1"/>
              <a:t>неньку-Україну</a:t>
            </a:r>
            <a:r>
              <a:rPr lang="uk-UA" dirty="0"/>
              <a:t> (не з власної вол</a:t>
            </a:r>
            <a:r>
              <a:rPr lang="en-US" dirty="0"/>
              <a:t>i!), </a:t>
            </a:r>
            <a:r>
              <a:rPr lang="uk-UA" dirty="0"/>
              <a:t>в</a:t>
            </a:r>
            <a:r>
              <a:rPr lang="en-US" dirty="0"/>
              <a:t>i</a:t>
            </a:r>
            <a:r>
              <a:rPr lang="uk-UA" dirty="0"/>
              <a:t>н прощається з нею:</a:t>
            </a:r>
          </a:p>
          <a:p>
            <a:pPr algn="ctr"/>
            <a:r>
              <a:rPr lang="uk-UA" dirty="0"/>
              <a:t>Прощай, </a:t>
            </a:r>
            <a:r>
              <a:rPr lang="uk-UA" dirty="0" err="1"/>
              <a:t>св</a:t>
            </a:r>
            <a:r>
              <a:rPr lang="en-US" dirty="0"/>
              <a:t>i</a:t>
            </a:r>
            <a:r>
              <a:rPr lang="uk-UA" dirty="0"/>
              <a:t>те! Прощай, земле,</a:t>
            </a:r>
          </a:p>
          <a:p>
            <a:pPr algn="ctr"/>
            <a:r>
              <a:rPr lang="uk-UA" dirty="0"/>
              <a:t>Неприязний краю!</a:t>
            </a:r>
          </a:p>
          <a:p>
            <a:pPr algn="ctr"/>
            <a:r>
              <a:rPr lang="uk-UA" dirty="0"/>
              <a:t>Мої муки, мої </a:t>
            </a:r>
            <a:r>
              <a:rPr lang="uk-UA" dirty="0" err="1"/>
              <a:t>лют</a:t>
            </a:r>
            <a:r>
              <a:rPr lang="en-US" dirty="0"/>
              <a:t>i </a:t>
            </a:r>
          </a:p>
          <a:p>
            <a:pPr algn="ctr"/>
            <a:r>
              <a:rPr lang="uk-UA" dirty="0"/>
              <a:t>В хмар</a:t>
            </a:r>
            <a:r>
              <a:rPr lang="en-US" dirty="0"/>
              <a:t>i </a:t>
            </a:r>
            <a:r>
              <a:rPr lang="uk-UA" dirty="0"/>
              <a:t>заховаю. </a:t>
            </a:r>
          </a:p>
          <a:p>
            <a:pPr algn="ctr"/>
            <a:r>
              <a:rPr lang="uk-UA" dirty="0"/>
              <a:t>А ти, моя Україно, </a:t>
            </a:r>
          </a:p>
          <a:p>
            <a:pPr algn="ctr"/>
            <a:r>
              <a:rPr lang="uk-UA" dirty="0"/>
              <a:t>Безталанна вдово! </a:t>
            </a:r>
          </a:p>
          <a:p>
            <a:pPr algn="ctr"/>
            <a:r>
              <a:rPr lang="uk-UA" dirty="0"/>
              <a:t>Я до тебе л</a:t>
            </a:r>
            <a:r>
              <a:rPr lang="en-US" dirty="0"/>
              <a:t>i</a:t>
            </a:r>
            <a:r>
              <a:rPr lang="uk-UA" dirty="0" err="1"/>
              <a:t>татиму</a:t>
            </a:r>
            <a:r>
              <a:rPr lang="uk-UA" dirty="0"/>
              <a:t> </a:t>
            </a:r>
          </a:p>
          <a:p>
            <a:pPr algn="ctr"/>
            <a:r>
              <a:rPr lang="uk-UA" dirty="0"/>
              <a:t>З хмари на розмову. </a:t>
            </a:r>
          </a:p>
          <a:p>
            <a:pPr algn="ctr"/>
            <a:r>
              <a:rPr lang="uk-UA" dirty="0"/>
              <a:t>("Сон")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680"/>
            <a:ext cx="4427984" cy="3488328"/>
          </a:xfrm>
          <a:prstGeom prst="round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69669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123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/>
              <a:t>карали, </a:t>
            </a:r>
            <a:r>
              <a:rPr lang="ru-RU" dirty="0" err="1"/>
              <a:t>висилали</a:t>
            </a:r>
            <a:r>
              <a:rPr lang="ru-RU" dirty="0"/>
              <a:t> на </a:t>
            </a:r>
            <a:r>
              <a:rPr lang="ru-RU" dirty="0" smtClean="0"/>
              <a:t>      </a:t>
            </a:r>
            <a:r>
              <a:rPr lang="ru-RU" dirty="0" err="1" smtClean="0"/>
              <a:t>заслання</a:t>
            </a:r>
            <a:r>
              <a:rPr lang="ru-RU" dirty="0"/>
              <a:t>, не дозволяли </a:t>
            </a:r>
            <a:r>
              <a:rPr lang="ru-RU" dirty="0" err="1"/>
              <a:t>жити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smtClean="0"/>
              <a:t>  яку </a:t>
            </a:r>
            <a:r>
              <a:rPr lang="ru-RU" dirty="0" err="1"/>
              <a:t>він</a:t>
            </a:r>
            <a:r>
              <a:rPr lang="ru-RU" dirty="0"/>
              <a:t> так любив, за </a:t>
            </a:r>
            <a:r>
              <a:rPr lang="ru-RU" dirty="0" err="1"/>
              <a:t>якою</a:t>
            </a:r>
            <a:r>
              <a:rPr lang="ru-RU" dirty="0"/>
              <a:t> так тужило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бідне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… “</a:t>
            </a:r>
            <a:r>
              <a:rPr lang="ru-RU" dirty="0" err="1"/>
              <a:t>карався</a:t>
            </a:r>
            <a:r>
              <a:rPr lang="ru-RU" dirty="0"/>
              <a:t>, </a:t>
            </a:r>
            <a:r>
              <a:rPr lang="ru-RU" dirty="0" err="1"/>
              <a:t>мучився</a:t>
            </a:r>
            <a:r>
              <a:rPr lang="ru-RU" dirty="0"/>
              <a:t>, але… не </a:t>
            </a:r>
            <a:r>
              <a:rPr lang="ru-RU" dirty="0" err="1"/>
              <a:t>каявсь</a:t>
            </a:r>
            <a:r>
              <a:rPr lang="ru-RU" dirty="0"/>
              <a:t>”.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мріяв</a:t>
            </a:r>
            <a:r>
              <a:rPr lang="ru-RU" dirty="0"/>
              <a:t> про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, але й твердо </a:t>
            </a:r>
            <a:r>
              <a:rPr lang="ru-RU" dirty="0" err="1"/>
              <a:t>вірив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endParaRPr lang="ru-RU" dirty="0"/>
          </a:p>
          <a:p>
            <a:r>
              <a:rPr lang="ru-RU" dirty="0"/>
              <a:t>… на </a:t>
            </a:r>
            <a:r>
              <a:rPr lang="ru-RU" dirty="0" err="1"/>
              <a:t>оновленій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endParaRPr lang="ru-RU" dirty="0"/>
          </a:p>
          <a:p>
            <a:r>
              <a:rPr lang="ru-RU" dirty="0"/>
              <a:t>Врага не буде, супостата,</a:t>
            </a:r>
          </a:p>
          <a:p>
            <a:r>
              <a:rPr lang="ru-RU" dirty="0"/>
              <a:t>А буде </a:t>
            </a:r>
            <a:r>
              <a:rPr lang="ru-RU" dirty="0" err="1"/>
              <a:t>син</a:t>
            </a:r>
            <a:r>
              <a:rPr lang="ru-RU" dirty="0"/>
              <a:t>, і буде </a:t>
            </a:r>
            <a:r>
              <a:rPr lang="ru-RU" dirty="0" err="1"/>
              <a:t>мати</a:t>
            </a:r>
            <a:r>
              <a:rPr lang="ru-RU" dirty="0"/>
              <a:t>,</a:t>
            </a:r>
          </a:p>
          <a:p>
            <a:r>
              <a:rPr lang="ru-RU" dirty="0"/>
              <a:t>І </a:t>
            </a:r>
            <a:r>
              <a:rPr lang="ru-RU" dirty="0" err="1"/>
              <a:t>будуть</a:t>
            </a:r>
            <a:r>
              <a:rPr lang="ru-RU" dirty="0"/>
              <a:t> люди на </a:t>
            </a:r>
            <a:r>
              <a:rPr lang="ru-RU" dirty="0" err="1"/>
              <a:t>землі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3515963"/>
            <a:ext cx="2448272" cy="330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41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323528" y="260648"/>
            <a:ext cx="8424936" cy="3528392"/>
          </a:xfrm>
          <a:prstGeom prst="snip2DiagRect">
            <a:avLst/>
          </a:prstGeom>
          <a:solidFill>
            <a:schemeClr val="accent2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Покидаючи </a:t>
            </a:r>
            <a:r>
              <a:rPr lang="uk-UA" dirty="0" err="1"/>
              <a:t>неньку-Україну</a:t>
            </a:r>
            <a:r>
              <a:rPr lang="uk-UA" dirty="0"/>
              <a:t> (не з власної вол</a:t>
            </a:r>
            <a:r>
              <a:rPr lang="en-US" dirty="0"/>
              <a:t>i!), </a:t>
            </a:r>
            <a:r>
              <a:rPr lang="uk-UA" dirty="0"/>
              <a:t>в</a:t>
            </a:r>
            <a:r>
              <a:rPr lang="en-US" dirty="0"/>
              <a:t>i</a:t>
            </a:r>
            <a:r>
              <a:rPr lang="uk-UA" dirty="0"/>
              <a:t>н прощається з нею:</a:t>
            </a:r>
          </a:p>
          <a:p>
            <a:pPr algn="ctr"/>
            <a:r>
              <a:rPr lang="uk-UA" dirty="0"/>
              <a:t>Прощай, </a:t>
            </a:r>
            <a:r>
              <a:rPr lang="uk-UA" dirty="0" err="1"/>
              <a:t>св</a:t>
            </a:r>
            <a:r>
              <a:rPr lang="en-US" dirty="0"/>
              <a:t>i</a:t>
            </a:r>
            <a:r>
              <a:rPr lang="uk-UA" dirty="0"/>
              <a:t>те! Прощай, земле,</a:t>
            </a:r>
          </a:p>
          <a:p>
            <a:pPr algn="ctr"/>
            <a:r>
              <a:rPr lang="uk-UA" dirty="0"/>
              <a:t>Неприязний краю!</a:t>
            </a:r>
          </a:p>
          <a:p>
            <a:pPr algn="ctr"/>
            <a:r>
              <a:rPr lang="uk-UA" dirty="0"/>
              <a:t>Мої муки, мої </a:t>
            </a:r>
            <a:r>
              <a:rPr lang="uk-UA" dirty="0" err="1"/>
              <a:t>лют</a:t>
            </a:r>
            <a:r>
              <a:rPr lang="en-US" dirty="0"/>
              <a:t>i </a:t>
            </a:r>
          </a:p>
          <a:p>
            <a:pPr algn="ctr"/>
            <a:r>
              <a:rPr lang="uk-UA" dirty="0"/>
              <a:t>В хмар</a:t>
            </a:r>
            <a:r>
              <a:rPr lang="en-US" dirty="0"/>
              <a:t>i </a:t>
            </a:r>
            <a:r>
              <a:rPr lang="uk-UA" dirty="0"/>
              <a:t>заховаю. </a:t>
            </a:r>
          </a:p>
          <a:p>
            <a:pPr algn="ctr"/>
            <a:r>
              <a:rPr lang="uk-UA" dirty="0"/>
              <a:t>А ти, моя Україно, </a:t>
            </a:r>
          </a:p>
          <a:p>
            <a:pPr algn="ctr"/>
            <a:r>
              <a:rPr lang="uk-UA" dirty="0"/>
              <a:t>Безталанна вдово! </a:t>
            </a:r>
          </a:p>
          <a:p>
            <a:pPr algn="ctr"/>
            <a:r>
              <a:rPr lang="uk-UA" dirty="0"/>
              <a:t>Я до тебе л</a:t>
            </a:r>
            <a:r>
              <a:rPr lang="en-US" dirty="0"/>
              <a:t>i</a:t>
            </a:r>
            <a:r>
              <a:rPr lang="uk-UA" dirty="0" err="1"/>
              <a:t>татиму</a:t>
            </a:r>
            <a:r>
              <a:rPr lang="uk-UA" dirty="0"/>
              <a:t> </a:t>
            </a:r>
          </a:p>
          <a:p>
            <a:pPr algn="ctr"/>
            <a:r>
              <a:rPr lang="uk-UA" dirty="0"/>
              <a:t>З хмари на розмову. </a:t>
            </a:r>
          </a:p>
          <a:p>
            <a:pPr algn="ctr"/>
            <a:r>
              <a:rPr lang="uk-UA" dirty="0"/>
              <a:t>("Сон")</a:t>
            </a:r>
          </a:p>
        </p:txBody>
      </p:sp>
    </p:spTree>
    <p:extLst>
      <p:ext uri="{BB962C8B-B14F-4D97-AF65-F5344CB8AC3E}">
        <p14:creationId xmlns:p14="http://schemas.microsoft.com/office/powerpoint/2010/main" val="31949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188640"/>
            <a:ext cx="4680520" cy="36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4283968" y="3502142"/>
            <a:ext cx="4392488" cy="3095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522"/>
            <a:ext cx="9361040" cy="7063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4536504" cy="3528392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неї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вiн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лине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серцем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далекого Петербурга i з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оренбурзького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заслання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Їй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вiн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присвячує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свої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пiснi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своїх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безталанних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водночас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щасливих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вiчних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!)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дiтей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Україну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iдiть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дiти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нашу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Україну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...Там найдете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щире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серце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слово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ласкаве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Там найдете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щиру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правду,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й славу.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("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Думи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мої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...")</a:t>
            </a:r>
          </a:p>
          <a:p>
            <a:pPr algn="ctr"/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один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жне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("Сон")</a:t>
            </a:r>
            <a:endParaRPr lang="uk-UA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608002"/>
            <a:ext cx="3672408" cy="4180872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gradFill>
              <a:gsLst>
                <a:gs pos="100000">
                  <a:schemeClr val="accent4">
                    <a:lumMod val="5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любов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краю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дитинства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любов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своєї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батькiвщини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заслiпила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великого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українського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народу.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Вiн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розумiє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"пани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лукавi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 "у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раї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пекло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розвели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":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глянь: у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тiм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раї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покидаєш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Латану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свiтину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калiки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знiмають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он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розпинають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вдову за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подушне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кують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онде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пiд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тином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холодна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дитина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Голодная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мре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мати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пшеницю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панщинi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жне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("Сон")</a:t>
            </a:r>
            <a:endParaRPr lang="uk-UA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3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20"/>
            <a:ext cx="9144000" cy="6870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99392"/>
            <a:ext cx="9316358" cy="7689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4572000" cy="6845424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251520" y="3422890"/>
            <a:ext cx="4104456" cy="3246470"/>
          </a:xfrm>
          <a:prstGeom prst="flowChartProcess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Читаючи поезії Кобзаря, ми не тільки милуємося досконалими краєвидами, а й спостерігаємо, як природа співпереживає, співчуває героям, постає основою для змалювання трагічних сторінок народного життя: </a:t>
            </a:r>
          </a:p>
          <a:p>
            <a:pPr algn="ctr"/>
            <a:endParaRPr lang="uk-UA" sz="1600" dirty="0">
              <a:solidFill>
                <a:schemeClr val="tx1"/>
              </a:solidFill>
            </a:endParaRP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Неначе писанка село, 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Зеленим гаєм поросло. 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Цвітуть сади; біліють хати, 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А на горі стоять палати. 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«Княжна» </a:t>
            </a:r>
          </a:p>
          <a:p>
            <a:pPr algn="ctr"/>
            <a:endParaRPr lang="uk-UA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599497" y="276494"/>
            <a:ext cx="4544503" cy="3556814"/>
          </a:xfrm>
          <a:prstGeom prst="flowChartProcess">
            <a:avLst/>
          </a:prstGeom>
          <a:solidFill>
            <a:schemeClr val="tx1">
              <a:lumMod val="65000"/>
              <a:lumOff val="35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Але </a:t>
            </a:r>
            <a:r>
              <a:rPr lang="uk-UA" dirty="0"/>
              <a:t>поряд із квітучою природою поет бачить людей, які стали «чорніше чорної землі»; садочки, які повсихали; біленькі хати, які повалялись, погнили. Все це викликає обурення за Україну, якій судилося терпіти наругу і страждати: </a:t>
            </a:r>
          </a:p>
          <a:p>
            <a:pPr algn="ctr"/>
            <a:endParaRPr lang="uk-UA" dirty="0"/>
          </a:p>
          <a:p>
            <a:pPr algn="ctr"/>
            <a:r>
              <a:rPr lang="uk-UA" dirty="0" err="1"/>
              <a:t>...скрізь</a:t>
            </a:r>
            <a:r>
              <a:rPr lang="uk-UA" dirty="0"/>
              <a:t> на славній Україні </a:t>
            </a:r>
          </a:p>
          <a:p>
            <a:pPr algn="ctr"/>
            <a:r>
              <a:rPr lang="uk-UA" dirty="0"/>
              <a:t>Людей у ярма запрягли </a:t>
            </a:r>
          </a:p>
          <a:p>
            <a:pPr algn="ctr"/>
            <a:r>
              <a:rPr lang="uk-UA" dirty="0"/>
              <a:t>Пани лукаві. </a:t>
            </a:r>
          </a:p>
        </p:txBody>
      </p:sp>
    </p:spTree>
    <p:extLst>
      <p:ext uri="{BB962C8B-B14F-4D97-AF65-F5344CB8AC3E}">
        <p14:creationId xmlns:p14="http://schemas.microsoft.com/office/powerpoint/2010/main" val="1252943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2" y="0"/>
            <a:ext cx="91386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738"/>
            <a:ext cx="6768752" cy="4506381"/>
          </a:xfrm>
          <a:prstGeom prst="roundRect">
            <a:avLst/>
          </a:prstGeom>
          <a:solidFill>
            <a:schemeClr val="accent6">
              <a:lumMod val="50000"/>
              <a:alpha val="4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Т. Г. Шевченко народився в Україні. Тут минуло його дитинство серед вишневих садків і струнких тополь, серед людей, гноблених і нещасних, яким був і він сам, але красивих душею, добрих і співучих. Добро і зло він бачив на землі свого дитинства, рай і пекло, і відчував свою єдність з Україною, з її народом. Все це стало часткою його самого. Шевченко немов говорить: мене нема, а є тільки турбота про долю рідної </a:t>
            </a:r>
            <a:r>
              <a:rPr lang="uk-UA" dirty="0" smtClean="0"/>
              <a:t>країни.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6" y="0"/>
            <a:ext cx="9160055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03648" y="692696"/>
            <a:ext cx="6840760" cy="5760640"/>
          </a:xfrm>
          <a:prstGeom prst="ellipse">
            <a:avLst/>
          </a:prstGeom>
          <a:solidFill>
            <a:schemeClr val="bg2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Слово «</a:t>
            </a:r>
            <a:r>
              <a:rPr lang="uk-UA" dirty="0" err="1">
                <a:solidFill>
                  <a:schemeClr val="tx1"/>
                </a:solidFill>
              </a:rPr>
              <a:t>Україна»—одне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з </a:t>
            </a:r>
            <a:r>
              <a:rPr lang="uk-UA" dirty="0" err="1">
                <a:solidFill>
                  <a:schemeClr val="tx1"/>
                </a:solidFill>
              </a:rPr>
              <a:t>найчаст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ш вживаних у </a:t>
            </a:r>
            <a:r>
              <a:rPr lang="uk-UA" dirty="0" err="1">
                <a:solidFill>
                  <a:schemeClr val="tx1"/>
                </a:solidFill>
              </a:rPr>
              <a:t>поез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ї Т.Шевченка. Почуття саможертовної любов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uk-UA" dirty="0">
                <a:solidFill>
                  <a:schemeClr val="tx1"/>
                </a:solidFill>
              </a:rPr>
              <a:t>до В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 err="1">
                <a:solidFill>
                  <a:schemeClr val="tx1"/>
                </a:solidFill>
              </a:rPr>
              <a:t>дчизни</a:t>
            </a:r>
            <a:r>
              <a:rPr lang="uk-UA" dirty="0">
                <a:solidFill>
                  <a:schemeClr val="tx1"/>
                </a:solidFill>
              </a:rPr>
              <a:t> висловлено з такою силою </a:t>
            </a:r>
            <a:r>
              <a:rPr lang="uk-UA" dirty="0" err="1">
                <a:solidFill>
                  <a:schemeClr val="tx1"/>
                </a:solidFill>
              </a:rPr>
              <a:t>пристраст</a:t>
            </a:r>
            <a:r>
              <a:rPr lang="en-US" dirty="0">
                <a:solidFill>
                  <a:schemeClr val="tx1"/>
                </a:solidFill>
              </a:rPr>
              <a:t>i, </a:t>
            </a:r>
            <a:r>
              <a:rPr lang="uk-UA" dirty="0">
                <a:solidFill>
                  <a:schemeClr val="tx1"/>
                </a:solidFill>
              </a:rPr>
              <a:t>що до них важко в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 err="1">
                <a:solidFill>
                  <a:schemeClr val="tx1"/>
                </a:solidFill>
              </a:rPr>
              <a:t>дшукати</a:t>
            </a:r>
            <a:r>
              <a:rPr lang="uk-UA" dirty="0">
                <a:solidFill>
                  <a:schemeClr val="tx1"/>
                </a:solidFill>
              </a:rPr>
              <a:t> аналог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й.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     Але водночас </a:t>
            </a:r>
            <a:r>
              <a:rPr lang="uk-UA" dirty="0" err="1">
                <a:solidFill>
                  <a:schemeClr val="tx1"/>
                </a:solidFill>
              </a:rPr>
              <a:t>подв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йно (</a:t>
            </a:r>
            <a:r>
              <a:rPr lang="uk-UA" dirty="0" err="1">
                <a:solidFill>
                  <a:schemeClr val="tx1"/>
                </a:solidFill>
              </a:rPr>
              <a:t>соц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 err="1">
                <a:solidFill>
                  <a:schemeClr val="tx1"/>
                </a:solidFill>
              </a:rPr>
              <a:t>ально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uk-UA" dirty="0" err="1">
                <a:solidFill>
                  <a:schemeClr val="tx1"/>
                </a:solidFill>
              </a:rPr>
              <a:t>нац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 err="1">
                <a:solidFill>
                  <a:schemeClr val="tx1"/>
                </a:solidFill>
              </a:rPr>
              <a:t>онально</a:t>
            </a:r>
            <a:r>
              <a:rPr lang="uk-UA" dirty="0">
                <a:solidFill>
                  <a:schemeClr val="tx1"/>
                </a:solidFill>
              </a:rPr>
              <a:t>) </a:t>
            </a:r>
            <a:r>
              <a:rPr lang="uk-UA" dirty="0" err="1">
                <a:solidFill>
                  <a:schemeClr val="tx1"/>
                </a:solidFill>
              </a:rPr>
              <a:t>пригн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 err="1">
                <a:solidFill>
                  <a:schemeClr val="tx1"/>
                </a:solidFill>
              </a:rPr>
              <a:t>чене</a:t>
            </a:r>
            <a:r>
              <a:rPr lang="uk-UA" dirty="0">
                <a:solidFill>
                  <a:schemeClr val="tx1"/>
                </a:solidFill>
              </a:rPr>
              <a:t> становище України могло стати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uk-UA" dirty="0">
                <a:solidFill>
                  <a:schemeClr val="tx1"/>
                </a:solidFill>
              </a:rPr>
              <a:t>стало – у </a:t>
            </a:r>
            <a:r>
              <a:rPr lang="uk-UA" dirty="0" err="1">
                <a:solidFill>
                  <a:schemeClr val="tx1"/>
                </a:solidFill>
              </a:rPr>
              <a:t>творчост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uk-UA" dirty="0">
                <a:solidFill>
                  <a:schemeClr val="tx1"/>
                </a:solidFill>
              </a:rPr>
              <a:t>Шевченка </a:t>
            </a:r>
            <a:r>
              <a:rPr lang="uk-UA" dirty="0" err="1">
                <a:solidFill>
                  <a:schemeClr val="tx1"/>
                </a:solidFill>
              </a:rPr>
              <a:t>передовс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м – джерелом величезної </a:t>
            </a:r>
            <a:r>
              <a:rPr lang="uk-UA" dirty="0" err="1">
                <a:solidFill>
                  <a:schemeClr val="tx1"/>
                </a:solidFill>
              </a:rPr>
              <a:t>революц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 err="1">
                <a:solidFill>
                  <a:schemeClr val="tx1"/>
                </a:solidFill>
              </a:rPr>
              <a:t>йної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енерг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uk-UA" dirty="0">
                <a:solidFill>
                  <a:schemeClr val="tx1"/>
                </a:solidFill>
              </a:rPr>
              <a:t>ї. </a:t>
            </a:r>
          </a:p>
        </p:txBody>
      </p:sp>
    </p:spTree>
    <p:extLst>
      <p:ext uri="{BB962C8B-B14F-4D97-AF65-F5344CB8AC3E}">
        <p14:creationId xmlns:p14="http://schemas.microsoft.com/office/powerpoint/2010/main" val="14043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8" y="0"/>
            <a:ext cx="9179737" cy="6858000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755576" y="3212976"/>
            <a:ext cx="7921654" cy="3456384"/>
          </a:xfrm>
          <a:prstGeom prst="flowChartProcess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Для Шевченка, в його </a:t>
            </a:r>
            <a:r>
              <a:rPr lang="uk-UA" dirty="0" err="1"/>
              <a:t>поез</a:t>
            </a:r>
            <a:r>
              <a:rPr lang="en-US" dirty="0"/>
              <a:t>i</a:t>
            </a:r>
            <a:r>
              <a:rPr lang="uk-UA" dirty="0"/>
              <a:t>ї, було н</a:t>
            </a:r>
            <a:r>
              <a:rPr lang="en-US" dirty="0"/>
              <a:t>i</a:t>
            </a:r>
            <a:r>
              <a:rPr lang="uk-UA" dirty="0"/>
              <a:t>би </a:t>
            </a:r>
            <a:r>
              <a:rPr lang="uk-UA" dirty="0" err="1"/>
              <a:t>дв</a:t>
            </a:r>
            <a:r>
              <a:rPr lang="en-US" dirty="0"/>
              <a:t>i </a:t>
            </a:r>
            <a:r>
              <a:rPr lang="uk-UA" dirty="0"/>
              <a:t>України: Україна як неминуща основа </a:t>
            </a:r>
            <a:r>
              <a:rPr lang="en-US" dirty="0"/>
              <a:t>i </a:t>
            </a:r>
            <a:r>
              <a:rPr lang="uk-UA" dirty="0"/>
              <a:t>Україна як </a:t>
            </a:r>
            <a:r>
              <a:rPr lang="en-US" dirty="0"/>
              <a:t>i</a:t>
            </a:r>
            <a:r>
              <a:rPr lang="uk-UA" dirty="0"/>
              <a:t>сторичний момент. </a:t>
            </a:r>
            <a:r>
              <a:rPr lang="uk-UA" dirty="0" err="1"/>
              <a:t>Україна-мати</a:t>
            </a:r>
            <a:r>
              <a:rPr lang="uk-UA" dirty="0"/>
              <a:t> </a:t>
            </a:r>
            <a:r>
              <a:rPr lang="en-US" dirty="0"/>
              <a:t>i </a:t>
            </a:r>
            <a:r>
              <a:rPr lang="uk-UA" dirty="0"/>
              <a:t>Україна блудна. Україна непорочна </a:t>
            </a:r>
            <a:r>
              <a:rPr lang="en-US" dirty="0"/>
              <a:t>i </a:t>
            </a:r>
            <a:r>
              <a:rPr lang="uk-UA" dirty="0"/>
              <a:t>Україна розбещена. Україна лицар</a:t>
            </a:r>
            <a:r>
              <a:rPr lang="en-US" dirty="0"/>
              <a:t>i</a:t>
            </a:r>
            <a:r>
              <a:rPr lang="uk-UA" dirty="0"/>
              <a:t>в </a:t>
            </a:r>
            <a:r>
              <a:rPr lang="en-US" dirty="0"/>
              <a:t>i </a:t>
            </a:r>
            <a:r>
              <a:rPr lang="uk-UA" dirty="0"/>
              <a:t>Україна раб</a:t>
            </a:r>
            <a:r>
              <a:rPr lang="en-US" dirty="0"/>
              <a:t>i</a:t>
            </a:r>
            <a:r>
              <a:rPr lang="uk-UA" dirty="0"/>
              <a:t>в. Цю другу, </a:t>
            </a:r>
            <a:r>
              <a:rPr lang="en-US" dirty="0"/>
              <a:t>i</a:t>
            </a:r>
            <a:r>
              <a:rPr lang="uk-UA" dirty="0" err="1"/>
              <a:t>сторично</a:t>
            </a:r>
            <a:r>
              <a:rPr lang="uk-UA" dirty="0"/>
              <a:t> спотворену </a:t>
            </a:r>
            <a:r>
              <a:rPr lang="en-US" dirty="0"/>
              <a:t>i </a:t>
            </a:r>
            <a:r>
              <a:rPr lang="en-US" dirty="0" err="1"/>
              <a:t>i</a:t>
            </a:r>
            <a:r>
              <a:rPr lang="uk-UA" dirty="0" err="1"/>
              <a:t>сторично</a:t>
            </a:r>
            <a:r>
              <a:rPr lang="uk-UA" dirty="0"/>
              <a:t> минущу Україну в</a:t>
            </a:r>
            <a:r>
              <a:rPr lang="en-US" dirty="0"/>
              <a:t>i</a:t>
            </a:r>
            <a:r>
              <a:rPr lang="uk-UA" dirty="0"/>
              <a:t>н бичував </a:t>
            </a:r>
            <a:r>
              <a:rPr lang="en-US" dirty="0"/>
              <a:t>i </a:t>
            </a:r>
            <a:r>
              <a:rPr lang="uk-UA" dirty="0"/>
              <a:t>проклинав заради першої - України мат</a:t>
            </a:r>
            <a:r>
              <a:rPr lang="en-US" dirty="0"/>
              <a:t>i</a:t>
            </a:r>
            <a:r>
              <a:rPr lang="uk-UA" dirty="0" err="1"/>
              <a:t>рної</a:t>
            </a:r>
            <a:r>
              <a:rPr lang="uk-UA" dirty="0"/>
              <a:t>, України неминущої. Син</a:t>
            </a:r>
            <a:r>
              <a:rPr lang="en-US" dirty="0"/>
              <a:t>i</a:t>
            </a:r>
            <a:r>
              <a:rPr lang="uk-UA" dirty="0"/>
              <a:t>в </a:t>
            </a:r>
            <a:r>
              <a:rPr lang="uk-UA" dirty="0" smtClean="0"/>
              <a:t> -  </a:t>
            </a:r>
            <a:r>
              <a:rPr lang="uk-UA" dirty="0"/>
              <a:t>заради </a:t>
            </a:r>
            <a:r>
              <a:rPr lang="uk-UA" dirty="0" err="1"/>
              <a:t>матер</a:t>
            </a:r>
            <a:r>
              <a:rPr lang="en-US" dirty="0"/>
              <a:t>i. </a:t>
            </a:r>
            <a:r>
              <a:rPr lang="uk-UA" dirty="0"/>
              <a:t>Образ України – </a:t>
            </a:r>
            <a:r>
              <a:rPr lang="uk-UA" dirty="0" smtClean="0"/>
              <a:t>неньки — це </a:t>
            </a:r>
            <a:r>
              <a:rPr lang="uk-UA" dirty="0" err="1"/>
              <a:t>найсв</a:t>
            </a:r>
            <a:r>
              <a:rPr lang="en-US" dirty="0"/>
              <a:t>i</a:t>
            </a:r>
            <a:r>
              <a:rPr lang="uk-UA" dirty="0" err="1"/>
              <a:t>тл</a:t>
            </a:r>
            <a:r>
              <a:rPr lang="en-US" dirty="0"/>
              <a:t>i</a:t>
            </a:r>
            <a:r>
              <a:rPr lang="uk-UA" dirty="0"/>
              <a:t>ший </a:t>
            </a:r>
            <a:r>
              <a:rPr lang="en-US" dirty="0"/>
              <a:t>i </a:t>
            </a:r>
            <a:r>
              <a:rPr lang="uk-UA" dirty="0"/>
              <a:t>водночас </a:t>
            </a:r>
            <a:r>
              <a:rPr lang="uk-UA" dirty="0" err="1"/>
              <a:t>найдраматичн</a:t>
            </a:r>
            <a:r>
              <a:rPr lang="en-US" dirty="0"/>
              <a:t>i</a:t>
            </a:r>
            <a:r>
              <a:rPr lang="uk-UA" dirty="0"/>
              <a:t>ший образ у </a:t>
            </a:r>
            <a:r>
              <a:rPr lang="uk-UA" dirty="0" err="1"/>
              <a:t>творчост</a:t>
            </a:r>
            <a:r>
              <a:rPr lang="en-US" dirty="0"/>
              <a:t>i </a:t>
            </a:r>
            <a:r>
              <a:rPr lang="uk-UA" dirty="0" smtClean="0"/>
              <a:t>Тараса </a:t>
            </a:r>
            <a:r>
              <a:rPr lang="uk-UA" dirty="0"/>
              <a:t>Шевченка, </a:t>
            </a:r>
            <a:r>
              <a:rPr lang="uk-UA" dirty="0" err="1"/>
              <a:t>найб</a:t>
            </a:r>
            <a:r>
              <a:rPr lang="en-US" dirty="0"/>
              <a:t>i</a:t>
            </a:r>
            <a:r>
              <a:rPr lang="uk-UA" dirty="0" err="1"/>
              <a:t>льший</a:t>
            </a:r>
            <a:r>
              <a:rPr lang="uk-UA" dirty="0"/>
              <a:t> д</a:t>
            </a:r>
            <a:r>
              <a:rPr lang="en-US" dirty="0"/>
              <a:t>i</a:t>
            </a:r>
            <a:r>
              <a:rPr lang="uk-UA" dirty="0" err="1"/>
              <a:t>амант</a:t>
            </a:r>
            <a:r>
              <a:rPr lang="uk-UA" dirty="0"/>
              <a:t> у його </a:t>
            </a:r>
            <a:r>
              <a:rPr lang="uk-UA" dirty="0" err="1"/>
              <a:t>поетичн</a:t>
            </a:r>
            <a:r>
              <a:rPr lang="en-US" dirty="0"/>
              <a:t>i</a:t>
            </a:r>
            <a:r>
              <a:rPr lang="uk-UA" dirty="0"/>
              <a:t>й корон</a:t>
            </a:r>
            <a:r>
              <a:rPr lang="en-US" dirty="0"/>
              <a:t>i.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79512" y="62345"/>
            <a:ext cx="5760640" cy="3779020"/>
          </a:xfrm>
          <a:prstGeom prst="ellipse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Волею історії він ототожнений з Україною і разом з її буттям продовжується нею, вбираючи в себе нові дні і новий досвід народу, відзиваючись на нові болі й думи, стаючи до нових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скрижалів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долі. Він росте й розвивається в часі, в історії, і нам ще йти і йти до його осягнення. Ми на вічнім шляху до Шевченка…</a:t>
            </a:r>
          </a:p>
        </p:txBody>
      </p:sp>
    </p:spTree>
    <p:extLst>
      <p:ext uri="{BB962C8B-B14F-4D97-AF65-F5344CB8AC3E}">
        <p14:creationId xmlns:p14="http://schemas.microsoft.com/office/powerpoint/2010/main" val="7361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8"/>
            <a:ext cx="9649072" cy="748883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935057" y="1558427"/>
            <a:ext cx="5544616" cy="3024336"/>
          </a:xfrm>
          <a:prstGeom prst="ellipse">
            <a:avLst/>
          </a:prstGeom>
          <a:solidFill>
            <a:schemeClr val="accent2">
              <a:lumMod val="75000"/>
              <a:alpha val="54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863846" y="2564904"/>
            <a:ext cx="6246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u="sng" dirty="0" smtClean="0"/>
              <a:t>Дякуємо за увагу!</a:t>
            </a:r>
            <a:endParaRPr lang="uk-UA" sz="32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3846" y="613394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Роботу </a:t>
            </a:r>
            <a:r>
              <a:rPr lang="ru-RU" dirty="0" err="1" smtClean="0">
                <a:solidFill>
                  <a:schemeClr val="bg1"/>
                </a:solidFill>
              </a:rPr>
              <a:t>виконували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Пухальська</a:t>
            </a:r>
            <a:r>
              <a:rPr lang="ru-RU" dirty="0" smtClean="0">
                <a:solidFill>
                  <a:schemeClr val="bg1"/>
                </a:solidFill>
              </a:rPr>
              <a:t> Дар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ru-RU" dirty="0" smtClean="0">
                <a:solidFill>
                  <a:schemeClr val="bg1"/>
                </a:solidFill>
              </a:rPr>
              <a:t>я</a:t>
            </a:r>
            <a:r>
              <a:rPr lang="uk-UA" dirty="0" smtClean="0">
                <a:solidFill>
                  <a:schemeClr val="bg1"/>
                </a:solidFill>
              </a:rPr>
              <a:t> та </a:t>
            </a:r>
            <a:r>
              <a:rPr lang="uk-UA" dirty="0" err="1" smtClean="0">
                <a:solidFill>
                  <a:schemeClr val="bg1"/>
                </a:solidFill>
              </a:rPr>
              <a:t>Черевко</a:t>
            </a:r>
            <a:r>
              <a:rPr lang="uk-UA" dirty="0" smtClean="0">
                <a:solidFill>
                  <a:schemeClr val="bg1"/>
                </a:solidFill>
              </a:rPr>
              <a:t> Марія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6" y="15426"/>
            <a:ext cx="9333206" cy="68378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97408"/>
            <a:ext cx="4032448" cy="3096017"/>
          </a:xfrm>
          <a:prstGeom prst="round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У мальовничому куточку нашої України, на Чернечій горі, спить вічним сном наш незабутній Тарас Шевченко. Внизу несе свої води могутній Дніпро, а з гори видно і “лани широкополі”, і милу його серцю Україну. Як мріяв, </a:t>
            </a:r>
            <a:r>
              <a:rPr lang="uk-UA" dirty="0" smtClean="0">
                <a:solidFill>
                  <a:schemeClr val="tx1"/>
                </a:solidFill>
              </a:rPr>
              <a:t>як заповідав…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221" y="3212976"/>
            <a:ext cx="4392488" cy="344891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Майже </a:t>
            </a:r>
            <a:r>
              <a:rPr lang="uk-UA" dirty="0">
                <a:solidFill>
                  <a:schemeClr val="tx1"/>
                </a:solidFill>
              </a:rPr>
              <a:t>все своє життя він прожив за межами Батьківщини, але ніколи її не забував. Не забував він і своїх земляків — українців. Скільки творів присвятив він своїй Вітчизні!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99" y="3775198"/>
            <a:ext cx="4014997" cy="232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50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30507" y="1304764"/>
            <a:ext cx="5544616" cy="424847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Ук</a:t>
            </a:r>
            <a:r>
              <a:rPr lang="en-US" dirty="0"/>
              <a:t>p</a:t>
            </a:r>
            <a:r>
              <a:rPr lang="uk-UA" dirty="0" err="1"/>
              <a:t>аїна</a:t>
            </a:r>
            <a:r>
              <a:rPr lang="uk-UA" dirty="0"/>
              <a:t> і </a:t>
            </a:r>
            <a:r>
              <a:rPr lang="uk-UA" dirty="0" err="1"/>
              <a:t>ук</a:t>
            </a:r>
            <a:r>
              <a:rPr lang="en-US" dirty="0"/>
              <a:t>p</a:t>
            </a:r>
            <a:r>
              <a:rPr lang="uk-UA" dirty="0" err="1"/>
              <a:t>аїнці</a:t>
            </a:r>
            <a:r>
              <a:rPr lang="uk-UA" dirty="0"/>
              <a:t> - це ті об</a:t>
            </a:r>
            <a:r>
              <a:rPr lang="en-US" dirty="0"/>
              <a:t>p</a:t>
            </a:r>
            <a:r>
              <a:rPr lang="uk-UA" dirty="0"/>
              <a:t>ази, які невід'ємні від усієї </a:t>
            </a:r>
            <a:r>
              <a:rPr lang="uk-UA" dirty="0" err="1"/>
              <a:t>тво</a:t>
            </a:r>
            <a:r>
              <a:rPr lang="en-US" dirty="0"/>
              <a:t>p</a:t>
            </a:r>
            <a:r>
              <a:rPr lang="uk-UA" dirty="0" err="1"/>
              <a:t>чості</a:t>
            </a:r>
            <a:r>
              <a:rPr lang="uk-UA" dirty="0"/>
              <a:t> Т.Г.Шевченка, п</a:t>
            </a:r>
            <a:r>
              <a:rPr lang="en-US" dirty="0"/>
              <a:t>p</a:t>
            </a:r>
            <a:r>
              <a:rPr lang="uk-UA" dirty="0"/>
              <a:t>ямо чи </a:t>
            </a:r>
            <a:r>
              <a:rPr lang="uk-UA" dirty="0" err="1"/>
              <a:t>опосе</a:t>
            </a:r>
            <a:r>
              <a:rPr lang="en-US" dirty="0"/>
              <a:t>p</a:t>
            </a:r>
            <a:r>
              <a:rPr lang="uk-UA" dirty="0" err="1"/>
              <a:t>едковано</a:t>
            </a:r>
            <a:r>
              <a:rPr lang="uk-UA" dirty="0"/>
              <a:t> вони п</a:t>
            </a:r>
            <a:r>
              <a:rPr lang="en-US" dirty="0"/>
              <a:t>p</a:t>
            </a:r>
            <a:r>
              <a:rPr lang="uk-UA" dirty="0" err="1"/>
              <a:t>исутні</a:t>
            </a:r>
            <a:r>
              <a:rPr lang="uk-UA" dirty="0"/>
              <a:t> у всіх його </a:t>
            </a:r>
            <a:r>
              <a:rPr lang="uk-UA" dirty="0" err="1"/>
              <a:t>тво</a:t>
            </a:r>
            <a:r>
              <a:rPr lang="en-US" dirty="0"/>
              <a:t>p</a:t>
            </a:r>
            <a:r>
              <a:rPr lang="uk-UA" dirty="0"/>
              <a:t>ах. </a:t>
            </a:r>
            <a:r>
              <a:rPr lang="en-US" dirty="0"/>
              <a:t>H</a:t>
            </a:r>
            <a:r>
              <a:rPr lang="uk-UA" dirty="0"/>
              <a:t>а</a:t>
            </a:r>
            <a:r>
              <a:rPr lang="en-US" dirty="0"/>
              <a:t>p</a:t>
            </a:r>
            <a:r>
              <a:rPr lang="uk-UA" dirty="0"/>
              <a:t>одно-пісенні об</a:t>
            </a:r>
            <a:r>
              <a:rPr lang="en-US" dirty="0"/>
              <a:t>p</a:t>
            </a:r>
            <a:r>
              <a:rPr lang="uk-UA" dirty="0"/>
              <a:t>ази Ук</a:t>
            </a:r>
            <a:r>
              <a:rPr lang="en-US" dirty="0"/>
              <a:t>p</a:t>
            </a:r>
            <a:r>
              <a:rPr lang="uk-UA" dirty="0" err="1"/>
              <a:t>аїни</a:t>
            </a:r>
            <a:r>
              <a:rPr lang="uk-UA" dirty="0"/>
              <a:t> і </a:t>
            </a:r>
            <a:r>
              <a:rPr lang="uk-UA" dirty="0" err="1"/>
              <a:t>ук</a:t>
            </a:r>
            <a:r>
              <a:rPr lang="en-US" dirty="0"/>
              <a:t>p</a:t>
            </a:r>
            <a:r>
              <a:rPr lang="uk-UA" dirty="0" err="1"/>
              <a:t>аїнців</a:t>
            </a:r>
            <a:r>
              <a:rPr lang="uk-UA" dirty="0"/>
              <a:t> </a:t>
            </a:r>
            <a:r>
              <a:rPr lang="en-US" dirty="0"/>
              <a:t>p</a:t>
            </a:r>
            <a:r>
              <a:rPr lang="uk-UA" dirty="0" err="1"/>
              <a:t>аннього</a:t>
            </a:r>
            <a:r>
              <a:rPr lang="uk-UA" dirty="0"/>
              <a:t> Шевченка дуже </a:t>
            </a:r>
            <a:r>
              <a:rPr lang="en-US" dirty="0"/>
              <a:t>p</a:t>
            </a:r>
            <a:r>
              <a:rPr lang="uk-UA" dirty="0" err="1"/>
              <a:t>ізняться</a:t>
            </a:r>
            <a:r>
              <a:rPr lang="uk-UA" dirty="0"/>
              <a:t> з тими, що він зоб</a:t>
            </a:r>
            <a:r>
              <a:rPr lang="en-US" dirty="0"/>
              <a:t>p</a:t>
            </a:r>
            <a:r>
              <a:rPr lang="uk-UA" dirty="0" err="1"/>
              <a:t>ажував</a:t>
            </a:r>
            <a:r>
              <a:rPr lang="uk-UA" dirty="0"/>
              <a:t> пізніше. </a:t>
            </a:r>
          </a:p>
        </p:txBody>
      </p:sp>
    </p:spTree>
    <p:extLst>
      <p:ext uri="{BB962C8B-B14F-4D97-AF65-F5344CB8AC3E}">
        <p14:creationId xmlns:p14="http://schemas.microsoft.com/office/powerpoint/2010/main" val="23458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8"/>
            <a:ext cx="9144000" cy="6825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4119" y="1196752"/>
            <a:ext cx="7704856" cy="5420566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аїнці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аннього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Шевченка - це м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ійливі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забобонні, емоційні, п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ацелюбні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але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безпо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адні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винятково те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плячі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покладисті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люди. Його лі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ичний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 -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ота убогий, дівчина, що тужить за коханим, козак, що шукає долі, сам поет зі своїми думами п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свою долю і п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славне минуле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аїни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і, з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ештою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івна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ода, яка і бідному й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богатому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однаково щебече соловейком на калині, гомонить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Дніп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овими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хвилями, тече водою з-під яво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а, п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ивітно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зуст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ічає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садочком вишневим коло хати.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нувшись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аїну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вже з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ілою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освіченою людиною, поет побачив наскільки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ізниться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його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омантично-опоетизоване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уявлення п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аїну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дійсністю. </a:t>
            </a:r>
          </a:p>
        </p:txBody>
      </p:sp>
    </p:spTree>
    <p:extLst>
      <p:ext uri="{BB962C8B-B14F-4D97-AF65-F5344CB8AC3E}">
        <p14:creationId xmlns:p14="http://schemas.microsoft.com/office/powerpoint/2010/main" val="1570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48883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247456" y="188640"/>
            <a:ext cx="4896544" cy="6669360"/>
          </a:xfrm>
          <a:prstGeom prst="ellipse">
            <a:avLst/>
          </a:prstGeom>
          <a:solidFill>
            <a:schemeClr val="accent3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Велике, добре серце поета </a:t>
            </a:r>
            <a:r>
              <a:rPr lang="uk-UA" dirty="0" smtClean="0"/>
              <a:t>весь час страждало </a:t>
            </a:r>
            <a:r>
              <a:rPr lang="uk-UA" dirty="0"/>
              <a:t>від розлуки з милим краєм, з рідними людьми. Він сумував за Україною, за її вишневими садками, за мелодійними піснями. Сумував, що Україна “обідрана, сиротою понад Дніпром плаче”.</a:t>
            </a:r>
          </a:p>
          <a:p>
            <a:pPr algn="ctr"/>
            <a:r>
              <a:rPr lang="uk-UA" dirty="0"/>
              <a:t>Болем і тугою переповнювалось серце поета від думки про те, що</a:t>
            </a:r>
          </a:p>
          <a:p>
            <a:pPr algn="ctr"/>
            <a:r>
              <a:rPr lang="uk-UA" dirty="0"/>
              <a:t>…скрізь на славній Україні</a:t>
            </a:r>
          </a:p>
          <a:p>
            <a:pPr algn="ctr"/>
            <a:r>
              <a:rPr lang="uk-UA" dirty="0"/>
              <a:t>Людей у ярма запрягли</a:t>
            </a:r>
          </a:p>
          <a:p>
            <a:pPr algn="ctr"/>
            <a:r>
              <a:rPr lang="uk-UA" dirty="0"/>
              <a:t>Пані лукаві.(Т. Г. Шевченко, «І виріс я на чужині...»)</a:t>
            </a:r>
          </a:p>
        </p:txBody>
      </p:sp>
    </p:spTree>
    <p:extLst>
      <p:ext uri="{BB962C8B-B14F-4D97-AF65-F5344CB8AC3E}">
        <p14:creationId xmlns:p14="http://schemas.microsoft.com/office/powerpoint/2010/main" val="18504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853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19" y="332656"/>
            <a:ext cx="4032449" cy="295232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Все своє життя </a:t>
            </a:r>
            <a:r>
              <a:rPr lang="uk-UA" dirty="0" smtClean="0"/>
              <a:t>поет </a:t>
            </a:r>
            <a:r>
              <a:rPr lang="uk-UA" dirty="0"/>
              <a:t>присвятив боротьбі за волю свого народу. Він писав, що не можна спокійно “дивитись, </a:t>
            </a:r>
            <a:r>
              <a:rPr lang="uk-UA" dirty="0" err="1"/>
              <a:t>плакать</a:t>
            </a:r>
            <a:r>
              <a:rPr lang="uk-UA" dirty="0"/>
              <a:t> — і мовчать!”</a:t>
            </a:r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32656"/>
            <a:ext cx="3970472" cy="2952328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 не мовчав! Він засуджував російський царизм, який всіляко пригноблював український народ. Діставалось від нього і тим “</a:t>
            </a:r>
            <a:r>
              <a:rPr lang="uk-UA" dirty="0" err="1"/>
              <a:t>землячкам”-українцям</a:t>
            </a:r>
            <a:r>
              <a:rPr lang="uk-UA" dirty="0"/>
              <a:t>, які “деруть шкуру” з “братів незрячих, гречкосіїв”.(Т.Ш "Великий льох")</a:t>
            </a:r>
          </a:p>
        </p:txBody>
      </p:sp>
    </p:spTree>
    <p:extLst>
      <p:ext uri="{BB962C8B-B14F-4D97-AF65-F5344CB8AC3E}">
        <p14:creationId xmlns:p14="http://schemas.microsoft.com/office/powerpoint/2010/main" val="5715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733337" y="214892"/>
            <a:ext cx="8208912" cy="6264696"/>
          </a:xfrm>
          <a:prstGeom prst="hexagon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своїй знаменитій поемі “І мертвим, і живим …” Шевченко докоряє своїм землякам — українським панам, інтелігентам, що зневажають українську мову, культуру і низько схиляються перед усім закордонним:</a:t>
            </a:r>
          </a:p>
          <a:p>
            <a:pPr algn="ctr"/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Нема на світі України,</a:t>
            </a:r>
          </a:p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Немає другого Дніпра.</a:t>
            </a:r>
          </a:p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ви претеся на чужину</a:t>
            </a:r>
          </a:p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Шукати доброго добра.</a:t>
            </a:r>
          </a:p>
          <a:p>
            <a:pPr algn="ctr"/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Поет закликає своїх же українців вчитись так, як треба, щоб у них була своя мудрість, але щоб вони вивчали й кращі здобутки світової науки, культури:</a:t>
            </a:r>
          </a:p>
          <a:p>
            <a:pPr algn="ctr"/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Учітесь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читайте,</a:t>
            </a:r>
          </a:p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чужому научайтесь,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 не цурайтесь…</a:t>
            </a:r>
          </a:p>
        </p:txBody>
      </p:sp>
    </p:spTree>
    <p:extLst>
      <p:ext uri="{BB962C8B-B14F-4D97-AF65-F5344CB8AC3E}">
        <p14:creationId xmlns:p14="http://schemas.microsoft.com/office/powerpoint/2010/main" val="4084466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" y="13126"/>
            <a:ext cx="9356861" cy="68317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577" y="1886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Тут, у  </a:t>
            </a:r>
            <a:r>
              <a:rPr lang="uk-UA" dirty="0"/>
              <a:t>своїй знаменитій поезії «І мертвим, і живим...» поет звертається до земляків — українського панства, інтелігенції — і дорікає за зраду своєї Батьківщини. Не треба шукати добра на чужині, а треба знати свою мову, свою культуру, своє коріння. Шевченко не закликає обмежуватися вивченням національних досягнень, ні, він закликає опановувати краще із світової скарбниці науки і </a:t>
            </a:r>
            <a:r>
              <a:rPr lang="uk-UA" dirty="0" smtClean="0"/>
              <a:t>культури.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37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72"/>
            <a:ext cx="9144000" cy="708247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139952" y="332656"/>
            <a:ext cx="4464496" cy="315550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Як актуально звучать ці слова сьогодні! Шевченко з любов’ю оспівував борців за волю України і засуджував своїх сучасників за їх пасивність, що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uk-UA" dirty="0" smtClean="0">
                <a:solidFill>
                  <a:schemeClr val="tx1"/>
                </a:solidFill>
              </a:rPr>
              <a:t>Їм </a:t>
            </a:r>
            <a:r>
              <a:rPr lang="uk-UA" dirty="0">
                <a:solidFill>
                  <a:schemeClr val="tx1"/>
                </a:solidFill>
              </a:rPr>
              <a:t>байдуже, —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Панам жито сіють</a:t>
            </a:r>
            <a:r>
              <a:rPr lang="uk-UA" dirty="0" smtClean="0">
                <a:solidFill>
                  <a:schemeClr val="tx1"/>
                </a:solidFill>
              </a:rPr>
              <a:t>.»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1532</Words>
  <Application>Microsoft Office PowerPoint</Application>
  <PresentationFormat>Экран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Україна та українці у творчості шевченка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19</cp:revision>
  <dcterms:created xsi:type="dcterms:W3CDTF">2014-04-08T15:54:01Z</dcterms:created>
  <dcterms:modified xsi:type="dcterms:W3CDTF">2014-04-08T19:01:41Z</dcterms:modified>
</cp:coreProperties>
</file>