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57" r:id="rId3"/>
    <p:sldId id="262" r:id="rId4"/>
    <p:sldId id="259" r:id="rId5"/>
    <p:sldId id="260" r:id="rId6"/>
    <p:sldId id="261" r:id="rId7"/>
    <p:sldId id="263" r:id="rId8"/>
    <p:sldId id="264" r:id="rId9"/>
    <p:sldId id="265" r:id="rId10"/>
    <p:sldId id="266" r:id="rId11"/>
    <p:sldId id="267" r:id="rId12"/>
    <p:sldId id="268" r:id="rId13"/>
    <p:sldId id="269" r:id="rId14"/>
    <p:sldId id="270" r:id="rId15"/>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8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A68E7D9C-1320-45EA-A61E-59557FB7E610}" type="datetimeFigureOut">
              <a:rPr lang="ru-RU"/>
              <a:pPr>
                <a:defRPr/>
              </a:pPr>
              <a:t>03.05.2012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FAB0CA9-EBA4-4422-85D9-377164D350A5}"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Образ слайда 1"/>
          <p:cNvSpPr>
            <a:spLocks noGrp="1" noRot="1" noChangeAspect="1"/>
          </p:cNvSpPr>
          <p:nvPr>
            <p:ph type="sldImg"/>
          </p:nvPr>
        </p:nvSpPr>
        <p:spPr bwMode="auto">
          <a:noFill/>
          <a:ln>
            <a:solidFill>
              <a:srgbClr val="000000"/>
            </a:solidFill>
            <a:miter lim="800000"/>
            <a:headEnd/>
            <a:tailEnd/>
          </a:ln>
        </p:spPr>
      </p:sp>
      <p:sp>
        <p:nvSpPr>
          <p:cNvPr id="15362"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15363"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C016221-BAB8-4EE4-A4B5-D83639089E05}" type="slidenum">
              <a:rPr lang="ru-RU">
                <a:cs typeface="Arial" charset="0"/>
              </a:rPr>
              <a:pPr fontAlgn="base">
                <a:spcBef>
                  <a:spcPct val="0"/>
                </a:spcBef>
                <a:spcAft>
                  <a:spcPct val="0"/>
                </a:spcAft>
              </a:pPr>
              <a:t>1</a:t>
            </a:fld>
            <a:endParaRPr lang="ru-RU">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раз слайда 1"/>
          <p:cNvSpPr>
            <a:spLocks noGrp="1" noRot="1" noChangeAspect="1"/>
          </p:cNvSpPr>
          <p:nvPr>
            <p:ph type="sldImg"/>
          </p:nvPr>
        </p:nvSpPr>
        <p:spPr bwMode="auto">
          <a:noFill/>
          <a:ln>
            <a:solidFill>
              <a:srgbClr val="000000"/>
            </a:solidFill>
            <a:miter lim="800000"/>
            <a:headEnd/>
            <a:tailEnd/>
          </a:ln>
        </p:spPr>
      </p:sp>
      <p:sp>
        <p:nvSpPr>
          <p:cNvPr id="29698" name="Заметки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uk-UA" smtClean="0"/>
          </a:p>
        </p:txBody>
      </p:sp>
      <p:sp>
        <p:nvSpPr>
          <p:cNvPr id="29699" name="Номер слайда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D03D35-8990-4EF8-A7D4-079A60961BA5}" type="slidenum">
              <a:rPr lang="ru-RU">
                <a:cs typeface="Arial" charset="0"/>
              </a:rPr>
              <a:pPr fontAlgn="base">
                <a:spcBef>
                  <a:spcPct val="0"/>
                </a:spcBef>
                <a:spcAft>
                  <a:spcPct val="0"/>
                </a:spcAft>
              </a:pPr>
              <a:t>14</a:t>
            </a:fld>
            <a:endParaRPr lang="ru-RU">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5D952E08-235B-4B54-8411-515771C227B7}" type="datetime1">
              <a:rPr lang="ru-RU"/>
              <a:pPr>
                <a:defRPr/>
              </a:pPr>
              <a:t>03.05.2012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6" name="Номер слайда 5"/>
          <p:cNvSpPr>
            <a:spLocks noGrp="1"/>
          </p:cNvSpPr>
          <p:nvPr>
            <p:ph type="sldNum" sz="quarter" idx="12"/>
          </p:nvPr>
        </p:nvSpPr>
        <p:spPr/>
        <p:txBody>
          <a:bodyPr/>
          <a:lstStyle>
            <a:lvl1pPr>
              <a:defRPr/>
            </a:lvl1pPr>
          </a:lstStyle>
          <a:p>
            <a:pPr>
              <a:defRPr/>
            </a:pPr>
            <a:fld id="{88D5EB60-4CF6-402A-8DEA-8A3335D741AE}"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B33FA27-D6DB-4E79-9DC7-CB709A46FE42}" type="datetime1">
              <a:rPr lang="ru-RU"/>
              <a:pPr>
                <a:defRPr/>
              </a:pPr>
              <a:t>03.05.2012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6" name="Номер слайда 5"/>
          <p:cNvSpPr>
            <a:spLocks noGrp="1"/>
          </p:cNvSpPr>
          <p:nvPr>
            <p:ph type="sldNum" sz="quarter" idx="12"/>
          </p:nvPr>
        </p:nvSpPr>
        <p:spPr/>
        <p:txBody>
          <a:bodyPr/>
          <a:lstStyle>
            <a:lvl1pPr>
              <a:defRPr/>
            </a:lvl1pPr>
          </a:lstStyle>
          <a:p>
            <a:pPr>
              <a:defRPr/>
            </a:pPr>
            <a:fld id="{2C18A45C-9F98-4910-BCB7-0AFE83ABFFA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9E3D767-CDD3-4E89-9FE7-F7932C0C6D4D}" type="datetime1">
              <a:rPr lang="ru-RU"/>
              <a:pPr>
                <a:defRPr/>
              </a:pPr>
              <a:t>03.05.2012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6" name="Номер слайда 5"/>
          <p:cNvSpPr>
            <a:spLocks noGrp="1"/>
          </p:cNvSpPr>
          <p:nvPr>
            <p:ph type="sldNum" sz="quarter" idx="12"/>
          </p:nvPr>
        </p:nvSpPr>
        <p:spPr/>
        <p:txBody>
          <a:bodyPr/>
          <a:lstStyle>
            <a:lvl1pPr>
              <a:defRPr/>
            </a:lvl1pPr>
          </a:lstStyle>
          <a:p>
            <a:pPr>
              <a:defRPr/>
            </a:pPr>
            <a:fld id="{1C96EC50-3C23-4600-BED8-153F210A0DBF}"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5B963A45-8D64-45B3-B33B-E1BBC1168039}" type="datetime1">
              <a:rPr lang="ru-RU"/>
              <a:pPr>
                <a:defRPr/>
              </a:pPr>
              <a:t>03.05.2012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6" name="Номер слайда 5"/>
          <p:cNvSpPr>
            <a:spLocks noGrp="1"/>
          </p:cNvSpPr>
          <p:nvPr>
            <p:ph type="sldNum" sz="quarter" idx="12"/>
          </p:nvPr>
        </p:nvSpPr>
        <p:spPr/>
        <p:txBody>
          <a:bodyPr/>
          <a:lstStyle>
            <a:lvl1pPr>
              <a:defRPr/>
            </a:lvl1pPr>
          </a:lstStyle>
          <a:p>
            <a:pPr>
              <a:defRPr/>
            </a:pPr>
            <a:fld id="{2F8F13FA-1551-48EE-A456-B88083917F9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FABD3EB3-2A65-44FA-8881-5344E0924349}" type="datetime1">
              <a:rPr lang="ru-RU"/>
              <a:pPr>
                <a:defRPr/>
              </a:pPr>
              <a:t>03.05.2012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6" name="Номер слайда 5"/>
          <p:cNvSpPr>
            <a:spLocks noGrp="1"/>
          </p:cNvSpPr>
          <p:nvPr>
            <p:ph type="sldNum" sz="quarter" idx="12"/>
          </p:nvPr>
        </p:nvSpPr>
        <p:spPr/>
        <p:txBody>
          <a:bodyPr/>
          <a:lstStyle>
            <a:lvl1pPr>
              <a:defRPr/>
            </a:lvl1pPr>
          </a:lstStyle>
          <a:p>
            <a:pPr>
              <a:defRPr/>
            </a:pPr>
            <a:fld id="{E7FA30BD-2788-4438-ACD1-571D615C8127}"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84D799E-97E4-428E-8453-54AF54729CEE}" type="datetime1">
              <a:rPr lang="ru-RU"/>
              <a:pPr>
                <a:defRPr/>
              </a:pPr>
              <a:t>03.05.2012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7" name="Номер слайда 5"/>
          <p:cNvSpPr>
            <a:spLocks noGrp="1"/>
          </p:cNvSpPr>
          <p:nvPr>
            <p:ph type="sldNum" sz="quarter" idx="12"/>
          </p:nvPr>
        </p:nvSpPr>
        <p:spPr/>
        <p:txBody>
          <a:bodyPr/>
          <a:lstStyle>
            <a:lvl1pPr>
              <a:defRPr/>
            </a:lvl1pPr>
          </a:lstStyle>
          <a:p>
            <a:pPr>
              <a:defRPr/>
            </a:pPr>
            <a:fld id="{AC29502D-5CD3-42C0-82D3-EF5C9D14A19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DA6FDABF-0EDA-4418-AC43-E8FAB9E6A096}" type="datetime1">
              <a:rPr lang="ru-RU"/>
              <a:pPr>
                <a:defRPr/>
              </a:pPr>
              <a:t>03.05.2012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9" name="Номер слайда 5"/>
          <p:cNvSpPr>
            <a:spLocks noGrp="1"/>
          </p:cNvSpPr>
          <p:nvPr>
            <p:ph type="sldNum" sz="quarter" idx="12"/>
          </p:nvPr>
        </p:nvSpPr>
        <p:spPr/>
        <p:txBody>
          <a:bodyPr/>
          <a:lstStyle>
            <a:lvl1pPr>
              <a:defRPr/>
            </a:lvl1pPr>
          </a:lstStyle>
          <a:p>
            <a:pPr>
              <a:defRPr/>
            </a:pPr>
            <a:fld id="{A586D80A-5166-45F6-A9A2-21148245FF15}"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92CFA46C-633A-4E98-8A34-15DE590F0E84}" type="datetime1">
              <a:rPr lang="ru-RU"/>
              <a:pPr>
                <a:defRPr/>
              </a:pPr>
              <a:t>03.05.2012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5" name="Номер слайда 5"/>
          <p:cNvSpPr>
            <a:spLocks noGrp="1"/>
          </p:cNvSpPr>
          <p:nvPr>
            <p:ph type="sldNum" sz="quarter" idx="12"/>
          </p:nvPr>
        </p:nvSpPr>
        <p:spPr/>
        <p:txBody>
          <a:bodyPr/>
          <a:lstStyle>
            <a:lvl1pPr>
              <a:defRPr/>
            </a:lvl1pPr>
          </a:lstStyle>
          <a:p>
            <a:pPr>
              <a:defRPr/>
            </a:pPr>
            <a:fld id="{67F46245-6542-4F0E-BA5C-D316BF1F5FB4}"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7474C1C7-2BE3-475C-8AF4-CB5C2CD869EC}" type="datetime1">
              <a:rPr lang="ru-RU"/>
              <a:pPr>
                <a:defRPr/>
              </a:pPr>
              <a:t>03.05.2012</a:t>
            </a:fld>
            <a:endParaRPr lang="ru-RU"/>
          </a:p>
        </p:txBody>
      </p:sp>
      <p:sp>
        <p:nvSpPr>
          <p:cNvPr id="3"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4" name="Номер слайда 5"/>
          <p:cNvSpPr>
            <a:spLocks noGrp="1"/>
          </p:cNvSpPr>
          <p:nvPr>
            <p:ph type="sldNum" sz="quarter" idx="12"/>
          </p:nvPr>
        </p:nvSpPr>
        <p:spPr/>
        <p:txBody>
          <a:bodyPr/>
          <a:lstStyle>
            <a:lvl1pPr>
              <a:defRPr/>
            </a:lvl1pPr>
          </a:lstStyle>
          <a:p>
            <a:pPr>
              <a:defRPr/>
            </a:pPr>
            <a:fld id="{EF9F6F81-EF7A-4867-BC32-8E2EB5D52A5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0337BAF4-6113-4E62-9362-D0DB54FD2B8C}" type="datetime1">
              <a:rPr lang="ru-RU"/>
              <a:pPr>
                <a:defRPr/>
              </a:pPr>
              <a:t>03.05.2012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7" name="Номер слайда 5"/>
          <p:cNvSpPr>
            <a:spLocks noGrp="1"/>
          </p:cNvSpPr>
          <p:nvPr>
            <p:ph type="sldNum" sz="quarter" idx="12"/>
          </p:nvPr>
        </p:nvSpPr>
        <p:spPr/>
        <p:txBody>
          <a:bodyPr/>
          <a:lstStyle>
            <a:lvl1pPr>
              <a:defRPr/>
            </a:lvl1pPr>
          </a:lstStyle>
          <a:p>
            <a:pPr>
              <a:defRPr/>
            </a:pPr>
            <a:fld id="{04ABEDF9-4DB9-4B96-8C8A-29DE47CF09C6}"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FFDAC97-9C81-4995-A562-AFF667E89022}" type="datetime1">
              <a:rPr lang="ru-RU"/>
              <a:pPr>
                <a:defRPr/>
              </a:pPr>
              <a:t>03.05.2012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r>
              <a:rPr lang="ru-RU"/>
              <a:t>Для сайту "ТИНЕЙДЖЕРЫ"  </a:t>
            </a:r>
            <a:r>
              <a:rPr lang="en-US"/>
              <a:t>tineydgers.at.ua </a:t>
            </a:r>
            <a:endParaRPr lang="ru-RU"/>
          </a:p>
        </p:txBody>
      </p:sp>
      <p:sp>
        <p:nvSpPr>
          <p:cNvPr id="7" name="Номер слайда 5"/>
          <p:cNvSpPr>
            <a:spLocks noGrp="1"/>
          </p:cNvSpPr>
          <p:nvPr>
            <p:ph type="sldNum" sz="quarter" idx="12"/>
          </p:nvPr>
        </p:nvSpPr>
        <p:spPr/>
        <p:txBody>
          <a:bodyPr/>
          <a:lstStyle>
            <a:lvl1pPr>
              <a:defRPr/>
            </a:lvl1pPr>
          </a:lstStyle>
          <a:p>
            <a:pPr>
              <a:defRPr/>
            </a:pPr>
            <a:fld id="{5B6EBB8D-5407-4804-9D5B-8ED1B2E0E7F7}"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BC1B4A5A-1C97-42EE-B943-00D32E605E37}" type="datetime1">
              <a:rPr lang="ru-RU"/>
              <a:pPr>
                <a:defRPr/>
              </a:pPr>
              <a:t>03.05.2012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cs typeface="+mn-cs"/>
              </a:defRPr>
            </a:lvl1pPr>
          </a:lstStyle>
          <a:p>
            <a:pPr>
              <a:defRPr/>
            </a:pPr>
            <a:r>
              <a:rPr lang="ru-RU"/>
              <a:t>Для сайту "ТИНЕЙДЖЕРЫ"  </a:t>
            </a:r>
            <a:r>
              <a:rPr lang="en-US"/>
              <a:t>tineydgers.at.ua </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0CB4A1CB-089A-424E-B2E6-4EF20DD71FEC}" type="slidenum">
              <a:rPr lang="ru-RU"/>
              <a:pPr>
                <a:defRPr/>
              </a:pPr>
              <a:t>‹#›</a:t>
            </a:fld>
            <a:endParaRPr lang="ru-RU"/>
          </a:p>
        </p:txBody>
      </p:sp>
    </p:spTree>
  </p:cSld>
  <p:clrMap bg1="dk1" tx1="lt1" bg2="dk2" tx2="lt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143375" y="500063"/>
            <a:ext cx="4786313" cy="1928812"/>
          </a:xfrm>
        </p:spPr>
        <p:txBody>
          <a:bodyPr rtlCol="0">
            <a:normAutofit/>
          </a:bodyPr>
          <a:lstStyle/>
          <a:p>
            <a:pPr fontAlgn="auto">
              <a:spcAft>
                <a:spcPts val="0"/>
              </a:spcAft>
              <a:defRPr/>
            </a:pPr>
            <a:r>
              <a:rPr lang="uk-UA" sz="5400" b="1" dirty="0" smtClean="0">
                <a:solidFill>
                  <a:schemeClr val="accent5">
                    <a:lumMod val="50000"/>
                  </a:schemeClr>
                </a:solidFill>
                <a:latin typeface="Monotype Corsiva" pitchFamily="66" charset="0"/>
              </a:rPr>
              <a:t>ЛЕСЯ    УКРАЇНКА</a:t>
            </a:r>
            <a:endParaRPr lang="ru-RU" sz="5400" b="1" dirty="0">
              <a:solidFill>
                <a:schemeClr val="accent5">
                  <a:lumMod val="50000"/>
                </a:schemeClr>
              </a:solidFill>
              <a:latin typeface="Monotype Corsiva" pitchFamily="66" charset="0"/>
            </a:endParaRPr>
          </a:p>
        </p:txBody>
      </p:sp>
      <p:sp>
        <p:nvSpPr>
          <p:cNvPr id="14338" name="Подзаголовок 2"/>
          <p:cNvSpPr>
            <a:spLocks noGrp="1"/>
          </p:cNvSpPr>
          <p:nvPr>
            <p:ph type="subTitle" idx="1"/>
          </p:nvPr>
        </p:nvSpPr>
        <p:spPr>
          <a:xfrm>
            <a:off x="4643438" y="3886200"/>
            <a:ext cx="4357687" cy="1752600"/>
          </a:xfrm>
        </p:spPr>
        <p:txBody>
          <a:bodyPr/>
          <a:lstStyle/>
          <a:p>
            <a:r>
              <a:rPr lang="uk-UA" b="1" smtClean="0">
                <a:solidFill>
                  <a:schemeClr val="bg1"/>
                </a:solidFill>
              </a:rPr>
              <a:t>ДРАМА-ФЕЄРІЯ</a:t>
            </a:r>
            <a:endParaRPr lang="ru-RU" b="1" smtClean="0">
              <a:solidFill>
                <a:schemeClr val="bg1"/>
              </a:solidFill>
            </a:endParaRPr>
          </a:p>
          <a:p>
            <a:r>
              <a:rPr lang="ru-RU" b="1" smtClean="0">
                <a:solidFill>
                  <a:schemeClr val="bg1"/>
                </a:solidFill>
              </a:rPr>
              <a:t>«Л</a:t>
            </a:r>
            <a:r>
              <a:rPr lang="uk-UA" b="1" smtClean="0">
                <a:solidFill>
                  <a:schemeClr val="bg1"/>
                </a:solidFill>
              </a:rPr>
              <a:t>ІСОВА  ПІСНЯ”</a:t>
            </a:r>
            <a:endParaRPr lang="ru-RU" b="1" smtClean="0">
              <a:solidFill>
                <a:schemeClr val="bg1"/>
              </a:solidFill>
            </a:endParaRPr>
          </a:p>
        </p:txBody>
      </p:sp>
      <p:pic>
        <p:nvPicPr>
          <p:cNvPr id="4" name="Рисунок 3" descr="d4703534-b.jpg"/>
          <p:cNvPicPr>
            <a:picLocks noChangeAspect="1"/>
          </p:cNvPicPr>
          <p:nvPr/>
        </p:nvPicPr>
        <p:blipFill>
          <a:blip r:embed="rId3"/>
          <a:stretch>
            <a:fillRect/>
          </a:stretch>
        </p:blipFill>
        <p:spPr>
          <a:xfrm>
            <a:off x="500033" y="500042"/>
            <a:ext cx="3053975" cy="40719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Прямоугольник 2"/>
          <p:cNvSpPr>
            <a:spLocks noChangeArrowheads="1"/>
          </p:cNvSpPr>
          <p:nvPr/>
        </p:nvSpPr>
        <p:spPr bwMode="auto">
          <a:xfrm>
            <a:off x="3929063" y="0"/>
            <a:ext cx="5072062" cy="6370638"/>
          </a:xfrm>
          <a:prstGeom prst="rect">
            <a:avLst/>
          </a:prstGeom>
          <a:noFill/>
          <a:ln w="9525">
            <a:noFill/>
            <a:miter lim="800000"/>
            <a:headEnd/>
            <a:tailEnd/>
          </a:ln>
        </p:spPr>
        <p:txBody>
          <a:bodyPr>
            <a:spAutoFit/>
          </a:bodyPr>
          <a:lstStyle/>
          <a:p>
            <a:pPr algn="just"/>
            <a:r>
              <a:rPr lang="uk-UA" sz="2400" b="1">
                <a:solidFill>
                  <a:schemeClr val="bg1"/>
                </a:solidFill>
                <a:latin typeface="Monotype Corsiva" pitchFamily="66" charset="0"/>
              </a:rPr>
              <a:t>Однак поступово рай для Мавки перетворюється на пекло, тому що вона не може органічно увійти у світ людини, зрозуміти И приземлені інтереси, перебороти в собі незнищенне прагнення до життя. Під впливом нового почуття Мавка намагається перейнятися людськими клопотами, стати звичайною сільською дівчиною, щоб здаватися кращою Лукашевій матері, та врешті й самому Лукашеві, який поступово починає дивитися на все материними очима. Однак, пішовши жати, вона не може зруйнувати красу природи, вбити живу істоту. Тому, як не намагається вона вписатися в людське побутове життя, воно виштовхує її, як щось чужорідне.</a:t>
            </a:r>
          </a:p>
        </p:txBody>
      </p:sp>
      <p:pic>
        <p:nvPicPr>
          <p:cNvPr id="24579" name="Picture 2"/>
          <p:cNvPicPr>
            <a:picLocks noChangeAspect="1" noChangeArrowheads="1"/>
          </p:cNvPicPr>
          <p:nvPr/>
        </p:nvPicPr>
        <p:blipFill>
          <a:blip r:embed="rId2"/>
          <a:srcRect/>
          <a:stretch>
            <a:fillRect/>
          </a:stretch>
        </p:blipFill>
        <p:spPr bwMode="auto">
          <a:xfrm>
            <a:off x="142875" y="285750"/>
            <a:ext cx="3759200" cy="5570538"/>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Прямоугольник 2"/>
          <p:cNvSpPr>
            <a:spLocks noChangeArrowheads="1"/>
          </p:cNvSpPr>
          <p:nvPr/>
        </p:nvSpPr>
        <p:spPr bwMode="auto">
          <a:xfrm>
            <a:off x="3857625" y="142875"/>
            <a:ext cx="5143500" cy="6699250"/>
          </a:xfrm>
          <a:prstGeom prst="rect">
            <a:avLst/>
          </a:prstGeom>
          <a:noFill/>
          <a:ln w="9525">
            <a:noFill/>
            <a:miter lim="800000"/>
            <a:headEnd/>
            <a:tailEnd/>
          </a:ln>
        </p:spPr>
        <p:txBody>
          <a:bodyPr>
            <a:spAutoFit/>
          </a:bodyPr>
          <a:lstStyle/>
          <a:p>
            <a:r>
              <a:rPr lang="uk-UA" sz="2400" b="1">
                <a:solidFill>
                  <a:schemeClr val="bg1"/>
                </a:solidFill>
                <a:latin typeface="Monotype Corsiva" pitchFamily="66" charset="0"/>
              </a:rPr>
              <a:t>Мавка ніби втілює притаманне природі бажання зберегти усе живе, що вона витворила. І цю свою доброту дівчина переносить і на людей. Вона не може зненавидіти Лукаша навіть після його зради, не може помститися йому, а навпаки, рятує, хоч і в досить своєрідний спосіб. Мавка забирає Лукаша із людського життя, але дає йому життя вічне, наближаючи його до прекрасних джерел вічного добра, незнищенної краси: </a:t>
            </a:r>
            <a:br>
              <a:rPr lang="uk-UA" sz="2400" b="1">
                <a:solidFill>
                  <a:schemeClr val="bg1"/>
                </a:solidFill>
                <a:latin typeface="Monotype Corsiva" pitchFamily="66" charset="0"/>
              </a:rPr>
            </a:br>
            <a:r>
              <a:rPr lang="uk-UA" sz="2400" b="1">
                <a:solidFill>
                  <a:schemeClr val="bg1"/>
                </a:solidFill>
                <a:latin typeface="Monotype Corsiva" pitchFamily="66" charset="0"/>
              </a:rPr>
              <a:t/>
            </a:r>
            <a:br>
              <a:rPr lang="uk-UA" sz="2400" b="1">
                <a:solidFill>
                  <a:schemeClr val="bg1"/>
                </a:solidFill>
                <a:latin typeface="Monotype Corsiva" pitchFamily="66" charset="0"/>
              </a:rPr>
            </a:br>
            <a:r>
              <a:rPr lang="uk-UA" sz="2400" b="1">
                <a:solidFill>
                  <a:schemeClr val="bg1"/>
                </a:solidFill>
                <a:latin typeface="Monotype Corsiva" pitchFamily="66" charset="0"/>
              </a:rPr>
              <a:t>О, не журися за тіло! </a:t>
            </a:r>
            <a:br>
              <a:rPr lang="uk-UA" sz="2400" b="1">
                <a:solidFill>
                  <a:schemeClr val="bg1"/>
                </a:solidFill>
                <a:latin typeface="Monotype Corsiva" pitchFamily="66" charset="0"/>
              </a:rPr>
            </a:br>
            <a:r>
              <a:rPr lang="uk-UA" sz="2400" b="1">
                <a:solidFill>
                  <a:schemeClr val="bg1"/>
                </a:solidFill>
                <a:latin typeface="Monotype Corsiva" pitchFamily="66" charset="0"/>
              </a:rPr>
              <a:t>Ясним вогнем засвітилось воно, </a:t>
            </a:r>
            <a:br>
              <a:rPr lang="uk-UA" sz="2400" b="1">
                <a:solidFill>
                  <a:schemeClr val="bg1"/>
                </a:solidFill>
                <a:latin typeface="Monotype Corsiva" pitchFamily="66" charset="0"/>
              </a:rPr>
            </a:br>
            <a:r>
              <a:rPr lang="uk-UA" sz="2400" b="1">
                <a:solidFill>
                  <a:schemeClr val="bg1"/>
                </a:solidFill>
                <a:latin typeface="Monotype Corsiva" pitchFamily="66" charset="0"/>
              </a:rPr>
              <a:t>чистим, палючим, як добре вино, </a:t>
            </a:r>
            <a:br>
              <a:rPr lang="uk-UA" sz="2400" b="1">
                <a:solidFill>
                  <a:schemeClr val="bg1"/>
                </a:solidFill>
                <a:latin typeface="Monotype Corsiva" pitchFamily="66" charset="0"/>
              </a:rPr>
            </a:br>
            <a:r>
              <a:rPr lang="uk-UA" sz="2400" b="1">
                <a:solidFill>
                  <a:schemeClr val="bg1"/>
                </a:solidFill>
                <a:latin typeface="Monotype Corsiva" pitchFamily="66" charset="0"/>
              </a:rPr>
              <a:t>вільними іскрами в небо злетіло... </a:t>
            </a:r>
            <a:br>
              <a:rPr lang="uk-UA" sz="2400" b="1">
                <a:solidFill>
                  <a:schemeClr val="bg1"/>
                </a:solidFill>
                <a:latin typeface="Monotype Corsiva" pitchFamily="66" charset="0"/>
              </a:rPr>
            </a:br>
            <a:r>
              <a:rPr lang="ru-RU">
                <a:latin typeface="Calibri" pitchFamily="34" charset="0"/>
              </a:rPr>
              <a:t/>
            </a:r>
            <a:br>
              <a:rPr lang="ru-RU">
                <a:latin typeface="Calibri" pitchFamily="34" charset="0"/>
              </a:rPr>
            </a:br>
            <a:endParaRPr lang="ru-RU">
              <a:latin typeface="Calibri" pitchFamily="34" charset="0"/>
            </a:endParaRPr>
          </a:p>
        </p:txBody>
      </p:sp>
      <p:pic>
        <p:nvPicPr>
          <p:cNvPr id="25603" name="Picture 2"/>
          <p:cNvPicPr>
            <a:picLocks noChangeAspect="1" noChangeArrowheads="1"/>
          </p:cNvPicPr>
          <p:nvPr/>
        </p:nvPicPr>
        <p:blipFill>
          <a:blip r:embed="rId2"/>
          <a:srcRect/>
          <a:stretch>
            <a:fillRect/>
          </a:stretch>
        </p:blipFill>
        <p:spPr bwMode="auto">
          <a:xfrm>
            <a:off x="0" y="1643063"/>
            <a:ext cx="3849688" cy="3357562"/>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Прямоугольник 2"/>
          <p:cNvSpPr>
            <a:spLocks noChangeArrowheads="1"/>
          </p:cNvSpPr>
          <p:nvPr/>
        </p:nvSpPr>
        <p:spPr bwMode="auto">
          <a:xfrm>
            <a:off x="142875" y="142875"/>
            <a:ext cx="8858250" cy="5632450"/>
          </a:xfrm>
          <a:prstGeom prst="rect">
            <a:avLst/>
          </a:prstGeom>
          <a:noFill/>
          <a:ln w="9525">
            <a:noFill/>
            <a:miter lim="800000"/>
            <a:headEnd/>
            <a:tailEnd/>
          </a:ln>
        </p:spPr>
        <p:txBody>
          <a:bodyPr>
            <a:spAutoFit/>
          </a:bodyPr>
          <a:lstStyle/>
          <a:p>
            <a:r>
              <a:rPr lang="uk-UA" sz="2400" b="1">
                <a:solidFill>
                  <a:schemeClr val="bg1"/>
                </a:solidFill>
                <a:latin typeface="Monotype Corsiva" pitchFamily="66" charset="0"/>
              </a:rPr>
              <a:t>Які цінності утверджує образ Мавки? Ціною страти тілесного безсмертя, можливості вічного відтворення разом з природою у тій же подобі юної дівчини, красуні, лісової царівни вона отримала вічну душу, яка може відчувати, любити, набула голосу, що вічний, як музика. Чи не стало це для неї найважливішим? Чи, навпаки, вона відчула невимовну втрату? Ні, Мавка цілком розуміє, що найбільше щастя для людської, саме людської душі, — це віддавати: </a:t>
            </a:r>
            <a:br>
              <a:rPr lang="uk-UA" sz="2400" b="1">
                <a:solidFill>
                  <a:schemeClr val="bg1"/>
                </a:solidFill>
                <a:latin typeface="Monotype Corsiva" pitchFamily="66" charset="0"/>
              </a:rPr>
            </a:br>
            <a:r>
              <a:rPr lang="uk-UA" sz="2400" b="1">
                <a:solidFill>
                  <a:schemeClr val="bg1"/>
                </a:solidFill>
                <a:latin typeface="Monotype Corsiva" pitchFamily="66" charset="0"/>
              </a:rPr>
              <a:t>Будуть приходити люди, </a:t>
            </a:r>
            <a:br>
              <a:rPr lang="uk-UA" sz="2400" b="1">
                <a:solidFill>
                  <a:schemeClr val="bg1"/>
                </a:solidFill>
                <a:latin typeface="Monotype Corsiva" pitchFamily="66" charset="0"/>
              </a:rPr>
            </a:br>
            <a:r>
              <a:rPr lang="uk-UA" sz="2400" b="1">
                <a:solidFill>
                  <a:schemeClr val="bg1"/>
                </a:solidFill>
                <a:latin typeface="Monotype Corsiva" pitchFamily="66" charset="0"/>
              </a:rPr>
              <a:t>вбогі й багаті, веселі й сумні, </a:t>
            </a:r>
            <a:br>
              <a:rPr lang="uk-UA" sz="2400" b="1">
                <a:solidFill>
                  <a:schemeClr val="bg1"/>
                </a:solidFill>
                <a:latin typeface="Monotype Corsiva" pitchFamily="66" charset="0"/>
              </a:rPr>
            </a:br>
            <a:r>
              <a:rPr lang="uk-UA" sz="2400" b="1">
                <a:solidFill>
                  <a:schemeClr val="bg1"/>
                </a:solidFill>
                <a:latin typeface="Monotype Corsiva" pitchFamily="66" charset="0"/>
              </a:rPr>
              <a:t>радощі й тугу нестимуть мені, </a:t>
            </a:r>
            <a:br>
              <a:rPr lang="uk-UA" sz="2400" b="1">
                <a:solidFill>
                  <a:schemeClr val="bg1"/>
                </a:solidFill>
                <a:latin typeface="Monotype Corsiva" pitchFamily="66" charset="0"/>
              </a:rPr>
            </a:br>
            <a:r>
              <a:rPr lang="uk-UA" sz="2400" b="1">
                <a:solidFill>
                  <a:schemeClr val="bg1"/>
                </a:solidFill>
                <a:latin typeface="Monotype Corsiva" pitchFamily="66" charset="0"/>
              </a:rPr>
              <a:t>їм промовляти душа моя буде. </a:t>
            </a:r>
            <a:br>
              <a:rPr lang="uk-UA" sz="2400" b="1">
                <a:solidFill>
                  <a:schemeClr val="bg1"/>
                </a:solidFill>
                <a:latin typeface="Monotype Corsiva" pitchFamily="66" charset="0"/>
              </a:rPr>
            </a:br>
            <a:r>
              <a:rPr lang="uk-UA" sz="2400" b="1">
                <a:solidFill>
                  <a:schemeClr val="bg1"/>
                </a:solidFill>
                <a:latin typeface="Monotype Corsiva" pitchFamily="66" charset="0"/>
              </a:rPr>
              <a:t>Я обізвуся до них </a:t>
            </a:r>
            <a:br>
              <a:rPr lang="uk-UA" sz="2400" b="1">
                <a:solidFill>
                  <a:schemeClr val="bg1"/>
                </a:solidFill>
                <a:latin typeface="Monotype Corsiva" pitchFamily="66" charset="0"/>
              </a:rPr>
            </a:br>
            <a:r>
              <a:rPr lang="uk-UA" sz="2400" b="1">
                <a:solidFill>
                  <a:schemeClr val="bg1"/>
                </a:solidFill>
                <a:latin typeface="Monotype Corsiva" pitchFamily="66" charset="0"/>
              </a:rPr>
              <a:t>шелестом тихим вербової гілки, </a:t>
            </a:r>
            <a:br>
              <a:rPr lang="uk-UA" sz="2400" b="1">
                <a:solidFill>
                  <a:schemeClr val="bg1"/>
                </a:solidFill>
                <a:latin typeface="Monotype Corsiva" pitchFamily="66" charset="0"/>
              </a:rPr>
            </a:br>
            <a:r>
              <a:rPr lang="uk-UA" sz="2400" b="1">
                <a:solidFill>
                  <a:schemeClr val="bg1"/>
                </a:solidFill>
                <a:latin typeface="Monotype Corsiva" pitchFamily="66" charset="0"/>
              </a:rPr>
              <a:t>голосом ніжним тонкої сопілки, </a:t>
            </a:r>
            <a:br>
              <a:rPr lang="uk-UA" sz="2400" b="1">
                <a:solidFill>
                  <a:schemeClr val="bg1"/>
                </a:solidFill>
                <a:latin typeface="Monotype Corsiva" pitchFamily="66" charset="0"/>
              </a:rPr>
            </a:br>
            <a:r>
              <a:rPr lang="uk-UA" sz="2400" b="1">
                <a:solidFill>
                  <a:schemeClr val="bg1"/>
                </a:solidFill>
                <a:latin typeface="Monotype Corsiva" pitchFamily="66" charset="0"/>
              </a:rPr>
              <a:t>смутними росами з вітів моїх. </a:t>
            </a:r>
          </a:p>
        </p:txBody>
      </p:sp>
      <p:pic>
        <p:nvPicPr>
          <p:cNvPr id="26627" name="Picture 2"/>
          <p:cNvPicPr>
            <a:picLocks noChangeAspect="1" noChangeArrowheads="1"/>
          </p:cNvPicPr>
          <p:nvPr/>
        </p:nvPicPr>
        <p:blipFill>
          <a:blip r:embed="rId2"/>
          <a:srcRect/>
          <a:stretch>
            <a:fillRect/>
          </a:stretch>
        </p:blipFill>
        <p:spPr bwMode="auto">
          <a:xfrm>
            <a:off x="5254625" y="3286125"/>
            <a:ext cx="3103563" cy="2327275"/>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Прямоугольник 2"/>
          <p:cNvSpPr>
            <a:spLocks noChangeArrowheads="1"/>
          </p:cNvSpPr>
          <p:nvPr/>
        </p:nvSpPr>
        <p:spPr bwMode="auto">
          <a:xfrm>
            <a:off x="3357563" y="0"/>
            <a:ext cx="5786437" cy="6456363"/>
          </a:xfrm>
          <a:prstGeom prst="rect">
            <a:avLst/>
          </a:prstGeom>
          <a:noFill/>
          <a:ln w="9525">
            <a:noFill/>
            <a:miter lim="800000"/>
            <a:headEnd/>
            <a:tailEnd/>
          </a:ln>
        </p:spPr>
        <p:txBody>
          <a:bodyPr>
            <a:spAutoFit/>
          </a:bodyPr>
          <a:lstStyle/>
          <a:p>
            <a:pPr algn="just"/>
            <a:r>
              <a:rPr lang="uk-UA" sz="2200" b="1">
                <a:solidFill>
                  <a:schemeClr val="bg1"/>
                </a:solidFill>
                <a:latin typeface="Monotype Corsiva" pitchFamily="66" charset="0"/>
              </a:rPr>
              <a:t>Цей останній акорд драми-феєрії «Лісова пісня» є максимально життєстверджуючим, незважаючи на те, що головні герої гинуть. Не гине їхнє вічне кохання, прекрасними залишаються їхні душі, тому що Мавка рятує Лукаша від духовного зубожіння, витягає його душу з прірви щоденної побутової «гризоти», духовних «злиднів». Дійсно, образ лісової красуні є втіленням вічного добра й краси, того, що шукають люди все-своє життя, чого прагнуть як найвищої цінності. І нехай твір Лесі Українки називають утопією, ми все ж віримо, що в людині завжди має перемагати прекрасне, що людина вища за побутові інтереси, треба тільки надати їй можливість відчути себе Людиною. </a:t>
            </a:r>
            <a:endParaRPr lang="ru-RU" sz="2200">
              <a:latin typeface="Calibri" pitchFamily="34" charset="0"/>
            </a:endParaRPr>
          </a:p>
        </p:txBody>
      </p:sp>
      <p:pic>
        <p:nvPicPr>
          <p:cNvPr id="27651" name="Picture 2"/>
          <p:cNvPicPr>
            <a:picLocks noChangeAspect="1" noChangeArrowheads="1"/>
          </p:cNvPicPr>
          <p:nvPr/>
        </p:nvPicPr>
        <p:blipFill>
          <a:blip r:embed="rId2"/>
          <a:srcRect/>
          <a:stretch>
            <a:fillRect/>
          </a:stretch>
        </p:blipFill>
        <p:spPr bwMode="auto">
          <a:xfrm>
            <a:off x="0" y="0"/>
            <a:ext cx="3286125" cy="583247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Прямоугольник 2"/>
          <p:cNvSpPr>
            <a:spLocks noChangeArrowheads="1"/>
          </p:cNvSpPr>
          <p:nvPr/>
        </p:nvSpPr>
        <p:spPr bwMode="auto">
          <a:xfrm>
            <a:off x="3286125" y="0"/>
            <a:ext cx="5857875" cy="6791325"/>
          </a:xfrm>
          <a:prstGeom prst="rect">
            <a:avLst/>
          </a:prstGeom>
          <a:noFill/>
          <a:ln w="9525">
            <a:noFill/>
            <a:miter lim="800000"/>
            <a:headEnd/>
            <a:tailEnd/>
          </a:ln>
        </p:spPr>
        <p:txBody>
          <a:bodyPr>
            <a:spAutoFit/>
          </a:bodyPr>
          <a:lstStyle/>
          <a:p>
            <a:pPr algn="just"/>
            <a:r>
              <a:rPr lang="uk-UA" sz="2200" b="1">
                <a:solidFill>
                  <a:schemeClr val="bg1"/>
                </a:solidFill>
                <a:latin typeface="Monotype Corsiva" pitchFamily="66" charset="0"/>
              </a:rPr>
              <a:t>Драматургія Лесі Українки є багатоплановою та поліфонічною. Тому яскравим прикладом виступає її шедевр «Лісова пісня», в якому поєдналися фольклорні елементи та міфологічне мислення. Унікальність структури цього твору надає багатий матеріал для його інтерпретацій. А синтетичність мислення, яка характерна міфу, дає можливість видам мистецтва шукати різноманітні трансформації використання цієї драми. До цього твору зверталися багато діячів мистецтва, які також використовували синтетичні жанри, а саме: опера, балет, кінематограф. Але всі митці додають міфологічному аспекту «Лісової пісні» сучасний сенс, бо міф — вічно живе джерело, необхідна умова й первісний матеріал для всякого мистецтва.</a:t>
            </a:r>
            <a:endParaRPr lang="ru-RU" sz="2200" b="1">
              <a:latin typeface="Calibri" pitchFamily="34" charset="0"/>
            </a:endParaRPr>
          </a:p>
        </p:txBody>
      </p:sp>
      <p:pic>
        <p:nvPicPr>
          <p:cNvPr id="28675" name="Picture 2"/>
          <p:cNvPicPr>
            <a:picLocks noChangeAspect="1" noChangeArrowheads="1"/>
          </p:cNvPicPr>
          <p:nvPr/>
        </p:nvPicPr>
        <p:blipFill>
          <a:blip r:embed="rId3"/>
          <a:srcRect/>
          <a:stretch>
            <a:fillRect/>
          </a:stretch>
        </p:blipFill>
        <p:spPr bwMode="auto">
          <a:xfrm>
            <a:off x="142875" y="1214438"/>
            <a:ext cx="2932113" cy="37846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Прямоугольник 1"/>
          <p:cNvSpPr>
            <a:spLocks noChangeArrowheads="1"/>
          </p:cNvSpPr>
          <p:nvPr/>
        </p:nvSpPr>
        <p:spPr bwMode="auto">
          <a:xfrm>
            <a:off x="785813" y="2214563"/>
            <a:ext cx="7715250" cy="3786187"/>
          </a:xfrm>
          <a:prstGeom prst="rect">
            <a:avLst/>
          </a:prstGeom>
          <a:noFill/>
          <a:ln w="9525">
            <a:noFill/>
            <a:miter lim="800000"/>
            <a:headEnd/>
            <a:tailEnd/>
          </a:ln>
        </p:spPr>
        <p:txBody>
          <a:bodyPr>
            <a:spAutoFit/>
          </a:bodyPr>
          <a:lstStyle/>
          <a:p>
            <a:pPr algn="just"/>
            <a:r>
              <a:rPr lang="uk-UA" sz="2400" b="1">
                <a:solidFill>
                  <a:schemeClr val="bg1"/>
                </a:solidFill>
                <a:latin typeface="Monotype Corsiva" pitchFamily="66" charset="0"/>
              </a:rPr>
              <a:t>Леся Українка (1871 – 1913) – найславніша українська поетеса, послідовний та енергійний борець за утворення українського народу, за його консолідацію в політичну націю. Вся сукупність її творів – це образ ідеальної землі, земного раю, що зветься «Україною». З’явився цей образ – і цілі маси людей збагнули, що вони не просто обивателі, а українці, що це звання їх зобов’язує, що їм є за що боротись і віддавати життя. </a:t>
            </a:r>
          </a:p>
          <a:p>
            <a:pPr algn="just"/>
            <a:r>
              <a:rPr lang="uk-UA" sz="2400" b="1">
                <a:solidFill>
                  <a:schemeClr val="bg1"/>
                </a:solidFill>
                <a:latin typeface="Monotype Corsiva" pitchFamily="66" charset="0"/>
              </a:rPr>
              <a:t>Як кожен ідеал, цей образ не може бути повністю втіленим у земному житті, але він і сьогодні зобов’язує нас випростатись і вірно служити тій високій ідеї, що зветься «Україною». </a:t>
            </a:r>
          </a:p>
        </p:txBody>
      </p:sp>
      <p:pic>
        <p:nvPicPr>
          <p:cNvPr id="16386" name="Рисунок 2" descr="profile2.gif"/>
          <p:cNvPicPr>
            <a:picLocks noChangeAspect="1"/>
          </p:cNvPicPr>
          <p:nvPr/>
        </p:nvPicPr>
        <p:blipFill>
          <a:blip r:embed="rId2"/>
          <a:srcRect/>
          <a:stretch>
            <a:fillRect/>
          </a:stretch>
        </p:blipFill>
        <p:spPr bwMode="auto">
          <a:xfrm>
            <a:off x="3500438" y="214313"/>
            <a:ext cx="1714500" cy="1905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2"/>
          <p:cNvPicPr>
            <a:picLocks noChangeAspect="1" noChangeArrowheads="1"/>
          </p:cNvPicPr>
          <p:nvPr/>
        </p:nvPicPr>
        <p:blipFill>
          <a:blip r:embed="rId2"/>
          <a:srcRect/>
          <a:stretch>
            <a:fillRect/>
          </a:stretch>
        </p:blipFill>
        <p:spPr bwMode="auto">
          <a:xfrm>
            <a:off x="2000250" y="214313"/>
            <a:ext cx="5002213" cy="6108700"/>
          </a:xfrm>
          <a:prstGeom prst="rect">
            <a:avLst/>
          </a:prstGeom>
          <a:noFill/>
          <a:ln w="9525">
            <a:noFill/>
            <a:miter lim="800000"/>
            <a:headEnd/>
            <a:tailEnd/>
          </a:ln>
        </p:spPr>
      </p:pic>
      <p:sp>
        <p:nvSpPr>
          <p:cNvPr id="17410" name="Rectangle 3"/>
          <p:cNvSpPr>
            <a:spLocks noChangeArrowheads="1"/>
          </p:cNvSpPr>
          <p:nvPr/>
        </p:nvSpPr>
        <p:spPr bwMode="auto">
          <a:xfrm>
            <a:off x="3000375" y="6357938"/>
            <a:ext cx="3286125" cy="307975"/>
          </a:xfrm>
          <a:prstGeom prst="rect">
            <a:avLst/>
          </a:prstGeom>
          <a:noFill/>
          <a:ln w="9525">
            <a:noFill/>
            <a:miter lim="800000"/>
            <a:headEnd/>
            <a:tailEnd/>
          </a:ln>
        </p:spPr>
        <p:txBody>
          <a:bodyPr anchor="ctr">
            <a:spAutoFit/>
          </a:bodyPr>
          <a:lstStyle/>
          <a:p>
            <a:pPr algn="ctr"/>
            <a:r>
              <a:rPr lang="uk-UA" sz="1400" b="1">
                <a:solidFill>
                  <a:schemeClr val="bg1"/>
                </a:solidFill>
                <a:latin typeface="Calibri" pitchFamily="34" charset="0"/>
                <a:cs typeface="Times New Roman" pitchFamily="18" charset="0"/>
              </a:rPr>
              <a:t>АВТОГРАФ «ЛІСОВОЙ ПІСНІ»</a:t>
            </a:r>
            <a:endParaRPr lang="uk-UA" sz="1400" b="1">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Прямоугольник 2"/>
          <p:cNvSpPr>
            <a:spLocks noChangeArrowheads="1"/>
          </p:cNvSpPr>
          <p:nvPr/>
        </p:nvSpPr>
        <p:spPr bwMode="auto">
          <a:xfrm>
            <a:off x="500063" y="3357563"/>
            <a:ext cx="8143875" cy="3232150"/>
          </a:xfrm>
          <a:prstGeom prst="rect">
            <a:avLst/>
          </a:prstGeom>
          <a:noFill/>
          <a:ln w="9525">
            <a:noFill/>
            <a:miter lim="800000"/>
            <a:headEnd/>
            <a:tailEnd/>
          </a:ln>
        </p:spPr>
        <p:txBody>
          <a:bodyPr>
            <a:spAutoFit/>
          </a:bodyPr>
          <a:lstStyle/>
          <a:p>
            <a:pPr algn="just"/>
            <a:r>
              <a:rPr lang="uk-UA" sz="2800" b="1">
                <a:solidFill>
                  <a:schemeClr val="bg1"/>
                </a:solidFill>
                <a:latin typeface="Monotype Corsiva" pitchFamily="66" charset="0"/>
              </a:rPr>
              <a:t>Не з античних сюжетів, а на «місцевому» матеріалі зродилася геніальна драма-феєрія Лесі Українки «Лісова пісня». Це поетичний і трагічний твір про красу чистого кохання, про високу мрію людини, про її одвічний потяг до прекрасного, до людяного. Прекрасне в природі, як і в людській душі, ніколи не вмирає.</a:t>
            </a:r>
          </a:p>
          <a:p>
            <a:pPr algn="just"/>
            <a:r>
              <a:rPr lang="ru-RU">
                <a:latin typeface="Calibri" pitchFamily="34" charset="0"/>
              </a:rPr>
              <a:t/>
            </a:r>
            <a:br>
              <a:rPr lang="ru-RU">
                <a:latin typeface="Calibri" pitchFamily="34" charset="0"/>
              </a:rPr>
            </a:br>
            <a:endParaRPr lang="ru-RU">
              <a:latin typeface="Calibri" pitchFamily="34" charset="0"/>
            </a:endParaRPr>
          </a:p>
        </p:txBody>
      </p:sp>
      <p:pic>
        <p:nvPicPr>
          <p:cNvPr id="18434" name="Picture 2"/>
          <p:cNvPicPr>
            <a:picLocks noChangeAspect="1" noChangeArrowheads="1"/>
          </p:cNvPicPr>
          <p:nvPr/>
        </p:nvPicPr>
        <p:blipFill>
          <a:blip r:embed="rId2"/>
          <a:srcRect/>
          <a:stretch>
            <a:fillRect/>
          </a:stretch>
        </p:blipFill>
        <p:spPr bwMode="auto">
          <a:xfrm>
            <a:off x="2143125" y="214313"/>
            <a:ext cx="4356100" cy="29130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Прямоугольник 1"/>
          <p:cNvSpPr>
            <a:spLocks noChangeArrowheads="1"/>
          </p:cNvSpPr>
          <p:nvPr/>
        </p:nvSpPr>
        <p:spPr bwMode="auto">
          <a:xfrm>
            <a:off x="3500438" y="214313"/>
            <a:ext cx="5429250" cy="6556375"/>
          </a:xfrm>
          <a:prstGeom prst="rect">
            <a:avLst/>
          </a:prstGeom>
          <a:noFill/>
          <a:ln w="9525">
            <a:noFill/>
            <a:miter lim="800000"/>
            <a:headEnd/>
            <a:tailEnd/>
          </a:ln>
        </p:spPr>
        <p:txBody>
          <a:bodyPr>
            <a:spAutoFit/>
          </a:bodyPr>
          <a:lstStyle/>
          <a:p>
            <a:pPr algn="just"/>
            <a:r>
              <a:rPr lang="uk-UA" sz="2000" b="1">
                <a:solidFill>
                  <a:schemeClr val="bg1"/>
                </a:solidFill>
                <a:latin typeface="Monotype Corsiva" pitchFamily="66" charset="0"/>
              </a:rPr>
              <a:t>«Писала я її дуже недовго, 10 – 12 днів, і не писати ніяк не могла, бо такий уже був непереможний настрій, але після неї я була хвора і досить довго «приходила до пам'яті»… Далі я заходилася її переписувати, ніяк не сподіваючись, що се забере далеко більше часу, ніж саме писання, – от тільки вчора скінчила сю мороку, і тепер чогось мені шия і плечі болять, наче я мішки носила…</a:t>
            </a:r>
          </a:p>
          <a:p>
            <a:pPr algn="just"/>
            <a:r>
              <a:rPr lang="uk-UA" sz="2000" b="1">
                <a:solidFill>
                  <a:schemeClr val="bg1"/>
                </a:solidFill>
                <a:latin typeface="Monotype Corsiva" pitchFamily="66" charset="0"/>
              </a:rPr>
              <a:t>Мені здається, що я просто згадала наші ліси та затужила за ними. А то ще я й здавна тую Мавку «в умі держала», ще аж із того часу, як ти в Жабокричі мені щось про мавок розказувала, як ми йшли якимсь лісом з маленькими, але дуже рясними деревами. Потім я в Колодяжному в місячну ніч бігала самотою в ліс (ви того ніхто не знали) і там ждала, щоб мені привиділась Мавка. І над Нечімним вона мені мріла, як ми там ночували – пам'ятаєш – у дядька Лева скулинського. Видно, вже треба було мені її колись написати, а тепер чомусь прийшов «слушний час» – я й сама не збагну чому. Зачарував мене сей образ на весь вік».</a:t>
            </a:r>
          </a:p>
        </p:txBody>
      </p:sp>
      <p:pic>
        <p:nvPicPr>
          <p:cNvPr id="19458" name="Picture 2"/>
          <p:cNvPicPr>
            <a:picLocks noChangeAspect="1" noChangeArrowheads="1"/>
          </p:cNvPicPr>
          <p:nvPr/>
        </p:nvPicPr>
        <p:blipFill>
          <a:blip r:embed="rId2"/>
          <a:srcRect/>
          <a:stretch>
            <a:fillRect/>
          </a:stretch>
        </p:blipFill>
        <p:spPr bwMode="auto">
          <a:xfrm>
            <a:off x="285750" y="1071563"/>
            <a:ext cx="2938463" cy="4784725"/>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Прямоугольник 1"/>
          <p:cNvSpPr>
            <a:spLocks noChangeArrowheads="1"/>
          </p:cNvSpPr>
          <p:nvPr/>
        </p:nvSpPr>
        <p:spPr bwMode="auto">
          <a:xfrm>
            <a:off x="3286125" y="71438"/>
            <a:ext cx="5643563" cy="6370637"/>
          </a:xfrm>
          <a:prstGeom prst="rect">
            <a:avLst/>
          </a:prstGeom>
          <a:noFill/>
          <a:ln w="9525">
            <a:noFill/>
            <a:miter lim="800000"/>
            <a:headEnd/>
            <a:tailEnd/>
          </a:ln>
        </p:spPr>
        <p:txBody>
          <a:bodyPr>
            <a:spAutoFit/>
          </a:bodyPr>
          <a:lstStyle/>
          <a:p>
            <a:pPr algn="just"/>
            <a:endParaRPr lang="uk-UA" sz="2400" b="1">
              <a:solidFill>
                <a:schemeClr val="bg1"/>
              </a:solidFill>
              <a:latin typeface="Monotype Corsiva" pitchFamily="66" charset="0"/>
            </a:endParaRPr>
          </a:p>
          <a:p>
            <a:pPr algn="just"/>
            <a:r>
              <a:rPr lang="uk-UA" sz="2400" b="1">
                <a:solidFill>
                  <a:schemeClr val="bg1"/>
                </a:solidFill>
                <a:latin typeface="Monotype Corsiva" pitchFamily="66" charset="0"/>
              </a:rPr>
              <a:t>В основі головного конфлікту «Лісової пісні» лежить вічна суперечність між високим покликанням людини й тією буденщиною, яка часто руйнує поезію людської душі. Драма переповнена образами, створеними народною уявою і реальними особами. Мавка — дівчина з лісу. Пробуджена до життя весною та грою на сопілці Лукаша, вона оживає. З багатою, щедрою душею прийшла Мавка до людей. Від чистого кохання розквітає та збагачується душа «людського хлопця» Лукаша. Але на перешкоді їхнього щастя стоять буденні людські клопоти, які поступово засмоктують у своє болото Лукаша. Меркне в його душі все прекрасне, властиве його поетичній натурі.</a:t>
            </a:r>
            <a:br>
              <a:rPr lang="uk-UA" sz="2400" b="1">
                <a:solidFill>
                  <a:schemeClr val="bg1"/>
                </a:solidFill>
                <a:latin typeface="Monotype Corsiva" pitchFamily="66" charset="0"/>
              </a:rPr>
            </a:br>
            <a:endParaRPr lang="uk-UA" sz="2400" b="1">
              <a:solidFill>
                <a:schemeClr val="bg1"/>
              </a:solidFill>
              <a:latin typeface="Monotype Corsiva" pitchFamily="66" charset="0"/>
            </a:endParaRPr>
          </a:p>
        </p:txBody>
      </p:sp>
      <p:pic>
        <p:nvPicPr>
          <p:cNvPr id="3074" name="Picture 2"/>
          <p:cNvPicPr>
            <a:picLocks noChangeAspect="1" noChangeArrowheads="1"/>
          </p:cNvPicPr>
          <p:nvPr/>
        </p:nvPicPr>
        <p:blipFill>
          <a:blip r:embed="rId2"/>
          <a:srcRect/>
          <a:stretch>
            <a:fillRect/>
          </a:stretch>
        </p:blipFill>
        <p:spPr bwMode="auto">
          <a:xfrm>
            <a:off x="142844" y="1142984"/>
            <a:ext cx="2927339" cy="4393869"/>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Прямоугольник 1"/>
          <p:cNvSpPr>
            <a:spLocks noChangeArrowheads="1"/>
          </p:cNvSpPr>
          <p:nvPr/>
        </p:nvSpPr>
        <p:spPr bwMode="auto">
          <a:xfrm>
            <a:off x="3857625" y="1000125"/>
            <a:ext cx="4929188" cy="4894263"/>
          </a:xfrm>
          <a:prstGeom prst="rect">
            <a:avLst/>
          </a:prstGeom>
          <a:noFill/>
          <a:ln w="9525">
            <a:noFill/>
            <a:miter lim="800000"/>
            <a:headEnd/>
            <a:tailEnd/>
          </a:ln>
        </p:spPr>
        <p:txBody>
          <a:bodyPr>
            <a:spAutoFit/>
          </a:bodyPr>
          <a:lstStyle/>
          <a:p>
            <a:pPr algn="just"/>
            <a:r>
              <a:rPr lang="uk-UA" sz="2400" b="1">
                <a:solidFill>
                  <a:schemeClr val="bg1"/>
                </a:solidFill>
                <a:latin typeface="Monotype Corsiva" pitchFamily="66" charset="0"/>
              </a:rPr>
              <a:t>Образ Мавки уже традиційно в українській літературі вважається втіленням одухотвореної природності, незнищенності людського духу, символом чистого справжнього кохання, щирих природних почуттів. Недарма саме цей образ став одним із вершинних у творчості Лесі Українки, поетеси, чия творчість позначена наявністю складних символістичних художніх структур, пошуками нового естетичного тла для розгортання традиційних міфологічних та легендарних сюжетів.</a:t>
            </a:r>
          </a:p>
        </p:txBody>
      </p:sp>
      <p:pic>
        <p:nvPicPr>
          <p:cNvPr id="21506" name="Picture 2"/>
          <p:cNvPicPr>
            <a:picLocks noChangeAspect="1" noChangeArrowheads="1"/>
          </p:cNvPicPr>
          <p:nvPr/>
        </p:nvPicPr>
        <p:blipFill>
          <a:blip r:embed="rId2"/>
          <a:srcRect/>
          <a:stretch>
            <a:fillRect/>
          </a:stretch>
        </p:blipFill>
        <p:spPr bwMode="auto">
          <a:xfrm>
            <a:off x="131763" y="928688"/>
            <a:ext cx="3563937" cy="4976812"/>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Нижний колонтитул 1"/>
          <p:cNvSpPr>
            <a:spLocks noGrp="1"/>
          </p:cNvSpPr>
          <p:nvPr>
            <p:ph type="ftr" sz="quarter" idx="11"/>
          </p:nvPr>
        </p:nvSpPr>
        <p:spPr bwMode="auto">
          <a:xfrm>
            <a:off x="3124200" y="6500813"/>
            <a:ext cx="4090988" cy="220662"/>
          </a:xfrm>
          <a:noFill/>
          <a:ln>
            <a:miter lim="800000"/>
            <a:headEnd/>
            <a:tailEnd/>
          </a:ln>
        </p:spPr>
        <p:txBody>
          <a:bodyPr wrap="square" numCol="1" anchorCtr="0" compatLnSpc="1">
            <a:prstTxWarp prst="textNoShape">
              <a:avLst/>
            </a:prstTxWarp>
          </a:bodyPr>
          <a:lstStyle/>
          <a:p>
            <a:pPr fontAlgn="base">
              <a:spcBef>
                <a:spcPct val="0"/>
              </a:spcBef>
              <a:spcAft>
                <a:spcPct val="0"/>
              </a:spcAft>
            </a:pPr>
            <a:r>
              <a:rPr lang="ru-RU" b="1">
                <a:solidFill>
                  <a:schemeClr val="bg1"/>
                </a:solidFill>
                <a:cs typeface="Arial" charset="0"/>
              </a:rPr>
              <a:t>Для сайту "ТИНЕЙДЖЕРЫ"  </a:t>
            </a:r>
            <a:r>
              <a:rPr lang="en-US" b="1">
                <a:solidFill>
                  <a:schemeClr val="bg1"/>
                </a:solidFill>
                <a:cs typeface="Arial" charset="0"/>
              </a:rPr>
              <a:t>tineydgers.at.ua </a:t>
            </a:r>
            <a:endParaRPr lang="ru-RU" b="1">
              <a:solidFill>
                <a:schemeClr val="bg1"/>
              </a:solidFill>
              <a:cs typeface="Arial" charset="0"/>
            </a:endParaRPr>
          </a:p>
        </p:txBody>
      </p:sp>
      <p:pic>
        <p:nvPicPr>
          <p:cNvPr id="22530" name="Picture 2"/>
          <p:cNvPicPr>
            <a:picLocks noChangeAspect="1" noChangeArrowheads="1"/>
          </p:cNvPicPr>
          <p:nvPr/>
        </p:nvPicPr>
        <p:blipFill>
          <a:blip r:embed="rId2"/>
          <a:srcRect/>
          <a:stretch>
            <a:fillRect/>
          </a:stretch>
        </p:blipFill>
        <p:spPr bwMode="auto">
          <a:xfrm>
            <a:off x="2786063" y="0"/>
            <a:ext cx="3786187" cy="2843213"/>
          </a:xfrm>
          <a:prstGeom prst="rect">
            <a:avLst/>
          </a:prstGeom>
          <a:noFill/>
          <a:ln w="9525">
            <a:noFill/>
            <a:miter lim="800000"/>
            <a:headEnd/>
            <a:tailEnd/>
          </a:ln>
        </p:spPr>
      </p:pic>
      <p:sp>
        <p:nvSpPr>
          <p:cNvPr id="22531" name="Прямоугольник 3"/>
          <p:cNvSpPr>
            <a:spLocks noChangeArrowheads="1"/>
          </p:cNvSpPr>
          <p:nvPr/>
        </p:nvSpPr>
        <p:spPr bwMode="auto">
          <a:xfrm>
            <a:off x="142875" y="2786063"/>
            <a:ext cx="8858250" cy="4062412"/>
          </a:xfrm>
          <a:prstGeom prst="rect">
            <a:avLst/>
          </a:prstGeom>
          <a:noFill/>
          <a:ln w="9525">
            <a:noFill/>
            <a:miter lim="800000"/>
            <a:headEnd/>
            <a:tailEnd/>
          </a:ln>
        </p:spPr>
        <p:txBody>
          <a:bodyPr>
            <a:spAutoFit/>
          </a:bodyPr>
          <a:lstStyle/>
          <a:p>
            <a:r>
              <a:rPr lang="uk-UA" sz="2000" b="1">
                <a:solidFill>
                  <a:schemeClr val="bg1"/>
                </a:solidFill>
                <a:latin typeface="Monotype Corsiva" pitchFamily="66" charset="0"/>
              </a:rPr>
              <a:t>Мавка є центральним образом у драмі-феєрії «Лісова пісня», і тому досить цікаво прослідкувати за його розгортанням протягом твору. Мавка, від народження будучи істотою природною, несе в собі нерозчленовану міфологічну свідомість, позбавлену таких понять, як смерть, трагічність, зрада і кохання. Усі почуття її позбавлені людської глибини і неоднозначності, двоїстості. Але з часом вона докорінно міняється. Чому? Музика сопілки Лукаша пробуджує у Мавки здатність осягнути драматизм переживання, тобто навчитися жити і вмирати, бути, людиною. Ознакою початку переродження лісової істоти є її сльози: </a:t>
            </a:r>
            <a:br>
              <a:rPr lang="uk-UA" sz="2000" b="1">
                <a:solidFill>
                  <a:schemeClr val="bg1"/>
                </a:solidFill>
                <a:latin typeface="Monotype Corsiva" pitchFamily="66" charset="0"/>
              </a:rPr>
            </a:br>
            <a:r>
              <a:rPr lang="uk-UA" sz="2000" b="1">
                <a:solidFill>
                  <a:schemeClr val="bg1"/>
                </a:solidFill>
                <a:latin typeface="Monotype Corsiva" pitchFamily="66" charset="0"/>
              </a:rPr>
              <a:t>Хіба я плачу? </a:t>
            </a:r>
            <a:br>
              <a:rPr lang="uk-UA" sz="2000" b="1">
                <a:solidFill>
                  <a:schemeClr val="bg1"/>
                </a:solidFill>
                <a:latin typeface="Monotype Corsiva" pitchFamily="66" charset="0"/>
              </a:rPr>
            </a:br>
            <a:r>
              <a:rPr lang="uk-UA" sz="2000" b="1">
                <a:solidFill>
                  <a:schemeClr val="bg1"/>
                </a:solidFill>
                <a:latin typeface="Monotype Corsiva" pitchFamily="66" charset="0"/>
              </a:rPr>
              <a:t>А справді... Ні-бо! </a:t>
            </a:r>
            <a:br>
              <a:rPr lang="uk-UA" sz="2000" b="1">
                <a:solidFill>
                  <a:schemeClr val="bg1"/>
                </a:solidFill>
                <a:latin typeface="Monotype Corsiva" pitchFamily="66" charset="0"/>
              </a:rPr>
            </a:br>
            <a:r>
              <a:rPr lang="uk-UA" sz="2000" b="1">
                <a:solidFill>
                  <a:schemeClr val="bg1"/>
                </a:solidFill>
                <a:latin typeface="Monotype Corsiva" pitchFamily="66" charset="0"/>
              </a:rPr>
              <a:t>То роса вечірня. </a:t>
            </a:r>
            <a:br>
              <a:rPr lang="uk-UA" sz="2000" b="1">
                <a:solidFill>
                  <a:schemeClr val="bg1"/>
                </a:solidFill>
                <a:latin typeface="Monotype Corsiva" pitchFamily="66" charset="0"/>
              </a:rPr>
            </a:br>
            <a:r>
              <a:rPr lang="uk-UA" sz="2000" b="1">
                <a:solidFill>
                  <a:schemeClr val="bg1"/>
                </a:solidFill>
                <a:latin typeface="Monotype Corsiva" pitchFamily="66" charset="0"/>
              </a:rPr>
              <a:t>Заходить сонце. </a:t>
            </a:r>
            <a:r>
              <a:rPr lang="uk-UA">
                <a:latin typeface="Calibri" pitchFamily="34" charset="0"/>
              </a:rPr>
              <a:t/>
            </a:r>
            <a:br>
              <a:rPr lang="uk-UA">
                <a:latin typeface="Calibri" pitchFamily="34" charset="0"/>
              </a:rPr>
            </a:br>
            <a:endParaRPr lang="uk-UA">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Прямоугольник 2"/>
          <p:cNvSpPr>
            <a:spLocks noChangeArrowheads="1"/>
          </p:cNvSpPr>
          <p:nvPr/>
        </p:nvSpPr>
        <p:spPr bwMode="auto">
          <a:xfrm>
            <a:off x="1908175" y="3844925"/>
            <a:ext cx="5214938" cy="3013075"/>
          </a:xfrm>
          <a:prstGeom prst="rect">
            <a:avLst/>
          </a:prstGeom>
          <a:noFill/>
          <a:ln w="9525">
            <a:noFill/>
            <a:miter lim="800000"/>
            <a:headEnd/>
            <a:tailEnd/>
          </a:ln>
        </p:spPr>
        <p:txBody>
          <a:bodyPr>
            <a:spAutoFit/>
          </a:bodyPr>
          <a:lstStyle/>
          <a:p>
            <a:pPr algn="just"/>
            <a:r>
              <a:rPr lang="uk-UA" sz="2400" b="1">
                <a:solidFill>
                  <a:schemeClr val="bg1"/>
                </a:solidFill>
                <a:latin typeface="Monotype Corsiva" pitchFamily="66" charset="0"/>
              </a:rPr>
              <a:t>Музика єднає Мавку з Лукашем, вчить дівчину нових для неї почуттів і дарує обом прекрасний світ кохання: Ти сам для мене світ, миліший, кращий, ніж той, що досі знала я, а й той покращав, відколи ми поєднались... </a:t>
            </a:r>
            <a:endParaRPr lang="ru-RU">
              <a:latin typeface="Calibri" pitchFamily="34" charset="0"/>
            </a:endParaRPr>
          </a:p>
        </p:txBody>
      </p:sp>
      <p:pic>
        <p:nvPicPr>
          <p:cNvPr id="23555" name="Picture 2"/>
          <p:cNvPicPr>
            <a:picLocks noChangeAspect="1" noChangeArrowheads="1"/>
          </p:cNvPicPr>
          <p:nvPr/>
        </p:nvPicPr>
        <p:blipFill>
          <a:blip r:embed="rId2"/>
          <a:srcRect/>
          <a:stretch>
            <a:fillRect/>
          </a:stretch>
        </p:blipFill>
        <p:spPr bwMode="auto">
          <a:xfrm>
            <a:off x="2071688" y="214313"/>
            <a:ext cx="4762500" cy="3571875"/>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Тема Office">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1061</Words>
  <PresentationFormat>Экран (4:3)</PresentationFormat>
  <Paragraphs>23</Paragraphs>
  <Slides>14</Slides>
  <Notes>2</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1</vt:i4>
      </vt:variant>
      <vt:variant>
        <vt:lpstr>Заголовки слайдов</vt:lpstr>
      </vt:variant>
      <vt:variant>
        <vt:i4>14</vt:i4>
      </vt:variant>
    </vt:vector>
  </HeadingPairs>
  <TitlesOfParts>
    <vt:vector size="19" baseType="lpstr">
      <vt:lpstr>Calibri</vt:lpstr>
      <vt:lpstr>Arial</vt:lpstr>
      <vt:lpstr>Monotype Corsiva</vt:lpstr>
      <vt:lpstr>Times New Roman</vt:lpstr>
      <vt:lpstr>Тема Office</vt:lpstr>
      <vt:lpstr>ЛЕСЯ    УКРАЇНКА</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ЛЕСЯ    УКРАЇНКА</dc:title>
  <cp:lastModifiedBy>Максим</cp:lastModifiedBy>
  <cp:revision>30</cp:revision>
  <dcterms:modified xsi:type="dcterms:W3CDTF">2012-05-03T19:06:31Z</dcterms:modified>
</cp:coreProperties>
</file>