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2492896"/>
            <a:ext cx="3474909" cy="3456384"/>
          </a:xfrm>
        </p:spPr>
        <p:txBody>
          <a:bodyPr>
            <a:normAutofit/>
          </a:bodyPr>
          <a:lstStyle/>
          <a:p>
            <a:r>
              <a:rPr lang="uk-UA" sz="2800" b="1" i="1" dirty="0"/>
              <a:t>Благословен той день і час</a:t>
            </a:r>
            <a:r>
              <a:rPr lang="uk-UA" sz="2800" b="1" i="1" dirty="0" smtClean="0"/>
              <a:t>,                                      </a:t>
            </a:r>
            <a:r>
              <a:rPr lang="uk-UA" sz="2800" b="1" i="1" dirty="0"/>
              <a:t>Коли прослалась </a:t>
            </a:r>
            <a:r>
              <a:rPr lang="uk-UA" sz="2800" b="1" i="1" dirty="0" smtClean="0"/>
              <a:t>килимами                                                              </a:t>
            </a:r>
            <a:r>
              <a:rPr lang="uk-UA" sz="2800" b="1" i="1" dirty="0"/>
              <a:t>Земля, яку сходив Тарас</a:t>
            </a:r>
            <a:r>
              <a:rPr lang="uk-UA" sz="2800" b="1" i="1" dirty="0" smtClean="0"/>
              <a:t>…                                                              </a:t>
            </a:r>
            <a:r>
              <a:rPr lang="uk-UA" sz="2800" b="1" i="1" dirty="0"/>
              <a:t>М.Рильський</a:t>
            </a:r>
            <a:endParaRPr lang="uk-UA" sz="2800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>
                <a:effectLst/>
              </a:rPr>
              <a:t>Тарас Шевченко й Полтавщина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1026" name="Picture 2" descr="ш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5"/>
          <a:stretch>
            <a:fillRect/>
          </a:stretch>
        </p:blipFill>
        <p:spPr bwMode="auto">
          <a:xfrm>
            <a:off x="1043608" y="2033059"/>
            <a:ext cx="3402996" cy="4392488"/>
          </a:xfrm>
          <a:prstGeom prst="rect">
            <a:avLst/>
          </a:prstGeom>
          <a:noFill/>
          <a:ln w="222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577064" cy="1070992"/>
          </a:xfrm>
        </p:spPr>
        <p:txBody>
          <a:bodyPr/>
          <a:lstStyle/>
          <a:p>
            <a:pPr marL="0" indent="0" algn="l">
              <a:buNone/>
            </a:pPr>
            <a:r>
              <a:rPr lang="uk-UA" sz="4400" dirty="0" smtClean="0"/>
              <a:t>Пам’ятники Великому Кобзареві</a:t>
            </a: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2055" y="2881099"/>
            <a:ext cx="451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« І мене в сім’ї великій,</a:t>
            </a:r>
            <a:endParaRPr lang="uk-UA" sz="2800" dirty="0"/>
          </a:p>
          <a:p>
            <a:r>
              <a:rPr lang="uk-UA" sz="2800" b="1" dirty="0"/>
              <a:t>сім’ї вольній, новій</a:t>
            </a:r>
            <a:endParaRPr lang="uk-UA" sz="2800" dirty="0"/>
          </a:p>
          <a:p>
            <a:r>
              <a:rPr lang="uk-UA" sz="2800" b="1" dirty="0"/>
              <a:t>не забудьте пом’янути</a:t>
            </a:r>
            <a:endParaRPr lang="uk-UA" sz="2800" dirty="0"/>
          </a:p>
          <a:p>
            <a:r>
              <a:rPr lang="uk-UA" sz="2800" b="1" dirty="0"/>
              <a:t>незлим, тихим словом </a:t>
            </a:r>
            <a:r>
              <a:rPr lang="uk-UA" sz="2800" b="1" dirty="0" smtClean="0"/>
              <a:t>»</a:t>
            </a:r>
            <a:endParaRPr lang="uk-UA" sz="2800" dirty="0"/>
          </a:p>
        </p:txBody>
      </p:sp>
      <p:pic>
        <p:nvPicPr>
          <p:cNvPr id="10242" name="Picture 2" descr="пирят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r="21454" b="4976"/>
          <a:stretch>
            <a:fillRect/>
          </a:stretch>
        </p:blipFill>
        <p:spPr bwMode="auto">
          <a:xfrm>
            <a:off x="179512" y="836712"/>
            <a:ext cx="1839912" cy="19431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3" name="Picture 3" descr="Myrhor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6678" r="18823" b="6644"/>
          <a:stretch>
            <a:fillRect/>
          </a:stretch>
        </p:blipFill>
        <p:spPr bwMode="auto">
          <a:xfrm>
            <a:off x="2667794" y="833233"/>
            <a:ext cx="1714500" cy="19431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4" name="Picture 4" descr="зень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4584" r="19676" b="2403"/>
          <a:stretch>
            <a:fillRect/>
          </a:stretch>
        </p:blipFill>
        <p:spPr bwMode="auto">
          <a:xfrm>
            <a:off x="7020272" y="836712"/>
            <a:ext cx="1749425" cy="20574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5" name="Picture 5" descr="с_бер_рудка_ус_закр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7684" r="9795" b="23244"/>
          <a:stretch>
            <a:fillRect/>
          </a:stretch>
        </p:blipFill>
        <p:spPr bwMode="auto">
          <a:xfrm>
            <a:off x="323528" y="3324225"/>
            <a:ext cx="1827212" cy="20574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6" name="Рисунок 16" descr="%D0%9F%D0%B0%D0%BC%27%D1%8F%D1%82%D0%BD%D0%B8%D0%BA_%D0%A2%D0%B0%D1%80%D0%B0%D1%81%D1%83_%D0%A8%D0%B5%D0%B2%D1%87%D0%B5%D0%BD%D0%BA%D1%83_%D0%B2_%D0%9B%D1%8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12857" r="18182" b="3572"/>
          <a:stretch>
            <a:fillRect/>
          </a:stretch>
        </p:blipFill>
        <p:spPr bwMode="auto">
          <a:xfrm>
            <a:off x="2478384" y="4667250"/>
            <a:ext cx="187126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решетилов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806957"/>
            <a:ext cx="1693862" cy="21209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8" name="Picture 8" descr="кобеля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34" y="3209925"/>
            <a:ext cx="1943100" cy="217170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49" name="Picture 9" descr="нові_санжар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667250"/>
            <a:ext cx="1728788" cy="2190750"/>
          </a:xfrm>
          <a:prstGeom prst="rect">
            <a:avLst/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972108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effectLst/>
              </a:rPr>
              <a:t>С</a:t>
            </a:r>
            <a:r>
              <a:rPr lang="uk-UA" sz="3200" dirty="0" smtClean="0">
                <a:effectLst/>
              </a:rPr>
              <a:t>лово </a:t>
            </a:r>
            <a:r>
              <a:rPr lang="uk-UA" sz="3200" dirty="0">
                <a:effectLst/>
              </a:rPr>
              <a:t>Шевченка – це живий голос </a:t>
            </a:r>
            <a:r>
              <a:rPr lang="uk-UA" sz="3200" dirty="0" smtClean="0">
                <a:effectLst/>
              </a:rPr>
              <a:t>сьогодення </a:t>
            </a:r>
            <a:endParaRPr lang="uk-UA" sz="3200" dirty="0">
              <a:effectLst/>
            </a:endParaRPr>
          </a:p>
        </p:txBody>
      </p:sp>
      <p:pic>
        <p:nvPicPr>
          <p:cNvPr id="11266" name="Picture 2" descr="http://img1.liveinternet.ru/images/attach/c/3/77/356/77356999_Ta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2360"/>
            <a:ext cx="4088409" cy="54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418119.vk.me/v418119012/30c5/XOWakidkL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7030"/>
            <a:ext cx="4319138" cy="54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Населені пункти Полтавщини, </a:t>
            </a:r>
            <a:br>
              <a:rPr lang="uk-UA" sz="2800" dirty="0">
                <a:effectLst/>
              </a:rPr>
            </a:br>
            <a:r>
              <a:rPr lang="uk-UA" sz="2800" dirty="0">
                <a:effectLst/>
              </a:rPr>
              <a:t>які відвідав Т.Г.Шевченко</a:t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pic>
        <p:nvPicPr>
          <p:cNvPr id="2050" name="Picture 2" descr="rHCuyOUPY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30" y="1052736"/>
            <a:ext cx="590750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>
                <a:effectLst/>
              </a:rPr>
              <a:t>Перший «Кобзар» Т. Шевченка </a:t>
            </a:r>
            <a:br>
              <a:rPr lang="uk-UA" sz="3200" dirty="0">
                <a:effectLst/>
              </a:rPr>
            </a:br>
            <a:r>
              <a:rPr lang="uk-UA" sz="3200" dirty="0">
                <a:effectLst/>
              </a:rPr>
              <a:t>вийшов у Санкт-Петербурзі 1840 р.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8411"/>
            <a:ext cx="5413137" cy="4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0503"/>
            <a:ext cx="3672408" cy="48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854" y="57719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 </a:t>
            </a:r>
            <a:endParaRPr lang="uk-UA" dirty="0"/>
          </a:p>
          <a:p>
            <a:pPr algn="ctr"/>
            <a:r>
              <a:rPr lang="uk-UA" b="1" dirty="0"/>
              <a:t>Олександр Степанович </a:t>
            </a:r>
            <a:r>
              <a:rPr lang="uk-UA" b="1" dirty="0" err="1"/>
              <a:t>Афанасьєв-Чужбинський</a:t>
            </a:r>
            <a:endParaRPr lang="uk-UA" dirty="0"/>
          </a:p>
        </p:txBody>
      </p:sp>
      <p:pic>
        <p:nvPicPr>
          <p:cNvPr id="4099" name="Picture 3" descr="http://www.day.kiev.ua/sites/default/files/main/openpublish_article/20120210/423-8-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7815"/>
            <a:ext cx="3638883" cy="45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5998587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  Гребінка </a:t>
            </a:r>
            <a:r>
              <a:rPr lang="uk-UA" b="1" dirty="0"/>
              <a:t>Євген Павлович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Перебування Тараса Шевченка на </a:t>
            </a:r>
            <a:r>
              <a:rPr lang="uk-UA" sz="2800" b="1" dirty="0" err="1"/>
              <a:t>Лубенщині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613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«Тарасова криниця», з якої брав </a:t>
            </a:r>
            <a:r>
              <a:rPr lang="uk-UA" sz="2800" dirty="0" smtClean="0">
                <a:effectLst/>
              </a:rPr>
              <a:t>воду Кобзар</a:t>
            </a:r>
            <a:r>
              <a:rPr lang="uk-UA" sz="2800" dirty="0">
                <a:effectLst/>
              </a:rPr>
              <a:t>,  </a:t>
            </a:r>
            <a:br>
              <a:rPr lang="uk-UA" sz="2800" dirty="0">
                <a:effectLst/>
              </a:rPr>
            </a:br>
            <a:r>
              <a:rPr lang="uk-UA" sz="2800" dirty="0">
                <a:effectLst/>
              </a:rPr>
              <a:t>у селі </a:t>
            </a:r>
            <a:r>
              <a:rPr lang="uk-UA" sz="2800" dirty="0" err="1">
                <a:effectLst/>
              </a:rPr>
              <a:t>Ісківці</a:t>
            </a:r>
            <a:r>
              <a:rPr lang="uk-UA" sz="2800" dirty="0">
                <a:effectLst/>
              </a:rPr>
              <a:t> Лубенського району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12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41" y="3871188"/>
            <a:ext cx="397894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6276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4" y="1196752"/>
            <a:ext cx="39421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80" y="1166723"/>
            <a:ext cx="4176464" cy="26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38" y="116632"/>
            <a:ext cx="86044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effectLst/>
              </a:rPr>
              <a:t>Державотворча діяльність Т.Г.Шевченка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5040559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/>
              <a:t>Т.Г.Шевченко – частина українського народу. Він жив, творив і діяв для народу в ім’я народу;</a:t>
            </a:r>
          </a:p>
          <a:p>
            <a:pPr lvl="0"/>
            <a:r>
              <a:rPr lang="uk-UA" sz="2000" dirty="0"/>
              <a:t>Тарас стояв на державницьких традиціях;</a:t>
            </a:r>
          </a:p>
          <a:p>
            <a:pPr lvl="0"/>
            <a:r>
              <a:rPr lang="uk-UA" sz="2000" dirty="0"/>
              <a:t>саме націоналістичні заклики поета лягли в основу програмних документів Кирило-Мефодіївського товариства;</a:t>
            </a:r>
          </a:p>
          <a:p>
            <a:pPr lvl="0"/>
            <a:r>
              <a:rPr lang="uk-UA" sz="2000" dirty="0"/>
              <a:t> переконання Шевченка не були догмою, вони змінювалися (на певну роздвоєність у постаті Шевченка – гуманіста і співця народного повстання – вказував і Драгоманов);</a:t>
            </a:r>
          </a:p>
          <a:p>
            <a:pPr lvl="0"/>
            <a:r>
              <a:rPr lang="uk-UA" sz="2000" dirty="0"/>
              <a:t>зміна поглядів та ідей поета відбувалася без сумніву під впливом наших земляків. </a:t>
            </a:r>
          </a:p>
          <a:p>
            <a:endParaRPr lang="uk-UA" dirty="0"/>
          </a:p>
        </p:txBody>
      </p:sp>
      <p:pic>
        <p:nvPicPr>
          <p:cNvPr id="6146" name="Picture 2" descr="http://paintingart.ru/joomgallery/details/___3/__4/___808/_______1871_20121021_1942143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268760"/>
            <a:ext cx="370069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76048" cy="792088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effectLst/>
              </a:rPr>
              <a:t>Жінки-полтавки у </a:t>
            </a:r>
            <a:r>
              <a:rPr lang="uk-UA" sz="4000" dirty="0" smtClean="0">
                <a:effectLst/>
              </a:rPr>
              <a:t>житті Шевченка</a:t>
            </a:r>
            <a:endParaRPr lang="uk-UA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3" y="1180550"/>
            <a:ext cx="3407216" cy="46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110222"/>
            <a:ext cx="3135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Ганна Іванівна Закревська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37" y="1207042"/>
            <a:ext cx="3643840" cy="45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5738" y="5925944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Варвара Миколаївна Рєпніна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79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>
                <a:effectLst/>
              </a:rPr>
              <a:t>Лубенці</a:t>
            </a:r>
            <a:r>
              <a:rPr lang="uk-UA" dirty="0">
                <a:effectLst/>
              </a:rPr>
              <a:t> про Кобзаря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19"/>
            <a:ext cx="3680702" cy="48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949" y="5988140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Андрієвський</a:t>
            </a:r>
            <a:r>
              <a:rPr lang="uk-UA" b="1" dirty="0"/>
              <a:t> Леонід Іванович</a:t>
            </a:r>
            <a:endParaRPr lang="uk-UA" dirty="0"/>
          </a:p>
        </p:txBody>
      </p:sp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19"/>
            <a:ext cx="3871335" cy="48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2813" y="57745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/>
              <a:t>Портрет Кобзаря</a:t>
            </a:r>
            <a:endParaRPr lang="uk-UA" dirty="0"/>
          </a:p>
          <a:p>
            <a:pPr algn="ctr"/>
            <a:r>
              <a:rPr lang="uk-UA" b="1" dirty="0"/>
              <a:t>виконаний у 2013 році </a:t>
            </a:r>
            <a:r>
              <a:rPr lang="uk-UA" b="1" dirty="0" smtClean="0"/>
              <a:t>Сергієм </a:t>
            </a:r>
            <a:r>
              <a:rPr lang="uk-UA" b="1" dirty="0"/>
              <a:t>Петровичем </a:t>
            </a:r>
            <a:r>
              <a:rPr lang="uk-UA" b="1" dirty="0" err="1"/>
              <a:t>Шаматриним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10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471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effectLst/>
              </a:rPr>
              <a:t>Вшанування пам’яті </a:t>
            </a:r>
            <a:r>
              <a:rPr lang="uk-UA" sz="4000" dirty="0" smtClean="0">
                <a:effectLst/>
              </a:rPr>
              <a:t>Кобзаря</a:t>
            </a:r>
            <a:endParaRPr lang="uk-UA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9" y="1052736"/>
            <a:ext cx="3258493" cy="41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510171"/>
            <a:ext cx="846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 Лубенському краєзнавчому музеї зберігається програма ювілейного вечора Тараса Григоровича Шевченка, що відбувся у травні 1911 року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08429"/>
            <a:ext cx="5079666" cy="31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204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Тарас Шевченко й Полтавщина </vt:lpstr>
      <vt:lpstr>Населені пункти Полтавщини,  які відвідав Т.Г.Шевченко </vt:lpstr>
      <vt:lpstr>Перший «Кобзар» Т. Шевченка  вийшов у Санкт-Петербурзі 1840 р. </vt:lpstr>
      <vt:lpstr>Презентация PowerPoint</vt:lpstr>
      <vt:lpstr>«Тарасова криниця», з якої брав воду Кобзар,   у селі Ісківці Лубенського району </vt:lpstr>
      <vt:lpstr>Державотворча діяльність Т.Г.Шевченка</vt:lpstr>
      <vt:lpstr>Жінки-полтавки у житті Шевченка</vt:lpstr>
      <vt:lpstr>Лубенці про Кобзаря</vt:lpstr>
      <vt:lpstr>Вшанування пам’яті Кобзаря</vt:lpstr>
      <vt:lpstr>Пам’ятники Великому Кобзареві</vt:lpstr>
      <vt:lpstr>Слово Шевченка – це живий голос сьогодення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й Полтавщина </dc:title>
  <dc:creator>Oksana</dc:creator>
  <cp:lastModifiedBy>Oksana</cp:lastModifiedBy>
  <cp:revision>12</cp:revision>
  <dcterms:created xsi:type="dcterms:W3CDTF">2014-02-07T09:56:38Z</dcterms:created>
  <dcterms:modified xsi:type="dcterms:W3CDTF">2014-02-09T10:01:08Z</dcterms:modified>
</cp:coreProperties>
</file>