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08" y="-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16.11.2013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edg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16.11.2013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16.11.2013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16.11.2013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16.11.2013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16.11.2013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>
    <p:wedge/>
  </p:transition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987824" y="260648"/>
            <a:ext cx="5556452" cy="2868168"/>
          </a:xfrm>
        </p:spPr>
        <p:txBody>
          <a:bodyPr/>
          <a:lstStyle/>
          <a:p>
            <a:r>
              <a:rPr lang="uk-UA" sz="6000" dirty="0" smtClean="0"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Остап Вишня</a:t>
            </a:r>
            <a:endParaRPr lang="ru-RU" sz="6000" dirty="0">
              <a:effectLst>
                <a:glow rad="1397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059832" y="5517232"/>
            <a:ext cx="5688632" cy="1101248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Український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письменник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, </a:t>
            </a:r>
            <a:r>
              <a:rPr lang="ru-RU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новеліст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, </a:t>
            </a:r>
            <a:r>
              <a:rPr lang="ru-RU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класик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сатиричної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прози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ХХ ст.</a:t>
            </a:r>
          </a:p>
          <a:p>
            <a:endParaRPr lang="ru-RU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950"/>
                            </p:stCondLst>
                            <p:childTnLst>
                              <p:par>
                                <p:cTn id="13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Группа 5"/>
          <p:cNvGrpSpPr/>
          <p:nvPr/>
        </p:nvGrpSpPr>
        <p:grpSpPr>
          <a:xfrm>
            <a:off x="251520" y="188640"/>
            <a:ext cx="8892480" cy="6426714"/>
            <a:chOff x="251520" y="188640"/>
            <a:chExt cx="8892480" cy="6426714"/>
          </a:xfrm>
        </p:grpSpPr>
        <p:pic>
          <p:nvPicPr>
            <p:cNvPr id="21506" name="Picture 2" descr="http://litopys.net/img/thisday/November/11/Ostap_vishnia.jp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51520" y="188640"/>
              <a:ext cx="4968552" cy="6363976"/>
            </a:xfrm>
            <a:prstGeom prst="round2DiagRect">
              <a:avLst>
                <a:gd name="adj1" fmla="val 16667"/>
                <a:gd name="adj2" fmla="val 0"/>
              </a:avLst>
            </a:prstGeom>
            <a:ln w="88900" cap="sq">
              <a:solidFill>
                <a:schemeClr val="accent2">
                  <a:lumMod val="75000"/>
                </a:schemeClr>
              </a:solidFill>
              <a:miter lim="800000"/>
            </a:ln>
            <a:effectLst>
              <a:outerShdw blurRad="254000" algn="tl" rotWithShape="0">
                <a:srgbClr val="000000">
                  <a:alpha val="43000"/>
                </a:srgbClr>
              </a:outerShdw>
            </a:effectLst>
          </p:spPr>
        </p:pic>
        <p:pic>
          <p:nvPicPr>
            <p:cNvPr id="21508" name="Picture 4" descr="http://ki.ill.in.ua/m/300x225/12860345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319464" y="2996952"/>
              <a:ext cx="4824536" cy="3618402"/>
            </a:xfrm>
            <a:prstGeom prst="snip2DiagRect">
              <a:avLst/>
            </a:prstGeom>
            <a:solidFill>
              <a:srgbClr val="FFFFFF">
                <a:shade val="85000"/>
              </a:srgbClr>
            </a:solidFill>
            <a:ln w="88900" cap="sq">
              <a:solidFill>
                <a:schemeClr val="accent2">
                  <a:lumMod val="75000"/>
                </a:schemeClr>
              </a:solidFill>
              <a:miter lim="800000"/>
            </a:ln>
            <a:effectLst>
              <a:outerShdw blurRad="88900" algn="tl" rotWithShape="0">
                <a:srgbClr val="000000">
                  <a:alpha val="45000"/>
                </a:srgbClr>
              </a:outerShdw>
            </a:effectLst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Группа 7"/>
          <p:cNvGrpSpPr/>
          <p:nvPr/>
        </p:nvGrpSpPr>
        <p:grpSpPr>
          <a:xfrm>
            <a:off x="179512" y="188640"/>
            <a:ext cx="8640960" cy="6426714"/>
            <a:chOff x="179512" y="188640"/>
            <a:chExt cx="8640960" cy="6426714"/>
          </a:xfrm>
        </p:grpSpPr>
        <p:grpSp>
          <p:nvGrpSpPr>
            <p:cNvPr id="6" name="Группа 5"/>
            <p:cNvGrpSpPr/>
            <p:nvPr/>
          </p:nvGrpSpPr>
          <p:grpSpPr>
            <a:xfrm>
              <a:off x="179512" y="188640"/>
              <a:ext cx="8640960" cy="6426714"/>
              <a:chOff x="179512" y="188640"/>
              <a:chExt cx="8640960" cy="6426714"/>
            </a:xfrm>
          </p:grpSpPr>
          <p:pic>
            <p:nvPicPr>
              <p:cNvPr id="23554" name="Picture 2" descr="http://www.proza.ru/pics/2011/10/02/1569.jpg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179512" y="188640"/>
                <a:ext cx="6300192" cy="3997149"/>
              </a:xfrm>
              <a:prstGeom prst="rect">
                <a:avLst/>
              </a:prstGeom>
              <a:ln w="88900" cap="sq" cmpd="thickThin">
                <a:solidFill>
                  <a:schemeClr val="accent6">
                    <a:lumMod val="75000"/>
                  </a:schemeClr>
                </a:solidFill>
                <a:prstDash val="solid"/>
                <a:miter lim="800000"/>
              </a:ln>
              <a:effectLst>
                <a:innerShdw blurRad="76200">
                  <a:srgbClr val="000000"/>
                </a:innerShdw>
              </a:effectLst>
            </p:spPr>
          </p:pic>
          <p:pic>
            <p:nvPicPr>
              <p:cNvPr id="23556" name="Picture 4" descr="http://svoboda-stat.info/photos/articles/240x180n/240x180n_photo_0ae3eb36b6dc8ef23c9f424fa81d93e0.jpg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4031432" y="3023574"/>
                <a:ext cx="4789040" cy="3591780"/>
              </a:xfrm>
              <a:prstGeom prst="rect">
                <a:avLst/>
              </a:prstGeom>
              <a:ln w="88900" cap="sq" cmpd="thickThin">
                <a:solidFill>
                  <a:schemeClr val="accent6">
                    <a:lumMod val="25000"/>
                  </a:schemeClr>
                </a:solidFill>
                <a:prstDash val="solid"/>
                <a:miter lim="800000"/>
              </a:ln>
              <a:effectLst>
                <a:innerShdw blurRad="76200">
                  <a:srgbClr val="000000"/>
                </a:innerShdw>
              </a:effectLst>
            </p:spPr>
          </p:pic>
        </p:grpSp>
        <p:sp>
          <p:nvSpPr>
            <p:cNvPr id="7" name="Прямоугольник 6"/>
            <p:cNvSpPr/>
            <p:nvPr/>
          </p:nvSpPr>
          <p:spPr>
            <a:xfrm>
              <a:off x="179512" y="4941168"/>
              <a:ext cx="3839513" cy="1323439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>
                  <a:rot lat="0" lon="0" rev="0"/>
                </a:camera>
                <a:lightRig rig="contrasting" dir="t">
                  <a:rot lat="0" lon="0" rev="4500000"/>
                </a:lightRig>
              </a:scene3d>
              <a:sp3d contourW="6350" prstMaterial="metal">
                <a:bevelT w="127000" h="31750" prst="relaxedInset"/>
                <a:contourClr>
                  <a:schemeClr val="accent1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ru-RU" sz="4000" b="1" cap="all" spc="0" dirty="0" smtClean="0">
                  <a:ln w="0"/>
                  <a:gradFill flip="none">
                    <a:gsLst>
                      <a:gs pos="0">
                        <a:schemeClr val="accent1">
                          <a:tint val="75000"/>
                          <a:shade val="75000"/>
                          <a:satMod val="170000"/>
                        </a:schemeClr>
                      </a:gs>
                      <a:gs pos="49000">
                        <a:schemeClr val="accent1">
                          <a:tint val="88000"/>
                          <a:shade val="65000"/>
                          <a:satMod val="172000"/>
                        </a:schemeClr>
                      </a:gs>
                      <a:gs pos="50000">
                        <a:schemeClr val="accent1">
                          <a:shade val="65000"/>
                          <a:satMod val="130000"/>
                        </a:schemeClr>
                      </a:gs>
                      <a:gs pos="92000">
                        <a:schemeClr val="accent1">
                          <a:shade val="50000"/>
                          <a:satMod val="120000"/>
                        </a:schemeClr>
                      </a:gs>
                      <a:gs pos="100000">
                        <a:schemeClr val="accent1">
                          <a:shade val="48000"/>
                          <a:satMod val="120000"/>
                        </a:schemeClr>
                      </a:gs>
                    </a:gsLst>
                    <a:lin ang="5400000"/>
                  </a:gradFill>
                  <a:effectLst>
                    <a:reflection blurRad="12700" stA="50000" endPos="50000" dist="5000" dir="5400000" sy="-100000" rotWithShape="0"/>
                  </a:effectLst>
                </a:rPr>
                <a:t>Остап Вишня</a:t>
              </a:r>
            </a:p>
            <a:p>
              <a:pPr algn="ctr"/>
              <a:r>
                <a:rPr lang="uk-UA" sz="4000" b="1" cap="all" dirty="0" smtClean="0">
                  <a:ln w="0"/>
                  <a:gradFill flip="none">
                    <a:gsLst>
                      <a:gs pos="0">
                        <a:schemeClr val="accent1">
                          <a:tint val="75000"/>
                          <a:shade val="75000"/>
                          <a:satMod val="170000"/>
                        </a:schemeClr>
                      </a:gs>
                      <a:gs pos="49000">
                        <a:schemeClr val="accent1">
                          <a:tint val="88000"/>
                          <a:shade val="65000"/>
                          <a:satMod val="172000"/>
                        </a:schemeClr>
                      </a:gs>
                      <a:gs pos="50000">
                        <a:schemeClr val="accent1">
                          <a:shade val="65000"/>
                          <a:satMod val="130000"/>
                        </a:schemeClr>
                      </a:gs>
                      <a:gs pos="92000">
                        <a:schemeClr val="accent1">
                          <a:shade val="50000"/>
                          <a:satMod val="120000"/>
                        </a:schemeClr>
                      </a:gs>
                      <a:gs pos="100000">
                        <a:schemeClr val="accent1">
                          <a:shade val="48000"/>
                          <a:satMod val="120000"/>
                        </a:schemeClr>
                      </a:gs>
                    </a:gsLst>
                    <a:lin ang="5400000"/>
                  </a:gradFill>
                  <a:effectLst>
                    <a:reflection blurRad="12700" stA="50000" endPos="50000" dist="5000" dir="5400000" sy="-100000" rotWithShape="0"/>
                  </a:effectLst>
                </a:rPr>
                <a:t>З дружиною</a:t>
              </a:r>
              <a:endParaRPr lang="ru-RU" sz="4000" b="1" cap="all" spc="0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endParaRPr>
            </a:p>
          </p:txBody>
        </p:sp>
      </p:grp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Группа 6"/>
          <p:cNvGrpSpPr/>
          <p:nvPr/>
        </p:nvGrpSpPr>
        <p:grpSpPr>
          <a:xfrm>
            <a:off x="539552" y="260648"/>
            <a:ext cx="7848872" cy="4219292"/>
            <a:chOff x="539552" y="260648"/>
            <a:chExt cx="7848872" cy="4219292"/>
          </a:xfrm>
        </p:grpSpPr>
        <p:pic>
          <p:nvPicPr>
            <p:cNvPr id="13314" name="Picture 2" descr="Остап Вишня.jp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539552" y="260648"/>
              <a:ext cx="5628856" cy="3744416"/>
            </a:xfrm>
            <a:prstGeom prst="rect">
              <a:avLst/>
            </a:prstGeom>
            <a:ln w="190500" cap="sq">
              <a:solidFill>
                <a:schemeClr val="accent5">
                  <a:lumMod val="75000"/>
                </a:schemeClr>
              </a:solidFill>
              <a:prstDash val="solid"/>
              <a:miter lim="800000"/>
            </a:ln>
            <a:effectLst>
              <a:outerShdw blurRad="254000" algn="bl" rotWithShape="0">
                <a:srgbClr val="000000">
                  <a:alpha val="43000"/>
                </a:srgbClr>
              </a:outerShdw>
            </a:effectLst>
            <a:scene3d>
              <a:camera prst="perspectiveFront" fov="5400000"/>
              <a:lightRig rig="threePt" dir="t">
                <a:rot lat="0" lon="0" rev="2100000"/>
              </a:lightRig>
            </a:scene3d>
            <a:sp3d extrusionH="25400">
              <a:bevelT w="304800" h="152400" prst="hardEdge"/>
              <a:extrusionClr>
                <a:srgbClr val="000000"/>
              </a:extrusionClr>
            </a:sp3d>
          </p:spPr>
        </p:pic>
        <p:pic>
          <p:nvPicPr>
            <p:cNvPr id="13316" name="Picture 4" descr="http://vseslova.com.ua/images/bse/0001/18781/1_big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436096" y="620688"/>
              <a:ext cx="2952328" cy="3859252"/>
            </a:xfrm>
            <a:prstGeom prst="rect">
              <a:avLst/>
            </a:prstGeom>
            <a:ln w="190500" cap="sq">
              <a:solidFill>
                <a:schemeClr val="accent1">
                  <a:lumMod val="75000"/>
                </a:schemeClr>
              </a:solidFill>
              <a:prstDash val="solid"/>
              <a:miter lim="800000"/>
            </a:ln>
            <a:effectLst>
              <a:outerShdw blurRad="254000" algn="bl" rotWithShape="0">
                <a:srgbClr val="000000">
                  <a:alpha val="43000"/>
                </a:srgbClr>
              </a:outerShdw>
            </a:effectLst>
            <a:scene3d>
              <a:camera prst="perspectiveFront" fov="5400000"/>
              <a:lightRig rig="threePt" dir="t">
                <a:rot lat="0" lon="0" rev="2100000"/>
              </a:lightRig>
            </a:scene3d>
            <a:sp3d extrusionH="25400">
              <a:bevelT w="304800" h="152400" prst="hardEdge"/>
              <a:extrusionClr>
                <a:srgbClr val="000000"/>
              </a:extrusionClr>
            </a:sp3d>
          </p:spPr>
        </p:pic>
      </p:grpSp>
      <p:sp>
        <p:nvSpPr>
          <p:cNvPr id="8" name="Прямоугольник 7"/>
          <p:cNvSpPr/>
          <p:nvPr/>
        </p:nvSpPr>
        <p:spPr>
          <a:xfrm>
            <a:off x="323528" y="4293096"/>
            <a:ext cx="561662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Остап Вишня (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Павло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Михайлович Губенко)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народився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13 листопада 1889 р. на 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хуторі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Чечва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біля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містечка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Грунь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Зінківського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повіту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на 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Полтавщині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в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 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багатодітній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(17 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дітей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)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селянській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сім’ї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. </a:t>
            </a:r>
            <a:endParaRPr lang="ru-RU" sz="2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188640"/>
            <a:ext cx="4572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Павло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закінчив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початкову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,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потім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двокласну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школу в 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Зінькові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.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Подальшу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освіту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Павло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здобував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у 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Києві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,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у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 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військово-фельдшерській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школі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. </a:t>
            </a:r>
            <a:endParaRPr lang="ru-RU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101600">
                  <a:schemeClr val="accent1">
                    <a:satMod val="175000"/>
                    <a:alpha val="4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15362" name="Picture 2" descr="http://www.ukrlitzno.com.ua/wp-content/uploads/2012/12/%D0%9E%D1%81%D1%82%D0%B0%D0%BF-%D0%92%D0%B8%D1%88%D0%BD%D1%8F-%D0%B6%D0%B8%D1%82%D1%82%D1%94%D0%B2%D0%B8%D0%B9-%D1%82%D0%B0-%D1%82%D0%B2%D0%BE%D1%80%D1%87%D0%B8%D0%B9-%D1%88%D0%BB%D1%8F%D1%8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99992" y="260648"/>
            <a:ext cx="3168352" cy="4235765"/>
          </a:xfrm>
          <a:prstGeom prst="rect">
            <a:avLst/>
          </a:prstGeom>
          <a:noFill/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</p:pic>
      <p:sp>
        <p:nvSpPr>
          <p:cNvPr id="6" name="Прямоугольник 5"/>
          <p:cNvSpPr/>
          <p:nvPr/>
        </p:nvSpPr>
        <p:spPr>
          <a:xfrm>
            <a:off x="323528" y="2924944"/>
            <a:ext cx="4104456" cy="3416320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По </a:t>
            </a:r>
            <a:r>
              <a:rPr lang="ru-RU" sz="24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закінченню</a:t>
            </a:r>
            <a:r>
              <a:rPr lang="ru-RU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24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навчання</a:t>
            </a:r>
            <a:r>
              <a:rPr lang="ru-RU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у 1907 </a:t>
            </a:r>
            <a:r>
              <a:rPr lang="ru-RU" sz="24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році</a:t>
            </a:r>
            <a:r>
              <a:rPr lang="ru-RU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24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військовий</a:t>
            </a:r>
            <a:r>
              <a:rPr lang="ru-RU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фельдшер </a:t>
            </a:r>
            <a:r>
              <a:rPr lang="ru-RU" sz="24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Павло</a:t>
            </a:r>
            <a:r>
              <a:rPr lang="ru-RU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Губенко </a:t>
            </a:r>
            <a:r>
              <a:rPr lang="ru-RU" sz="24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потрапив</a:t>
            </a:r>
            <a:r>
              <a:rPr lang="ru-RU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до </a:t>
            </a:r>
            <a:r>
              <a:rPr lang="ru-RU" sz="24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армії</a:t>
            </a:r>
            <a:r>
              <a:rPr lang="ru-RU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, а </a:t>
            </a:r>
            <a:r>
              <a:rPr lang="ru-RU" sz="24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згодом</a:t>
            </a:r>
            <a:r>
              <a:rPr lang="ru-RU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24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працював</a:t>
            </a:r>
            <a:r>
              <a:rPr lang="ru-RU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у </a:t>
            </a:r>
            <a:r>
              <a:rPr lang="ru-RU" sz="24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хірургічному</a:t>
            </a:r>
            <a:r>
              <a:rPr lang="ru-RU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24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відділенні</a:t>
            </a:r>
            <a:r>
              <a:rPr lang="ru-RU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24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лікарні</a:t>
            </a:r>
            <a:r>
              <a:rPr lang="ru-RU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24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Південно-Західних</a:t>
            </a:r>
            <a:r>
              <a:rPr lang="ru-RU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24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залізниць</a:t>
            </a:r>
            <a:r>
              <a:rPr lang="ru-RU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 </a:t>
            </a:r>
            <a:endParaRPr lang="ru-RU" sz="2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175448" y="4005064"/>
            <a:ext cx="496855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</a:rPr>
              <a:t>в 1917 р. вступив на 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</a:rPr>
              <a:t>історико-філологічний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</a:rPr>
              <a:t> факультет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</a:rPr>
              <a:t>Київського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</a:rPr>
              <a:t>університету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</a:rPr>
              <a:t>,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</a:rPr>
              <a:t>але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</a:rPr>
              <a:t>з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</a:rPr>
              <a:t> 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</a:rPr>
              <a:t>різних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</a:rPr>
              <a:t>життєвих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</a:rPr>
              <a:t> причин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</a:rPr>
              <a:t>залишив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</a:rPr>
              <a:t>навчання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</a:rPr>
              <a:t>і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</a:rPr>
              <a:t> 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</a:rPr>
              <a:t>повністю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</a:rPr>
              <a:t>віддався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</a:rPr>
              <a:t>журналістській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</a:rPr>
              <a:t>і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</a:rPr>
              <a:t> 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</a:rPr>
              <a:t>літературній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</a:rPr>
              <a:t>роботі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</a:rPr>
              <a:t>.</a:t>
            </a:r>
            <a:endParaRPr lang="ru-RU" sz="2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bg2">
                  <a:lumMod val="25000"/>
                </a:schemeClr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51520" y="260648"/>
            <a:ext cx="7560840" cy="156966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У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 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газеті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«Народна воля»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його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перша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публікація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за 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підписом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Павло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Грунський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.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Загалом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у 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цей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період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на 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сторінках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кам’явець-подільських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газет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надруковано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21 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твір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молодого автора.</a:t>
            </a:r>
            <a:endParaRPr lang="ru-RU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51520" y="2492896"/>
            <a:ext cx="7488832" cy="2677656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ru-RU" sz="2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Наприкінці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1919 року </a:t>
            </a:r>
            <a:r>
              <a:rPr lang="ru-RU" sz="2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Павло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Губенко </a:t>
            </a:r>
            <a:r>
              <a:rPr lang="ru-RU" sz="2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повертається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до </a:t>
            </a:r>
            <a:r>
              <a:rPr lang="ru-RU" sz="2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Києва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і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 </a:t>
            </a:r>
            <a:r>
              <a:rPr lang="ru-RU" sz="2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працює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у </a:t>
            </a:r>
            <a:r>
              <a:rPr lang="ru-RU" sz="2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видавництві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«</a:t>
            </a:r>
            <a:r>
              <a:rPr lang="ru-RU" sz="2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Книгоспілка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». </a:t>
            </a:r>
            <a:r>
              <a:rPr lang="ru-RU" sz="2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Невдовзі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його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заарештовано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й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 </a:t>
            </a:r>
            <a:r>
              <a:rPr lang="ru-RU" sz="2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засуджено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на три роки. І </a:t>
            </a:r>
            <a:r>
              <a:rPr lang="ru-RU" sz="2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тільки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завдяки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клопотанням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В.Еллана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 — </a:t>
            </a:r>
            <a:r>
              <a:rPr lang="ru-RU" sz="2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звільнено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.</a:t>
            </a:r>
            <a:endParaRPr lang="ru-RU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95536" y="188640"/>
            <a:ext cx="756084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У </a:t>
            </a:r>
            <a:r>
              <a:rPr lang="ru-RU" sz="2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жовтні</a:t>
            </a:r>
            <a:r>
              <a:rPr lang="ru-RU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1920 року </a:t>
            </a:r>
            <a:r>
              <a:rPr lang="ru-RU" sz="2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Павло</a:t>
            </a:r>
            <a:r>
              <a:rPr lang="ru-RU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Губевко</a:t>
            </a:r>
            <a:r>
              <a:rPr lang="ru-RU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вже</a:t>
            </a:r>
            <a:r>
              <a:rPr lang="ru-RU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в </a:t>
            </a:r>
            <a:r>
              <a:rPr lang="ru-RU" sz="2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Харкові</a:t>
            </a:r>
            <a:r>
              <a:rPr lang="ru-RU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.</a:t>
            </a:r>
            <a:r>
              <a:rPr lang="ru-RU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Остап Вишня брав участь у </a:t>
            </a:r>
            <a:r>
              <a:rPr lang="ru-RU" sz="2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громадській</a:t>
            </a:r>
            <a:r>
              <a:rPr lang="ru-RU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роботі</a:t>
            </a:r>
            <a:r>
              <a:rPr lang="ru-RU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та у </a:t>
            </a:r>
            <a:r>
              <a:rPr lang="ru-RU" sz="2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діяльності</a:t>
            </a:r>
            <a:r>
              <a:rPr lang="ru-RU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літературних</a:t>
            </a:r>
            <a:r>
              <a:rPr lang="ru-RU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об’єднань</a:t>
            </a:r>
            <a:r>
              <a:rPr lang="ru-RU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«Плуг» </a:t>
            </a:r>
            <a:r>
              <a:rPr lang="ru-RU" sz="2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і</a:t>
            </a:r>
            <a:r>
              <a:rPr lang="ru-RU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 «Гарт», в </a:t>
            </a:r>
            <a:r>
              <a:rPr lang="ru-RU" sz="2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організації</a:t>
            </a:r>
            <a:r>
              <a:rPr lang="ru-RU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та </a:t>
            </a:r>
            <a:r>
              <a:rPr lang="ru-RU" sz="2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редагуванні</a:t>
            </a:r>
            <a:r>
              <a:rPr lang="ru-RU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.</a:t>
            </a:r>
            <a:endParaRPr lang="ru-RU" sz="2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grpSp>
        <p:nvGrpSpPr>
          <p:cNvPr id="8" name="Группа 7"/>
          <p:cNvGrpSpPr/>
          <p:nvPr/>
        </p:nvGrpSpPr>
        <p:grpSpPr>
          <a:xfrm>
            <a:off x="539552" y="2204863"/>
            <a:ext cx="8292033" cy="4218651"/>
            <a:chOff x="539552" y="2204863"/>
            <a:chExt cx="8292033" cy="4218651"/>
          </a:xfrm>
        </p:grpSpPr>
        <p:pic>
          <p:nvPicPr>
            <p:cNvPr id="17410" name="Picture 2" descr="http://i.obozrevatel.ua/8/809390/gallery/120281_image_large.jp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539552" y="2204863"/>
              <a:ext cx="4176464" cy="4218651"/>
            </a:xfrm>
            <a:prstGeom prst="rect">
              <a:avLst/>
            </a:prstGeom>
            <a:ln w="127000" cap="sq">
              <a:solidFill>
                <a:schemeClr val="accent6">
                  <a:lumMod val="50000"/>
                </a:schemeClr>
              </a:solidFill>
              <a:miter lim="800000"/>
            </a:ln>
            <a:effectLst>
              <a:outerShdw blurRad="57150" dist="50800" dir="2700000" algn="tl" rotWithShape="0">
                <a:srgbClr val="000000">
                  <a:alpha val="40000"/>
                </a:srgbClr>
              </a:outerShdw>
            </a:effectLst>
          </p:spPr>
        </p:pic>
        <p:pic>
          <p:nvPicPr>
            <p:cNvPr id="17412" name="Picture 4" descr="http://kolo.poltava.ua/wp-content/uploads/2013/10/37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211960" y="2780928"/>
              <a:ext cx="4619625" cy="3619500"/>
            </a:xfrm>
            <a:prstGeom prst="rect">
              <a:avLst/>
            </a:prstGeom>
            <a:ln w="127000" cap="sq">
              <a:solidFill>
                <a:srgbClr val="002060"/>
              </a:solidFill>
              <a:miter lim="800000"/>
            </a:ln>
            <a:effectLst>
              <a:outerShdw blurRad="57150" dist="50800" dir="2700000" algn="tl" rotWithShape="0">
                <a:srgbClr val="000000">
                  <a:alpha val="40000"/>
                </a:srgbClr>
              </a:outerShdw>
            </a:effectLst>
          </p:spPr>
        </p:pic>
      </p:grp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548680"/>
            <a:ext cx="7776864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Молодий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журналіст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і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 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письменник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Остап Вишня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майже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щодня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друкувався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на 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сторінках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«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Вістей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», «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Селянської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правди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» та 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інших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видань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.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Матеріалом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для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його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творів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було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саме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життя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. Одна 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за одною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виходять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збірки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творів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письменника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: «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Діли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небесні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» (1923), «Кому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веселе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, а кому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й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 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сумне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», «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Реп’яшки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», «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Вишневі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усмішки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(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сільські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)» (1924), «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Вишневі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усмішки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кримські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» (1925), «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Щоб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і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 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хліб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родився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,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щоб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іскот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плодився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», «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Вишневі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усмішки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кооперативні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» (1927), «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Вишневі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усмішки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закордонні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» (1930)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і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 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деякі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інші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. У1928 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і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1930 роках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двома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виданнями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вийшло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зібрання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«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Вишневих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усмішок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» у 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чотирьох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томах. Твори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письменника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друкуються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в перекладах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російською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та 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іншими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мовами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народів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СРСР.</a:t>
            </a:r>
            <a:endParaRPr lang="ru-RU" sz="2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188640"/>
            <a:ext cx="5040560" cy="6555641"/>
          </a:xfrm>
          <a:prstGeom prst="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ru-RU" sz="28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25 </a:t>
            </a:r>
            <a:r>
              <a:rPr lang="ru-RU" sz="2800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грудня</a:t>
            </a:r>
            <a:r>
              <a:rPr lang="ru-RU" sz="28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 1933 року </a:t>
            </a:r>
            <a:r>
              <a:rPr lang="ru-RU" sz="2800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гуморист</a:t>
            </a:r>
            <a:r>
              <a:rPr lang="ru-RU" sz="28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 </a:t>
            </a:r>
            <a:r>
              <a:rPr lang="ru-RU" sz="2800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був</a:t>
            </a:r>
            <a:r>
              <a:rPr lang="ru-RU" sz="28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 </a:t>
            </a:r>
            <a:r>
              <a:rPr lang="ru-RU" sz="2800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звинувачений</a:t>
            </a:r>
            <a:r>
              <a:rPr lang="ru-RU" sz="28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 в </a:t>
            </a:r>
            <a:r>
              <a:rPr lang="ru-RU" sz="2800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контрреволюційній</a:t>
            </a:r>
            <a:r>
              <a:rPr lang="ru-RU" sz="28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 </a:t>
            </a:r>
            <a:r>
              <a:rPr lang="ru-RU" sz="2800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діяльності</a:t>
            </a:r>
            <a:r>
              <a:rPr lang="ru-RU" sz="28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 </a:t>
            </a:r>
            <a:r>
              <a:rPr lang="ru-RU" sz="2800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й</a:t>
            </a:r>
            <a:r>
              <a:rPr lang="ru-RU" sz="28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 </a:t>
            </a:r>
            <a:r>
              <a:rPr lang="ru-RU" sz="2800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тероризмі</a:t>
            </a:r>
            <a:r>
              <a:rPr lang="ru-RU" sz="28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, </a:t>
            </a:r>
            <a:r>
              <a:rPr lang="ru-RU" sz="2800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зокрема</a:t>
            </a:r>
            <a:r>
              <a:rPr lang="ru-RU" sz="28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 </a:t>
            </a:r>
            <a:r>
              <a:rPr lang="ru-RU" sz="2800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в</a:t>
            </a:r>
            <a:r>
              <a:rPr lang="ru-RU" sz="28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 замаху на </a:t>
            </a:r>
            <a:r>
              <a:rPr lang="ru-RU" sz="2800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товариша</a:t>
            </a:r>
            <a:r>
              <a:rPr lang="ru-RU" sz="28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 </a:t>
            </a:r>
            <a:r>
              <a:rPr lang="ru-RU" sz="2800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Постишева</a:t>
            </a:r>
            <a:r>
              <a:rPr lang="ru-RU" sz="28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 </a:t>
            </a:r>
            <a:r>
              <a:rPr lang="ru-RU" sz="2800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під</a:t>
            </a:r>
            <a:r>
              <a:rPr lang="ru-RU" sz="28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 час </a:t>
            </a:r>
            <a:r>
              <a:rPr lang="ru-RU" sz="2800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жовтневої</a:t>
            </a:r>
            <a:r>
              <a:rPr lang="ru-RU" sz="28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 </a:t>
            </a:r>
            <a:r>
              <a:rPr lang="ru-RU" sz="2800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демонстрації</a:t>
            </a:r>
            <a:r>
              <a:rPr lang="ru-RU" sz="28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, </a:t>
            </a:r>
            <a:r>
              <a:rPr lang="ru-RU" sz="2800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і</a:t>
            </a:r>
            <a:r>
              <a:rPr lang="ru-RU" sz="28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 незаконно </a:t>
            </a:r>
            <a:r>
              <a:rPr lang="ru-RU" sz="2800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репресований</a:t>
            </a:r>
            <a:r>
              <a:rPr lang="ru-RU" sz="28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 </a:t>
            </a:r>
            <a:r>
              <a:rPr lang="ru-RU" sz="28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. До</a:t>
            </a:r>
            <a:r>
              <a:rPr lang="ru-RU" sz="28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 1943 року </a:t>
            </a:r>
            <a:r>
              <a:rPr lang="ru-RU" sz="2800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письменник</a:t>
            </a:r>
            <a:r>
              <a:rPr lang="ru-RU" sz="28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 </a:t>
            </a:r>
            <a:r>
              <a:rPr lang="ru-RU" sz="2800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спокутував</a:t>
            </a:r>
            <a:r>
              <a:rPr lang="ru-RU" sz="28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 </a:t>
            </a:r>
            <a:r>
              <a:rPr lang="ru-RU" sz="2800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нікому</a:t>
            </a:r>
            <a:r>
              <a:rPr lang="ru-RU" sz="28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 не </a:t>
            </a:r>
            <a:r>
              <a:rPr lang="ru-RU" sz="2800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зрозумілу</a:t>
            </a:r>
            <a:r>
              <a:rPr lang="ru-RU" sz="28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 «</a:t>
            </a:r>
            <a:r>
              <a:rPr lang="ru-RU" sz="2800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провину</a:t>
            </a:r>
            <a:r>
              <a:rPr lang="ru-RU" sz="28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» перед народом в </a:t>
            </a:r>
            <a:r>
              <a:rPr lang="ru-RU" sz="2800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Комі</a:t>
            </a:r>
            <a:r>
              <a:rPr lang="ru-RU" sz="28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 АРСР, в </a:t>
            </a:r>
            <a:r>
              <a:rPr lang="ru-RU" sz="2800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Ухті</a:t>
            </a:r>
            <a:r>
              <a:rPr lang="ru-RU" sz="28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, недалеко </a:t>
            </a:r>
            <a:r>
              <a:rPr lang="ru-RU" sz="2800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від</a:t>
            </a:r>
            <a:r>
              <a:rPr lang="ru-RU" sz="28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 </a:t>
            </a:r>
            <a:r>
              <a:rPr lang="ru-RU" sz="2800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Воркути</a:t>
            </a:r>
            <a:r>
              <a:rPr lang="ru-RU" sz="28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, в </a:t>
            </a:r>
            <a:r>
              <a:rPr lang="ru-RU" sz="2800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інших</a:t>
            </a:r>
            <a:r>
              <a:rPr lang="ru-RU" sz="28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 таборах.</a:t>
            </a:r>
            <a:endParaRPr lang="ru-RU" sz="2800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pic>
        <p:nvPicPr>
          <p:cNvPr id="19458" name="Picture 2" descr="http://www.ukrlitzno.com.ua/wp-content/uploads/2012/12/%D0%9E%D1%81%D1%82%D0%B0%D0%BF-%D0%92%D0%B8%D1%88%D0%BD%D1%8F-%D0%B1%D1%96%D0%BE%D0%B3%D1%80%D0%B0%D1%84%D1%96%D1%8F-%D1%81%D0%BA%D0%BE%D1%80%D0%BE%D1%87%D0%B5%D0%BD%D0%BE-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64088" y="908720"/>
            <a:ext cx="3419872" cy="4440767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260648"/>
            <a:ext cx="7704856" cy="156966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Відбуваючи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покарання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, в 1934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році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письменник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написав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російською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мовою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22 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публіцистичні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нариси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про людей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ухтинського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табору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під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назвою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«Материалы к истории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ухтинской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зкспедиции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».</a:t>
            </a:r>
            <a:endParaRPr lang="ru-RU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63500">
                  <a:schemeClr val="accent6">
                    <a:satMod val="175000"/>
                    <a:alpha val="4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491880" y="1844825"/>
            <a:ext cx="4536504" cy="5013176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Письменник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повертається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до 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творчого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життя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, про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що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 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свідчить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збірка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його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політичних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фейлетонів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і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 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памфлетів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«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Самостійна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дірка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» (1945), книжки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усмішок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«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Зенітка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» (1947), «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Весна-красна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» (1949), «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Мудрість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колгоспна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» (1952), «А народ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воювати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не 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хоче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» (1953), «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Великі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ростіть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!» (1955), «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Нещасне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кохання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» (1956) та 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інші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.</a:t>
            </a:r>
            <a:endParaRPr lang="ru-RU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101600">
                  <a:schemeClr val="accent3">
                    <a:satMod val="175000"/>
                    <a:alpha val="4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20482" name="Picture 2" descr="http://img18.slando.ua/images_slandocomua/75971743_1_644x461_zub-vostap-vishnya-lteraturniy-portret-harkov.jpg"/>
          <p:cNvPicPr>
            <a:picLocks noChangeAspect="1" noChangeArrowheads="1"/>
          </p:cNvPicPr>
          <p:nvPr/>
        </p:nvPicPr>
        <p:blipFill>
          <a:blip r:embed="rId2" cstate="print"/>
          <a:srcRect l="22127" r="13952"/>
          <a:stretch>
            <a:fillRect/>
          </a:stretch>
        </p:blipFill>
        <p:spPr bwMode="auto">
          <a:xfrm>
            <a:off x="179512" y="2060848"/>
            <a:ext cx="3168352" cy="4391026"/>
          </a:xfrm>
          <a:prstGeom prst="rect">
            <a:avLst/>
          </a:prstGeom>
          <a:ln w="190500" cap="sq">
            <a:solidFill>
              <a:schemeClr val="tx2">
                <a:lumMod val="75000"/>
              </a:schemeClr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332656"/>
            <a:ext cx="7632848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Після</a:t>
            </a:r>
            <a:r>
              <a:rPr lang="ru-RU" sz="28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Великої</a:t>
            </a:r>
            <a:r>
              <a:rPr lang="ru-RU" sz="28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Вітчизняної</a:t>
            </a:r>
            <a:r>
              <a:rPr lang="ru-RU" sz="28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війни</a:t>
            </a:r>
            <a:r>
              <a:rPr lang="ru-RU" sz="28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О. Вишня — член </a:t>
            </a:r>
            <a:r>
              <a:rPr lang="ru-RU" sz="2800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редколегії</a:t>
            </a:r>
            <a:r>
              <a:rPr lang="ru-RU" sz="28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і</a:t>
            </a:r>
            <a:r>
              <a:rPr lang="ru-RU" sz="28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 </a:t>
            </a:r>
            <a:r>
              <a:rPr lang="ru-RU" sz="2800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співробітник</a:t>
            </a:r>
            <a:r>
              <a:rPr lang="ru-RU" sz="28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журналу «</a:t>
            </a:r>
            <a:r>
              <a:rPr lang="ru-RU" sz="2800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Перець</a:t>
            </a:r>
            <a:r>
              <a:rPr lang="ru-RU" sz="28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», член </a:t>
            </a:r>
            <a:r>
              <a:rPr lang="ru-RU" sz="2800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правління</a:t>
            </a:r>
            <a:r>
              <a:rPr lang="ru-RU" sz="28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Спілки</a:t>
            </a:r>
            <a:r>
              <a:rPr lang="ru-RU" sz="28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письменників</a:t>
            </a:r>
            <a:r>
              <a:rPr lang="ru-RU" sz="28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України</a:t>
            </a:r>
            <a:r>
              <a:rPr lang="ru-RU" sz="28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.</a:t>
            </a:r>
          </a:p>
          <a:p>
            <a:endParaRPr lang="ru-RU" sz="2800" dirty="0" smtClean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  <a:p>
            <a:r>
              <a:rPr lang="ru-RU" sz="28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Лише</a:t>
            </a:r>
            <a:r>
              <a:rPr lang="ru-RU" sz="28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</a:t>
            </a:r>
            <a:r>
              <a:rPr lang="ru-RU" sz="28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у 1955 </a:t>
            </a:r>
            <a:r>
              <a:rPr lang="ru-RU" sz="28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році</a:t>
            </a:r>
            <a:r>
              <a:rPr lang="ru-RU" sz="28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Остап Вишня </a:t>
            </a:r>
            <a:r>
              <a:rPr lang="ru-RU" sz="28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був</a:t>
            </a:r>
            <a:r>
              <a:rPr lang="ru-RU" sz="28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</a:t>
            </a:r>
            <a:r>
              <a:rPr lang="ru-RU" sz="28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офіційно</a:t>
            </a:r>
            <a:r>
              <a:rPr lang="ru-RU" sz="28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</a:t>
            </a:r>
            <a:r>
              <a:rPr lang="ru-RU" sz="28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реабілітований</a:t>
            </a:r>
            <a:r>
              <a:rPr lang="ru-RU" sz="28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</a:t>
            </a:r>
            <a:r>
              <a:rPr lang="ru-RU" sz="28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судовими</a:t>
            </a:r>
            <a:r>
              <a:rPr lang="ru-RU" sz="28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органами.</a:t>
            </a:r>
          </a:p>
          <a:p>
            <a:endParaRPr lang="ru-RU" sz="2800" b="1" spc="50" dirty="0" smtClean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  <a:p>
            <a:r>
              <a:rPr lang="ru-RU" sz="28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Табори</a:t>
            </a:r>
            <a:r>
              <a:rPr lang="ru-RU" sz="28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</a:t>
            </a:r>
            <a:r>
              <a:rPr lang="ru-RU" sz="28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підірвали</a:t>
            </a:r>
            <a:r>
              <a:rPr lang="ru-RU" sz="28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</a:t>
            </a:r>
            <a:r>
              <a:rPr lang="ru-RU" sz="28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здоров’я</a:t>
            </a:r>
            <a:r>
              <a:rPr lang="ru-RU" sz="28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</a:t>
            </a:r>
            <a:r>
              <a:rPr lang="ru-RU" sz="28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письменника</a:t>
            </a:r>
            <a:r>
              <a:rPr lang="ru-RU" sz="28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, </a:t>
            </a:r>
            <a:r>
              <a:rPr lang="ru-RU" sz="28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але</a:t>
            </a:r>
            <a:r>
              <a:rPr lang="ru-RU" sz="28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до </a:t>
            </a:r>
            <a:r>
              <a:rPr lang="ru-RU" sz="28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останніх</a:t>
            </a:r>
            <a:r>
              <a:rPr lang="ru-RU" sz="28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</a:t>
            </a:r>
            <a:r>
              <a:rPr lang="ru-RU" sz="28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днів</a:t>
            </a:r>
            <a:r>
              <a:rPr lang="ru-RU" sz="28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</a:t>
            </a:r>
            <a:r>
              <a:rPr lang="ru-RU" sz="28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життя</a:t>
            </a:r>
            <a:r>
              <a:rPr lang="ru-RU" sz="28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</a:t>
            </a:r>
            <a:r>
              <a:rPr lang="ru-RU" sz="28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він</a:t>
            </a:r>
            <a:r>
              <a:rPr lang="ru-RU" sz="28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не </a:t>
            </a:r>
            <a:r>
              <a:rPr lang="ru-RU" sz="28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залишав</a:t>
            </a:r>
            <a:r>
              <a:rPr lang="ru-RU" sz="28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</a:t>
            </a:r>
            <a:r>
              <a:rPr lang="ru-RU" sz="28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літературної</a:t>
            </a:r>
            <a:r>
              <a:rPr lang="ru-RU" sz="28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</a:t>
            </a:r>
            <a:r>
              <a:rPr lang="ru-RU" sz="28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творчості</a:t>
            </a:r>
            <a:r>
              <a:rPr lang="ru-RU" sz="28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.</a:t>
            </a:r>
          </a:p>
          <a:p>
            <a:endParaRPr lang="ru-RU" sz="2800" dirty="0" smtClean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  <a:p>
            <a:r>
              <a:rPr lang="ru-RU" sz="28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Помер </a:t>
            </a:r>
            <a:r>
              <a:rPr lang="ru-RU" sz="28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Остап Вишня 28 </a:t>
            </a:r>
            <a:r>
              <a:rPr lang="ru-RU" sz="2800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вересня</a:t>
            </a:r>
            <a:r>
              <a:rPr lang="ru-RU" sz="28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1956 року.</a:t>
            </a:r>
            <a:endParaRPr lang="ru-RU" sz="2800" dirty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Литейная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113</TotalTime>
  <Words>62</Words>
  <Application>Microsoft Office PowerPoint</Application>
  <PresentationFormat>Экран (4:3)</PresentationFormat>
  <Paragraphs>22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Изящная</vt:lpstr>
      <vt:lpstr>Остап Вишня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Остап Вишня</dc:title>
  <cp:lastModifiedBy>Admin</cp:lastModifiedBy>
  <cp:revision>28</cp:revision>
  <dcterms:modified xsi:type="dcterms:W3CDTF">2013-11-16T10:07:13Z</dcterms:modified>
</cp:coreProperties>
</file>