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7" r:id="rId12"/>
    <p:sldId id="268" r:id="rId13"/>
    <p:sldId id="266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29600" cy="1828800"/>
          </a:xfrm>
        </p:spPr>
        <p:txBody>
          <a:bodyPr/>
          <a:lstStyle/>
          <a:p>
            <a:r>
              <a:rPr lang="uk-UA" dirty="0" smtClean="0"/>
              <a:t>Леся Українка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116632" y="4941168"/>
            <a:ext cx="6400800" cy="1752600"/>
          </a:xfrm>
        </p:spPr>
        <p:txBody>
          <a:bodyPr/>
          <a:lstStyle/>
          <a:p>
            <a:r>
              <a:rPr lang="uk-UA" dirty="0" err="1" smtClean="0"/>
              <a:t>Сухарська</a:t>
            </a:r>
            <a:r>
              <a:rPr lang="uk-UA" dirty="0" smtClean="0"/>
              <a:t> Ольга </a:t>
            </a:r>
          </a:p>
          <a:p>
            <a:r>
              <a:rPr lang="uk-UA" dirty="0" smtClean="0"/>
              <a:t>Рахімова Алла </a:t>
            </a:r>
          </a:p>
          <a:p>
            <a:r>
              <a:rPr lang="uk-UA" dirty="0" smtClean="0"/>
              <a:t>10-Б</a:t>
            </a: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Зрілість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96552" y="620688"/>
            <a:ext cx="6192688" cy="623731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Побувавши 1891 в Галичині, а пізніше й на Буковині, Українка познайомилася з багатьма визначними діячами Західної України: І. Франком, М. Павликом, О. Кобилянською, В. </a:t>
            </a:r>
            <a:r>
              <a:rPr lang="uk-UA" dirty="0" smtClean="0">
                <a:solidFill>
                  <a:schemeClr val="bg1"/>
                </a:solidFill>
              </a:rPr>
              <a:t>Стефаником, </a:t>
            </a:r>
            <a:r>
              <a:rPr lang="uk-UA" dirty="0" smtClean="0">
                <a:solidFill>
                  <a:schemeClr val="bg1"/>
                </a:solidFill>
              </a:rPr>
              <a:t>О. Маковеєм, Н. Кобринською. Основний </a:t>
            </a:r>
            <a:r>
              <a:rPr lang="uk-UA" dirty="0" err="1" smtClean="0">
                <a:solidFill>
                  <a:schemeClr val="bg1"/>
                </a:solidFill>
              </a:rPr>
              <a:t>зарис</a:t>
            </a:r>
            <a:r>
              <a:rPr lang="uk-UA" dirty="0" smtClean="0">
                <a:solidFill>
                  <a:schemeClr val="bg1"/>
                </a:solidFill>
              </a:rPr>
              <a:t> соціально-політичний світогляду Л. Косач сформувався після цілорічного (1894-1895) її перебування у М. Драгоманова в Софії і трагічної подією, якою була для неї смерть вуйка.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Історію кохання Лесі Українки часто розпочинають із Сергія </a:t>
            </a:r>
            <a:r>
              <a:rPr lang="uk-UA" dirty="0" err="1" smtClean="0">
                <a:solidFill>
                  <a:schemeClr val="bg1"/>
                </a:solidFill>
              </a:rPr>
              <a:t>Мержинського</a:t>
            </a:r>
            <a:r>
              <a:rPr lang="uk-UA" dirty="0" smtClean="0">
                <a:solidFill>
                  <a:schemeClr val="bg1"/>
                </a:solidFill>
              </a:rPr>
              <a:t>. Приязнь Лесі Українки і Ольги </a:t>
            </a:r>
            <a:r>
              <a:rPr lang="uk-UA" dirty="0" smtClean="0">
                <a:solidFill>
                  <a:schemeClr val="bg1"/>
                </a:solidFill>
              </a:rPr>
              <a:t>Кобилянської</a:t>
            </a:r>
            <a:r>
              <a:rPr lang="uk-UA" dirty="0" smtClean="0">
                <a:solidFill>
                  <a:schemeClr val="bg1"/>
                </a:solidFill>
              </a:rPr>
              <a:t> (збереглися листи Л. Косач) допомагає в розумінні Лесиного твору «Блакитна троянда» (1896).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Вимушені потребою лікування подорожі до Німеччини, Австро-Угорщини, Італії, Єгипту, кількаразові перебування на Кавказі, Одещині, в Криму збагатили її враження та сприяли розширенню кругозору письменниці.</a:t>
            </a:r>
          </a:p>
          <a:p>
            <a:endParaRPr lang="uk-UA" dirty="0"/>
          </a:p>
        </p:txBody>
      </p:sp>
      <p:pic>
        <p:nvPicPr>
          <p:cNvPr id="4" name="Рисунок 3" descr="b502f300-4df6-46ef-972d-09f7c8b25d06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0243" y="764704"/>
            <a:ext cx="3333757" cy="50131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Останні роки життя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96552" y="980728"/>
            <a:ext cx="6048672" cy="61206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 початку </a:t>
            </a:r>
            <a:r>
              <a:rPr lang="ru-RU" dirty="0" err="1" smtClean="0">
                <a:solidFill>
                  <a:schemeClr val="bg1"/>
                </a:solidFill>
              </a:rPr>
              <a:t>березня</a:t>
            </a:r>
            <a:r>
              <a:rPr lang="ru-RU" dirty="0" smtClean="0">
                <a:solidFill>
                  <a:schemeClr val="bg1"/>
                </a:solidFill>
              </a:rPr>
              <a:t> 1907 року Леся </a:t>
            </a:r>
            <a:r>
              <a:rPr lang="ru-RU" dirty="0" err="1" smtClean="0">
                <a:solidFill>
                  <a:schemeClr val="bg1"/>
                </a:solidFill>
              </a:rPr>
              <a:t>Українка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переїжджає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Колодяжного до </a:t>
            </a:r>
            <a:r>
              <a:rPr lang="ru-RU" dirty="0" err="1" smtClean="0">
                <a:solidFill>
                  <a:schemeClr val="bg1"/>
                </a:solidFill>
              </a:rPr>
              <a:t>Києва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А в </a:t>
            </a:r>
            <a:r>
              <a:rPr lang="ru-RU" dirty="0" err="1" smtClean="0">
                <a:solidFill>
                  <a:schemeClr val="bg1"/>
                </a:solidFill>
              </a:rPr>
              <a:t>кінці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березня</a:t>
            </a:r>
            <a:r>
              <a:rPr lang="ru-RU" dirty="0" smtClean="0">
                <a:solidFill>
                  <a:schemeClr val="bg1"/>
                </a:solidFill>
              </a:rPr>
              <a:t> разом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К. </a:t>
            </a:r>
            <a:r>
              <a:rPr lang="ru-RU" dirty="0" err="1" smtClean="0">
                <a:solidFill>
                  <a:schemeClr val="bg1"/>
                </a:solidFill>
              </a:rPr>
              <a:t>Квіткою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здійснила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поїздку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Криму</a:t>
            </a:r>
            <a:r>
              <a:rPr lang="ru-RU" dirty="0" smtClean="0">
                <a:solidFill>
                  <a:schemeClr val="bg1"/>
                </a:solidFill>
              </a:rPr>
              <a:t>, де, </a:t>
            </a:r>
            <a:r>
              <a:rPr lang="ru-RU" dirty="0" err="1" smtClean="0">
                <a:solidFill>
                  <a:schemeClr val="bg1"/>
                </a:solidFill>
              </a:rPr>
              <a:t>зокрема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побувала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уСевастополі</a:t>
            </a:r>
            <a:r>
              <a:rPr lang="ru-RU" dirty="0" smtClean="0">
                <a:solidFill>
                  <a:schemeClr val="bg1"/>
                </a:solidFill>
              </a:rPr>
              <a:t>, </a:t>
            </a:r>
            <a:r>
              <a:rPr lang="ru-RU" dirty="0" err="1" smtClean="0">
                <a:solidFill>
                  <a:schemeClr val="bg1"/>
                </a:solidFill>
              </a:rPr>
              <a:t>Алупці</a:t>
            </a:r>
            <a:r>
              <a:rPr lang="ru-RU" dirty="0" smtClean="0">
                <a:solidFill>
                  <a:schemeClr val="bg1"/>
                </a:solidFill>
              </a:rPr>
              <a:t> та </a:t>
            </a:r>
            <a:r>
              <a:rPr lang="ru-RU" dirty="0" err="1" smtClean="0">
                <a:solidFill>
                  <a:schemeClr val="bg1"/>
                </a:solidFill>
              </a:rPr>
              <a:t>Ялті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7 </a:t>
            </a:r>
            <a:r>
              <a:rPr lang="ru-RU" dirty="0" err="1" smtClean="0">
                <a:solidFill>
                  <a:schemeClr val="bg1"/>
                </a:solidFill>
              </a:rPr>
              <a:t>серпня</a:t>
            </a:r>
            <a:r>
              <a:rPr lang="ru-RU" dirty="0" smtClean="0">
                <a:solidFill>
                  <a:schemeClr val="bg1"/>
                </a:solidFill>
              </a:rPr>
              <a:t> 1907 р. Леся </a:t>
            </a:r>
            <a:r>
              <a:rPr lang="ru-RU" dirty="0" err="1" smtClean="0">
                <a:solidFill>
                  <a:schemeClr val="bg1"/>
                </a:solidFill>
              </a:rPr>
              <a:t>Українка</a:t>
            </a:r>
            <a:r>
              <a:rPr lang="ru-RU" dirty="0" smtClean="0">
                <a:solidFill>
                  <a:schemeClr val="bg1"/>
                </a:solidFill>
              </a:rPr>
              <a:t> та </a:t>
            </a:r>
            <a:r>
              <a:rPr lang="ru-RU" dirty="0" err="1" smtClean="0">
                <a:solidFill>
                  <a:schemeClr val="bg1"/>
                </a:solidFill>
              </a:rPr>
              <a:t>Климент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Квітка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офіційно</a:t>
            </a:r>
            <a:r>
              <a:rPr lang="ru-RU" dirty="0" smtClean="0">
                <a:solidFill>
                  <a:schemeClr val="bg1"/>
                </a:solidFill>
              </a:rPr>
              <a:t> оформили </a:t>
            </a:r>
            <a:r>
              <a:rPr lang="ru-RU" dirty="0" err="1" smtClean="0">
                <a:solidFill>
                  <a:schemeClr val="bg1"/>
                </a:solidFill>
              </a:rPr>
              <a:t>шлюб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церкві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оселились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вулиці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Великій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Підвальній</a:t>
            </a:r>
            <a:r>
              <a:rPr lang="ru-RU" dirty="0" smtClean="0">
                <a:solidFill>
                  <a:schemeClr val="bg1"/>
                </a:solidFill>
              </a:rPr>
              <a:t> (</a:t>
            </a:r>
            <a:r>
              <a:rPr lang="ru-RU" dirty="0" err="1" smtClean="0">
                <a:solidFill>
                  <a:schemeClr val="bg1"/>
                </a:solidFill>
              </a:rPr>
              <a:t>тепер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вул.Ярославів</a:t>
            </a:r>
            <a:r>
              <a:rPr lang="ru-RU" dirty="0" smtClean="0">
                <a:solidFill>
                  <a:schemeClr val="bg1"/>
                </a:solidFill>
              </a:rPr>
              <a:t> вал), 32, кв. 11 у </a:t>
            </a:r>
            <a:r>
              <a:rPr lang="ru-RU" dirty="0" err="1" smtClean="0">
                <a:solidFill>
                  <a:schemeClr val="bg1"/>
                </a:solidFill>
              </a:rPr>
              <a:t>Києві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21 </a:t>
            </a:r>
            <a:r>
              <a:rPr lang="ru-RU" dirty="0" err="1" smtClean="0">
                <a:solidFill>
                  <a:schemeClr val="bg1"/>
                </a:solidFill>
              </a:rPr>
              <a:t>серпня</a:t>
            </a:r>
            <a:r>
              <a:rPr lang="ru-RU" dirty="0" smtClean="0">
                <a:solidFill>
                  <a:schemeClr val="bg1"/>
                </a:solidFill>
              </a:rPr>
              <a:t> вони разом </a:t>
            </a:r>
            <a:r>
              <a:rPr lang="ru-RU" dirty="0" err="1" smtClean="0">
                <a:solidFill>
                  <a:schemeClr val="bg1"/>
                </a:solidFill>
              </a:rPr>
              <a:t>вирушають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Криму</a:t>
            </a:r>
            <a:r>
              <a:rPr lang="ru-RU" dirty="0" smtClean="0">
                <a:solidFill>
                  <a:schemeClr val="bg1"/>
                </a:solidFill>
              </a:rPr>
              <a:t>, де К. </a:t>
            </a:r>
            <a:r>
              <a:rPr lang="ru-RU" dirty="0" err="1" smtClean="0">
                <a:solidFill>
                  <a:schemeClr val="bg1"/>
                </a:solidFill>
              </a:rPr>
              <a:t>Квітка</a:t>
            </a:r>
            <a:r>
              <a:rPr lang="ru-RU" dirty="0" smtClean="0">
                <a:solidFill>
                  <a:schemeClr val="bg1"/>
                </a:solidFill>
              </a:rPr>
              <a:t> одержав посаду в </a:t>
            </a:r>
            <a:r>
              <a:rPr lang="ru-RU" dirty="0" err="1" smtClean="0">
                <a:solidFill>
                  <a:schemeClr val="bg1"/>
                </a:solidFill>
              </a:rPr>
              <a:t>суді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 err="1" smtClean="0">
                <a:solidFill>
                  <a:schemeClr val="bg1"/>
                </a:solidFill>
              </a:rPr>
              <a:t>цей</a:t>
            </a:r>
            <a:r>
              <a:rPr lang="ru-RU" dirty="0" smtClean="0">
                <a:solidFill>
                  <a:schemeClr val="bg1"/>
                </a:solidFill>
              </a:rPr>
              <a:t> час </a:t>
            </a:r>
            <a:r>
              <a:rPr lang="ru-RU" dirty="0" err="1" smtClean="0">
                <a:solidFill>
                  <a:schemeClr val="bg1"/>
                </a:solidFill>
              </a:rPr>
              <a:t>багато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працює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літературній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ниві</a:t>
            </a:r>
            <a:r>
              <a:rPr lang="ru-RU" dirty="0" smtClean="0">
                <a:solidFill>
                  <a:schemeClr val="bg1"/>
                </a:solidFill>
              </a:rPr>
              <a:t>. 5 </a:t>
            </a:r>
            <a:r>
              <a:rPr lang="ru-RU" dirty="0" err="1" smtClean="0">
                <a:solidFill>
                  <a:schemeClr val="bg1"/>
                </a:solidFill>
              </a:rPr>
              <a:t>травня</a:t>
            </a:r>
            <a:r>
              <a:rPr lang="ru-RU" dirty="0" smtClean="0">
                <a:solidFill>
                  <a:schemeClr val="bg1"/>
                </a:solidFill>
              </a:rPr>
              <a:t> 1907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завершено </a:t>
            </a:r>
            <a:r>
              <a:rPr lang="ru-RU" dirty="0" err="1" smtClean="0">
                <a:solidFill>
                  <a:schemeClr val="bg1"/>
                </a:solidFill>
              </a:rPr>
              <a:t>драматичну</a:t>
            </a:r>
            <a:r>
              <a:rPr lang="ru-RU" dirty="0" smtClean="0">
                <a:solidFill>
                  <a:schemeClr val="bg1"/>
                </a:solidFill>
              </a:rPr>
              <a:t> поему «</a:t>
            </a:r>
            <a:r>
              <a:rPr lang="ru-RU" dirty="0" err="1" smtClean="0">
                <a:solidFill>
                  <a:schemeClr val="bg1"/>
                </a:solidFill>
              </a:rPr>
              <a:t>Айша</a:t>
            </a:r>
            <a:r>
              <a:rPr lang="ru-RU" dirty="0" smtClean="0">
                <a:solidFill>
                  <a:schemeClr val="bg1"/>
                </a:solidFill>
              </a:rPr>
              <a:t> та Мохаммед», 18 </a:t>
            </a:r>
            <a:r>
              <a:rPr lang="ru-RU" dirty="0" err="1" smtClean="0">
                <a:solidFill>
                  <a:schemeClr val="bg1"/>
                </a:solidFill>
              </a:rPr>
              <a:t>травня</a:t>
            </a:r>
            <a:r>
              <a:rPr lang="ru-RU" dirty="0" smtClean="0">
                <a:solidFill>
                  <a:schemeClr val="bg1"/>
                </a:solidFill>
              </a:rPr>
              <a:t> остаточно завершила поему «Кассандра», роботу над </a:t>
            </a:r>
            <a:r>
              <a:rPr lang="ru-RU" dirty="0" err="1" smtClean="0">
                <a:solidFill>
                  <a:schemeClr val="bg1"/>
                </a:solidFill>
              </a:rPr>
              <a:t>якою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розпочала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ще</a:t>
            </a:r>
            <a:r>
              <a:rPr lang="ru-RU" dirty="0" smtClean="0">
                <a:solidFill>
                  <a:schemeClr val="bg1"/>
                </a:solidFill>
              </a:rPr>
              <a:t> у 1903. 12 </a:t>
            </a:r>
            <a:r>
              <a:rPr lang="ru-RU" dirty="0" err="1" smtClean="0">
                <a:solidFill>
                  <a:schemeClr val="bg1"/>
                </a:solidFill>
              </a:rPr>
              <a:t>травня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надіслала</a:t>
            </a:r>
            <a:r>
              <a:rPr lang="ru-RU" dirty="0" smtClean="0">
                <a:solidFill>
                  <a:schemeClr val="bg1"/>
                </a:solidFill>
              </a:rPr>
              <a:t> до альманаху «З </a:t>
            </a:r>
            <a:r>
              <a:rPr lang="ru-RU" dirty="0" err="1" smtClean="0">
                <a:solidFill>
                  <a:schemeClr val="bg1"/>
                </a:solidFill>
              </a:rPr>
              <a:t>неволі</a:t>
            </a:r>
            <a:r>
              <a:rPr lang="ru-RU" dirty="0" smtClean="0">
                <a:solidFill>
                  <a:schemeClr val="bg1"/>
                </a:solidFill>
              </a:rPr>
              <a:t>» (Вологда) </a:t>
            </a:r>
            <a:r>
              <a:rPr lang="ru-RU" dirty="0" err="1" smtClean="0">
                <a:solidFill>
                  <a:schemeClr val="bg1"/>
                </a:solidFill>
              </a:rPr>
              <a:t>драматичну</a:t>
            </a:r>
            <a:r>
              <a:rPr lang="ru-RU" dirty="0" smtClean="0">
                <a:solidFill>
                  <a:schemeClr val="bg1"/>
                </a:solidFill>
              </a:rPr>
              <a:t> поему «На </a:t>
            </a:r>
            <a:r>
              <a:rPr lang="ru-RU" dirty="0" err="1" smtClean="0">
                <a:solidFill>
                  <a:schemeClr val="bg1"/>
                </a:solidFill>
              </a:rPr>
              <a:t>руїнах</a:t>
            </a:r>
            <a:r>
              <a:rPr lang="ru-RU" dirty="0" smtClean="0">
                <a:solidFill>
                  <a:schemeClr val="bg1"/>
                </a:solidFill>
              </a:rPr>
              <a:t>». </a:t>
            </a:r>
            <a:r>
              <a:rPr lang="ru-RU" dirty="0" err="1" smtClean="0">
                <a:solidFill>
                  <a:schemeClr val="bg1"/>
                </a:solidFill>
              </a:rPr>
              <a:t>Видання</a:t>
            </a:r>
            <a:r>
              <a:rPr lang="ru-RU" dirty="0" smtClean="0">
                <a:solidFill>
                  <a:schemeClr val="bg1"/>
                </a:solidFill>
              </a:rPr>
              <a:t> признавалось для </a:t>
            </a:r>
            <a:r>
              <a:rPr lang="ru-RU" dirty="0" err="1" smtClean="0">
                <a:solidFill>
                  <a:schemeClr val="bg1"/>
                </a:solidFill>
              </a:rPr>
              <a:t>допомоги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політичним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засланцям</a:t>
            </a:r>
            <a:r>
              <a:rPr lang="ru-RU" baseline="30000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 У </a:t>
            </a:r>
            <a:r>
              <a:rPr lang="ru-RU" dirty="0" err="1" smtClean="0">
                <a:solidFill>
                  <a:schemeClr val="bg1"/>
                </a:solidFill>
              </a:rPr>
              <a:t>вересні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написано </a:t>
            </a:r>
            <a:r>
              <a:rPr lang="ru-RU" dirty="0" err="1" smtClean="0">
                <a:solidFill>
                  <a:schemeClr val="bg1"/>
                </a:solidFill>
              </a:rPr>
              <a:t>поезію</a:t>
            </a:r>
            <a:r>
              <a:rPr lang="ru-RU" dirty="0" smtClean="0">
                <a:solidFill>
                  <a:schemeClr val="bg1"/>
                </a:solidFill>
              </a:rPr>
              <a:t> «За горою </a:t>
            </a:r>
            <a:r>
              <a:rPr lang="ru-RU" dirty="0" err="1" smtClean="0">
                <a:solidFill>
                  <a:schemeClr val="bg1"/>
                </a:solidFill>
              </a:rPr>
              <a:t>блискавиці</a:t>
            </a:r>
            <a:r>
              <a:rPr lang="ru-RU" dirty="0" smtClean="0">
                <a:solidFill>
                  <a:schemeClr val="bg1"/>
                </a:solidFill>
              </a:rPr>
              <a:t>», </a:t>
            </a:r>
            <a:r>
              <a:rPr lang="ru-RU" dirty="0" err="1" smtClean="0">
                <a:solidFill>
                  <a:schemeClr val="bg1"/>
                </a:solidFill>
              </a:rPr>
              <a:t>продовжено</a:t>
            </a:r>
            <a:r>
              <a:rPr lang="ru-RU" dirty="0" smtClean="0">
                <a:solidFill>
                  <a:schemeClr val="bg1"/>
                </a:solidFill>
              </a:rPr>
              <a:t> роботу над </a:t>
            </a:r>
            <a:r>
              <a:rPr lang="ru-RU" dirty="0" err="1" smtClean="0">
                <a:solidFill>
                  <a:schemeClr val="bg1"/>
                </a:solidFill>
              </a:rPr>
              <a:t>творами</a:t>
            </a:r>
            <a:r>
              <a:rPr lang="ru-RU" dirty="0" smtClean="0">
                <a:solidFill>
                  <a:schemeClr val="bg1"/>
                </a:solidFill>
              </a:rPr>
              <a:t> «У </a:t>
            </a:r>
            <a:r>
              <a:rPr lang="ru-RU" dirty="0" err="1" smtClean="0">
                <a:solidFill>
                  <a:schemeClr val="bg1"/>
                </a:solidFill>
              </a:rPr>
              <a:t>пущі</a:t>
            </a:r>
            <a:r>
              <a:rPr lang="ru-RU" dirty="0" smtClean="0">
                <a:solidFill>
                  <a:schemeClr val="bg1"/>
                </a:solidFill>
              </a:rPr>
              <a:t>», «</a:t>
            </a:r>
            <a:r>
              <a:rPr lang="ru-RU" dirty="0" err="1" smtClean="0">
                <a:solidFill>
                  <a:schemeClr val="bg1"/>
                </a:solidFill>
              </a:rPr>
              <a:t>Руфін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Прісцілла</a:t>
            </a:r>
            <a:r>
              <a:rPr lang="ru-RU" dirty="0" smtClean="0">
                <a:solidFill>
                  <a:schemeClr val="bg1"/>
                </a:solidFill>
              </a:rPr>
              <a:t>».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uk-UA" dirty="0"/>
          </a:p>
        </p:txBody>
      </p:sp>
      <p:pic>
        <p:nvPicPr>
          <p:cNvPr id="4" name="Рисунок 3" descr="Lesya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3" y="1196752"/>
            <a:ext cx="3563888" cy="5202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Гадяч. Леся </a:t>
            </a:r>
            <a:r>
              <a:rPr lang="ru-RU" dirty="0" err="1" smtClean="0"/>
              <a:t>Українка</a:t>
            </a:r>
            <a:r>
              <a:rPr lang="ru-RU" dirty="0" smtClean="0"/>
              <a:t> та </a:t>
            </a:r>
            <a:r>
              <a:rPr lang="ru-RU" dirty="0" err="1" smtClean="0"/>
              <a:t>Климент</a:t>
            </a:r>
            <a:r>
              <a:rPr lang="ru-RU" dirty="0" smtClean="0"/>
              <a:t> </a:t>
            </a:r>
            <a:r>
              <a:rPr lang="ru-RU" dirty="0" err="1" smtClean="0"/>
              <a:t>Квітка</a:t>
            </a:r>
            <a:r>
              <a:rPr lang="ru-RU" dirty="0" smtClean="0"/>
              <a:t> </a:t>
            </a:r>
            <a:r>
              <a:rPr lang="ru-RU" dirty="0" err="1" smtClean="0"/>
              <a:t>біля</a:t>
            </a:r>
            <a:r>
              <a:rPr lang="ru-RU" dirty="0" smtClean="0"/>
              <a:t> </a:t>
            </a:r>
            <a:r>
              <a:rPr lang="ru-RU" dirty="0" err="1" smtClean="0"/>
              <a:t>Свято-Успенського</a:t>
            </a:r>
            <a:r>
              <a:rPr lang="ru-RU" dirty="0" smtClean="0"/>
              <a:t> собору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4" name="Содержимое 3" descr="Гадяч_Леся_Українка_та_Климент_Квітка_біля_Успенського_собор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888741"/>
            <a:ext cx="7036119" cy="4969259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68560" y="0"/>
            <a:ext cx="6408712" cy="68580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життя</a:t>
            </a:r>
            <a:r>
              <a:rPr lang="ru-RU" dirty="0" smtClean="0"/>
              <a:t> Л. </a:t>
            </a:r>
            <a:r>
              <a:rPr lang="ru-RU" dirty="0" err="1" smtClean="0"/>
              <a:t>Косач-Квітки</a:t>
            </a:r>
            <a:r>
              <a:rPr lang="ru-RU" dirty="0" smtClean="0"/>
              <a:t> </a:t>
            </a:r>
            <a:r>
              <a:rPr lang="ru-RU" dirty="0" err="1" smtClean="0"/>
              <a:t>пройшли</a:t>
            </a:r>
            <a:r>
              <a:rPr lang="ru-RU" dirty="0" smtClean="0"/>
              <a:t> в </a:t>
            </a:r>
            <a:r>
              <a:rPr lang="ru-RU" dirty="0" err="1" smtClean="0"/>
              <a:t>подорожах</a:t>
            </a:r>
            <a:r>
              <a:rPr lang="ru-RU" dirty="0" smtClean="0"/>
              <a:t> на </a:t>
            </a:r>
            <a:r>
              <a:rPr lang="ru-RU" dirty="0" err="1" smtClean="0"/>
              <a:t>лікування</a:t>
            </a:r>
            <a:r>
              <a:rPr lang="ru-RU" dirty="0" smtClean="0"/>
              <a:t> до </a:t>
            </a:r>
            <a:r>
              <a:rPr lang="ru-RU" dirty="0" err="1" smtClean="0"/>
              <a:t>Єгипту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 на Кавказ.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, </a:t>
            </a:r>
            <a:r>
              <a:rPr lang="ru-RU" dirty="0" err="1" smtClean="0"/>
              <a:t>Климентієм</a:t>
            </a:r>
            <a:r>
              <a:rPr lang="ru-RU" dirty="0" smtClean="0"/>
              <a:t> </a:t>
            </a:r>
            <a:r>
              <a:rPr lang="ru-RU" dirty="0" err="1" smtClean="0"/>
              <a:t>Квіткою</a:t>
            </a:r>
            <a:r>
              <a:rPr lang="ru-RU" dirty="0" smtClean="0"/>
              <a:t>, вона </a:t>
            </a:r>
            <a:r>
              <a:rPr lang="ru-RU" dirty="0" err="1" smtClean="0"/>
              <a:t>працювала</a:t>
            </a:r>
            <a:r>
              <a:rPr lang="ru-RU" dirty="0" smtClean="0"/>
              <a:t> над </a:t>
            </a:r>
            <a:r>
              <a:rPr lang="ru-RU" dirty="0" err="1" smtClean="0"/>
              <a:t>зібранням</a:t>
            </a:r>
            <a:r>
              <a:rPr lang="ru-RU" dirty="0" smtClean="0"/>
              <a:t> фольклору, </a:t>
            </a:r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 smtClean="0"/>
              <a:t>опрацьовувала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. На </a:t>
            </a:r>
            <a:r>
              <a:rPr lang="ru-RU" dirty="0" err="1" smtClean="0"/>
              <a:t>звістку</a:t>
            </a:r>
            <a:r>
              <a:rPr lang="ru-RU" dirty="0" smtClean="0"/>
              <a:t> про </a:t>
            </a:r>
            <a:r>
              <a:rPr lang="ru-RU" dirty="0" err="1" smtClean="0"/>
              <a:t>важкий</a:t>
            </a:r>
            <a:r>
              <a:rPr lang="ru-RU" dirty="0" smtClean="0"/>
              <a:t> стан </a:t>
            </a:r>
            <a:r>
              <a:rPr lang="ru-RU" dirty="0" err="1" smtClean="0"/>
              <a:t>Лариси</a:t>
            </a:r>
            <a:r>
              <a:rPr lang="ru-RU" dirty="0" smtClean="0"/>
              <a:t> </a:t>
            </a:r>
            <a:r>
              <a:rPr lang="ru-RU" dirty="0" err="1" smtClean="0"/>
              <a:t>Петрівни</a:t>
            </a:r>
            <a:r>
              <a:rPr lang="ru-RU" dirty="0" smtClean="0"/>
              <a:t> в </a:t>
            </a:r>
            <a:r>
              <a:rPr lang="ru-RU" dirty="0" err="1" smtClean="0"/>
              <a:t>Грузію</a:t>
            </a:r>
            <a:r>
              <a:rPr lang="ru-RU" dirty="0" smtClean="0"/>
              <a:t> </a:t>
            </a:r>
            <a:r>
              <a:rPr lang="ru-RU" dirty="0" err="1" smtClean="0"/>
              <a:t>приїхала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. То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диктувала</a:t>
            </a:r>
            <a:r>
              <a:rPr lang="ru-RU" dirty="0" smtClean="0"/>
              <a:t> </a:t>
            </a:r>
            <a:r>
              <a:rPr lang="ru-RU" dirty="0" err="1" smtClean="0"/>
              <a:t>проекти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ненаписаної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«На берегах </a:t>
            </a:r>
            <a:r>
              <a:rPr lang="ru-RU" dirty="0" err="1" smtClean="0"/>
              <a:t>Александрії</a:t>
            </a:r>
            <a:r>
              <a:rPr lang="ru-RU" dirty="0" smtClean="0"/>
              <a:t>». </a:t>
            </a:r>
            <a:r>
              <a:rPr lang="ru-RU" dirty="0" err="1" smtClean="0"/>
              <a:t>Символічне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прочитати</a:t>
            </a:r>
            <a:r>
              <a:rPr lang="ru-RU" dirty="0" smtClean="0"/>
              <a:t> в </a:t>
            </a:r>
            <a:r>
              <a:rPr lang="ru-RU" dirty="0" err="1" smtClean="0"/>
              <a:t>молитві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до </a:t>
            </a:r>
            <a:r>
              <a:rPr lang="ru-RU" dirty="0" err="1" smtClean="0"/>
              <a:t>Геліоса</a:t>
            </a:r>
            <a:r>
              <a:rPr lang="ru-RU" dirty="0" smtClean="0"/>
              <a:t> над манускриптами.</a:t>
            </a:r>
          </a:p>
          <a:p>
            <a:r>
              <a:rPr lang="ru-RU" dirty="0" smtClean="0"/>
              <a:t>Померла 19 </a:t>
            </a:r>
            <a:r>
              <a:rPr lang="ru-RU" dirty="0" err="1" smtClean="0"/>
              <a:t>липня</a:t>
            </a:r>
            <a:r>
              <a:rPr lang="ru-RU" dirty="0" smtClean="0"/>
              <a:t> (1 </a:t>
            </a:r>
            <a:r>
              <a:rPr lang="ru-RU" dirty="0" err="1" smtClean="0"/>
              <a:t>серпня</a:t>
            </a:r>
            <a:r>
              <a:rPr lang="ru-RU" dirty="0" smtClean="0"/>
              <a:t>) 1913 року в </a:t>
            </a:r>
            <a:r>
              <a:rPr lang="ru-RU" dirty="0" err="1" smtClean="0"/>
              <a:t>Сурамі</a:t>
            </a:r>
            <a:r>
              <a:rPr lang="ru-RU" dirty="0" smtClean="0"/>
              <a:t> у </a:t>
            </a:r>
            <a:r>
              <a:rPr lang="ru-RU" dirty="0" err="1" smtClean="0"/>
              <a:t>віці</a:t>
            </a:r>
            <a:r>
              <a:rPr lang="ru-RU" dirty="0" smtClean="0"/>
              <a:t> 42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Похована</a:t>
            </a:r>
            <a:r>
              <a:rPr lang="ru-RU" dirty="0" smtClean="0"/>
              <a:t> на Байковому </a:t>
            </a:r>
            <a:r>
              <a:rPr lang="ru-RU" dirty="0" err="1" smtClean="0"/>
              <a:t>кладовищі</a:t>
            </a:r>
            <a:r>
              <a:rPr lang="ru-RU" dirty="0" smtClean="0"/>
              <a:t> в </a:t>
            </a:r>
            <a:r>
              <a:rPr lang="ru-RU" dirty="0" err="1" smtClean="0"/>
              <a:t>Києві</a:t>
            </a:r>
            <a:r>
              <a:rPr lang="ru-RU" dirty="0" smtClean="0"/>
              <a:t> (</a:t>
            </a:r>
            <a:r>
              <a:rPr lang="ru-RU" dirty="0" err="1" smtClean="0"/>
              <a:t>надгробний</a:t>
            </a:r>
            <a:r>
              <a:rPr lang="ru-RU" dirty="0" smtClean="0"/>
              <a:t> </a:t>
            </a:r>
            <a:r>
              <a:rPr lang="ru-RU" dirty="0" err="1" smtClean="0"/>
              <a:t>пам'ятник</a:t>
            </a:r>
            <a:r>
              <a:rPr lang="ru-RU" dirty="0" smtClean="0"/>
              <a:t> — </a:t>
            </a:r>
            <a:r>
              <a:rPr lang="ru-RU" dirty="0" err="1" smtClean="0"/>
              <a:t>бронза,граніт</a:t>
            </a:r>
            <a:r>
              <a:rPr lang="ru-RU" dirty="0" smtClean="0"/>
              <a:t>; скульптор Г. Л. </a:t>
            </a:r>
            <a:r>
              <a:rPr lang="ru-RU" dirty="0" err="1" smtClean="0"/>
              <a:t>Петрашевич</a:t>
            </a:r>
            <a:r>
              <a:rPr lang="ru-RU" dirty="0" smtClean="0"/>
              <a:t>; </a:t>
            </a:r>
            <a:r>
              <a:rPr lang="ru-RU" dirty="0" err="1" smtClean="0"/>
              <a:t>встановлений</a:t>
            </a:r>
            <a:r>
              <a:rPr lang="ru-RU" dirty="0" smtClean="0"/>
              <a:t> у 1939 </a:t>
            </a:r>
            <a:r>
              <a:rPr lang="ru-RU" dirty="0" err="1" smtClean="0"/>
              <a:t>році</a:t>
            </a:r>
            <a:r>
              <a:rPr lang="ru-RU" dirty="0" smtClean="0"/>
              <a:t>).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4" name="Рисунок 3" descr="завантаженн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8216" y="404664"/>
            <a:ext cx="3345784" cy="525104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Жалобна </a:t>
            </a:r>
            <a:r>
              <a:rPr lang="ru-RU" dirty="0" err="1" smtClean="0"/>
              <a:t>процесія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 на Байковому </a:t>
            </a:r>
            <a:r>
              <a:rPr lang="ru-RU" dirty="0" err="1" smtClean="0"/>
              <a:t>кладовищі</a:t>
            </a:r>
            <a:r>
              <a:rPr lang="ru-RU" dirty="0" smtClean="0"/>
              <a:t>, 7 </a:t>
            </a:r>
            <a:r>
              <a:rPr lang="ru-RU" dirty="0" err="1" smtClean="0"/>
              <a:t>серпня</a:t>
            </a:r>
            <a:r>
              <a:rPr lang="ru-RU" dirty="0" smtClean="0"/>
              <a:t> 1913 року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4" name="Содержимое 3" descr="800px-Жалобна_процесія_з_тілом_Лесі_Українки_на_Байковому_кладовищі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695280"/>
            <a:ext cx="7441758" cy="5162719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Содержимое 5" descr="439px-thumbnai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5026147" cy="6858000"/>
          </a:xfrm>
        </p:spPr>
      </p:pic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0"/>
            <a:ext cx="4139952" cy="5195640"/>
          </a:xfrm>
          <a:prstGeom prst="rect">
            <a:avLst/>
          </a:prstGeom>
        </p:spPr>
      </p:pic>
      <p:pic>
        <p:nvPicPr>
          <p:cNvPr id="8" name="Рисунок 7" descr="images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797153"/>
            <a:ext cx="4139952" cy="206084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Содержимое 3" descr="Леся-Украинка-150x1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222104"/>
            <a:ext cx="3635896" cy="3635896"/>
          </a:xfrm>
        </p:spPr>
      </p:pic>
      <p:pic>
        <p:nvPicPr>
          <p:cNvPr id="5" name="Рисунок 4" descr="Леся Украї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0"/>
            <a:ext cx="2592288" cy="3212976"/>
          </a:xfrm>
          <a:prstGeom prst="rect">
            <a:avLst/>
          </a:prstGeom>
        </p:spPr>
      </p:pic>
      <p:pic>
        <p:nvPicPr>
          <p:cNvPr id="8" name="Рисунок 7" descr="vol06-09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1979" y="1"/>
            <a:ext cx="4732021" cy="685800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987824" cy="4449259"/>
          </a:xfrm>
        </p:spPr>
      </p:pic>
      <p:pic>
        <p:nvPicPr>
          <p:cNvPr id="7" name="Рисунок 6" descr="завантаженн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188640"/>
            <a:ext cx="2827387" cy="3908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3794834"/>
            <a:ext cx="2969121" cy="3063166"/>
          </a:xfrm>
          <a:prstGeom prst="rect">
            <a:avLst/>
          </a:prstGeom>
        </p:spPr>
      </p:pic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3168913"/>
            <a:ext cx="2771800" cy="368908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540568" y="188640"/>
            <a:ext cx="5184576" cy="6984776"/>
          </a:xfrm>
        </p:spPr>
        <p:txBody>
          <a:bodyPr>
            <a:normAutofit/>
          </a:bodyPr>
          <a:lstStyle/>
          <a:p>
            <a:r>
              <a:rPr lang="vi-VN" sz="2400" dirty="0" smtClean="0">
                <a:solidFill>
                  <a:schemeClr val="bg1"/>
                </a:solidFill>
              </a:rPr>
              <a:t>Ле́ся Украї́нка (справжнє ім'я: Лари́са Петрі́вна </a:t>
            </a:r>
            <a:r>
              <a:rPr lang="vi-VN" sz="2400" dirty="0" smtClean="0">
                <a:solidFill>
                  <a:schemeClr val="bg1"/>
                </a:solidFill>
              </a:rPr>
              <a:t>Ко́сач-Кві́тка;13</a:t>
            </a:r>
            <a:r>
              <a:rPr lang="vi-VN" sz="2400" dirty="0" smtClean="0">
                <a:solidFill>
                  <a:schemeClr val="bg1"/>
                </a:solidFill>
              </a:rPr>
              <a:t> (25) лютого 1871, </a:t>
            </a:r>
            <a:r>
              <a:rPr lang="vi-VN" sz="2400" dirty="0" smtClean="0">
                <a:solidFill>
                  <a:schemeClr val="bg1"/>
                </a:solidFill>
              </a:rPr>
              <a:t>Новоград-Волинськ</a:t>
            </a:r>
            <a:r>
              <a:rPr lang="vi-VN" sz="2400" dirty="0" smtClean="0">
                <a:solidFill>
                  <a:schemeClr val="bg1"/>
                </a:solidFill>
              </a:rPr>
              <a:t> — †19 липня (1 </a:t>
            </a:r>
            <a:r>
              <a:rPr lang="vi-VN" sz="2400" dirty="0" smtClean="0">
                <a:solidFill>
                  <a:schemeClr val="bg1"/>
                </a:solidFill>
              </a:rPr>
              <a:t>серпня)</a:t>
            </a:r>
            <a:r>
              <a:rPr lang="vi-VN" sz="2400" dirty="0" smtClean="0">
                <a:solidFill>
                  <a:schemeClr val="bg1"/>
                </a:solidFill>
              </a:rPr>
              <a:t> 1913,Сурамі, Грузія) — українська письменниця, перекладач, культурний діяч. Писала у найрізноманітніших жанрах: поезії, ліриці, епосі, драмі, прозі, публіцистиці. Також працювала в ділянці фольклористики (220 народних мелодій записано з її голосу) і брала активну участь в українському національному русі</a:t>
            </a:r>
            <a:r>
              <a:rPr lang="vi-VN" sz="2400" dirty="0" smtClean="0"/>
              <a:t>.</a:t>
            </a:r>
            <a:endParaRPr lang="uk-UA" sz="2400" dirty="0"/>
          </a:p>
        </p:txBody>
      </p:sp>
      <p:pic>
        <p:nvPicPr>
          <p:cNvPr id="5" name="Рисунок 4" descr="370px-Lesya_Ukrainka_portra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0"/>
            <a:ext cx="4499992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4499992" cy="5904656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Відома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завдяки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своїм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збіркам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поезій</a:t>
            </a:r>
            <a:r>
              <a:rPr lang="ru-RU" dirty="0" smtClean="0">
                <a:solidFill>
                  <a:schemeClr val="bg1"/>
                </a:solidFill>
              </a:rPr>
              <a:t> «На </a:t>
            </a:r>
            <a:r>
              <a:rPr lang="ru-RU" dirty="0" err="1" smtClean="0">
                <a:solidFill>
                  <a:schemeClr val="bg1"/>
                </a:solidFill>
              </a:rPr>
              <a:t>крилах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пісень</a:t>
            </a:r>
            <a:r>
              <a:rPr lang="ru-RU" dirty="0" smtClean="0">
                <a:solidFill>
                  <a:schemeClr val="bg1"/>
                </a:solidFill>
              </a:rPr>
              <a:t>» (1893), «</a:t>
            </a:r>
            <a:r>
              <a:rPr lang="ru-RU" dirty="0" err="1" smtClean="0">
                <a:solidFill>
                  <a:schemeClr val="bg1"/>
                </a:solidFill>
              </a:rPr>
              <a:t>Думи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мрії</a:t>
            </a:r>
            <a:r>
              <a:rPr lang="ru-RU" dirty="0" smtClean="0">
                <a:solidFill>
                  <a:schemeClr val="bg1"/>
                </a:solidFill>
              </a:rPr>
              <a:t>» (1899), «</a:t>
            </a:r>
            <a:r>
              <a:rPr lang="ru-RU" dirty="0" err="1" smtClean="0">
                <a:solidFill>
                  <a:schemeClr val="bg1"/>
                </a:solidFill>
              </a:rPr>
              <a:t>Відгуки</a:t>
            </a:r>
            <a:r>
              <a:rPr lang="ru-RU" dirty="0" smtClean="0">
                <a:solidFill>
                  <a:schemeClr val="bg1"/>
                </a:solidFill>
              </a:rPr>
              <a:t>» (1902), поем «</a:t>
            </a:r>
            <a:r>
              <a:rPr lang="ru-RU" dirty="0" err="1" smtClean="0">
                <a:solidFill>
                  <a:schemeClr val="bg1"/>
                </a:solidFill>
              </a:rPr>
              <a:t>Давня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казка</a:t>
            </a:r>
            <a:r>
              <a:rPr lang="ru-RU" dirty="0" smtClean="0">
                <a:solidFill>
                  <a:schemeClr val="bg1"/>
                </a:solidFill>
              </a:rPr>
              <a:t>» (1893), «Одно слово» (1903), драм «</a:t>
            </a:r>
            <a:r>
              <a:rPr lang="ru-RU" dirty="0" err="1" smtClean="0">
                <a:solidFill>
                  <a:schemeClr val="bg1"/>
                </a:solidFill>
              </a:rPr>
              <a:t>Бояриня</a:t>
            </a:r>
            <a:r>
              <a:rPr lang="ru-RU" dirty="0" smtClean="0">
                <a:solidFill>
                  <a:schemeClr val="bg1"/>
                </a:solidFill>
              </a:rPr>
              <a:t>» (1913), «Кассандра» (1903-1907), «В катакомбах» (1905), «</a:t>
            </a:r>
            <a:r>
              <a:rPr lang="ru-RU" dirty="0" err="1" smtClean="0">
                <a:solidFill>
                  <a:schemeClr val="bg1"/>
                </a:solidFill>
              </a:rPr>
              <a:t>Лісова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пісня</a:t>
            </a:r>
            <a:r>
              <a:rPr lang="ru-RU" dirty="0" smtClean="0">
                <a:solidFill>
                  <a:schemeClr val="bg1"/>
                </a:solidFill>
              </a:rPr>
              <a:t>» (1911) та </a:t>
            </a:r>
            <a:r>
              <a:rPr lang="ru-RU" dirty="0" err="1" smtClean="0">
                <a:solidFill>
                  <a:schemeClr val="bg1"/>
                </a:solidFill>
              </a:rPr>
              <a:t>ін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836712"/>
            <a:ext cx="4263923" cy="51626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Походження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Мати, Ольга Петрівна Драгоманова-Косач — письменниця, яка творила під псевдонімом Олена Пчілка (її поезію й оповідання для дітей українською мовою добре знали </a:t>
            </a:r>
            <a:r>
              <a:rPr lang="uk-UA" dirty="0" err="1" smtClean="0">
                <a:solidFill>
                  <a:schemeClr val="bg1"/>
                </a:solidFill>
              </a:rPr>
              <a:t>вУкраїні</a:t>
            </a:r>
            <a:r>
              <a:rPr lang="uk-UA" dirty="0" smtClean="0">
                <a:solidFill>
                  <a:schemeClr val="bg1"/>
                </a:solidFill>
              </a:rPr>
              <a:t>), була активною учасницею жіночого руху, видавала альманах «Перший вінок». Батько — високоосвічений поміщик, який дуже любив літературу і живопис. Дитячі роки пройшли на Волині: у Новограді-Волинському (1871 — весна 1879), Луцьку, в селі </a:t>
            </a:r>
            <a:r>
              <a:rPr lang="uk-UA" dirty="0" err="1" smtClean="0">
                <a:solidFill>
                  <a:schemeClr val="bg1"/>
                </a:solidFill>
              </a:rPr>
              <a:t>Колодяжному</a:t>
            </a:r>
            <a:r>
              <a:rPr lang="uk-UA" dirty="0" smtClean="0">
                <a:solidFill>
                  <a:schemeClr val="bg1"/>
                </a:solidFill>
              </a:rPr>
              <a:t>, що під Ковелем.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У будинку Косачів часто збиралися письменники, художники і музиканти, влаштовувалися вечори і домашні концерти. Дядько Лесі (так її називали у сім'ї і це домашнє ім'я стало літературним псевдонімом) — Михайло Драгоманов, був відомим ученим, громадським діячем, який перед еміграцією до Франції й Болгарії співпрацював із І. Франком. Йому належить одна з провідних ролей у формуванні племінниці згідно зі своїми соціалістичними переконаннями, ідеалами служіння батьківщині, які вона переросла, і допомагав їй як літературний критик і фольклорист.</a:t>
            </a:r>
          </a:p>
          <a:p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950"/>
                            </p:stCondLst>
                            <p:childTnLst>
                              <p:par>
                                <p:cTn id="2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Раннє дитинство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980728"/>
            <a:ext cx="5616624" cy="5877272"/>
          </a:xfrm>
        </p:spPr>
        <p:txBody>
          <a:bodyPr>
            <a:normAutofit fontScale="62500" lnSpcReduction="20000"/>
          </a:bodyPr>
          <a:lstStyle/>
          <a:p>
            <a:r>
              <a:rPr lang="uk-UA" sz="3400" dirty="0" smtClean="0">
                <a:solidFill>
                  <a:schemeClr val="bg1"/>
                </a:solidFill>
              </a:rPr>
              <a:t>Лариса Петрівна Косач народилася 13 (25) </a:t>
            </a:r>
            <a:r>
              <a:rPr lang="uk-UA" sz="3400" dirty="0" smtClean="0">
                <a:solidFill>
                  <a:schemeClr val="bg1"/>
                </a:solidFill>
              </a:rPr>
              <a:t>лютого 1871</a:t>
            </a:r>
            <a:r>
              <a:rPr lang="uk-UA" sz="3400" dirty="0" smtClean="0">
                <a:solidFill>
                  <a:schemeClr val="bg1"/>
                </a:solidFill>
              </a:rPr>
              <a:t> в місті Новограді-Волинському.</a:t>
            </a:r>
          </a:p>
          <a:p>
            <a:r>
              <a:rPr lang="uk-UA" sz="3400" dirty="0" smtClean="0">
                <a:solidFill>
                  <a:schemeClr val="bg1"/>
                </a:solidFill>
              </a:rPr>
              <a:t>Леся Українка та її брат Михайло (в сім'ї їх називали спільним ім'ям — </a:t>
            </a:r>
            <a:r>
              <a:rPr lang="uk-UA" sz="3400" dirty="0" err="1" smtClean="0">
                <a:solidFill>
                  <a:schemeClr val="bg1"/>
                </a:solidFill>
              </a:rPr>
              <a:t>Мишелося</a:t>
            </a:r>
            <a:r>
              <a:rPr lang="uk-UA" sz="3400" dirty="0" smtClean="0">
                <a:solidFill>
                  <a:schemeClr val="bg1"/>
                </a:solidFill>
              </a:rPr>
              <a:t>) вчилися у приватних учителів. Рано (у 4 роки) навчилася </a:t>
            </a:r>
            <a:r>
              <a:rPr lang="uk-UA" sz="3400" dirty="0" smtClean="0">
                <a:solidFill>
                  <a:schemeClr val="bg1"/>
                </a:solidFill>
              </a:rPr>
              <a:t>читати. </a:t>
            </a:r>
            <a:r>
              <a:rPr lang="uk-UA" sz="3400" dirty="0" smtClean="0">
                <a:solidFill>
                  <a:schemeClr val="bg1"/>
                </a:solidFill>
              </a:rPr>
              <a:t>У січні 1876 року О. П. Косач з дітьми Михайлом і Ларисою приїхали до Києва, щоб попрощатися з М. П. Драгомановим перед його вимушеною еміграцією.</a:t>
            </a:r>
          </a:p>
          <a:p>
            <a:r>
              <a:rPr lang="uk-UA" sz="3400" b="1" dirty="0" smtClean="0">
                <a:solidFill>
                  <a:schemeClr val="bg1"/>
                </a:solidFill>
              </a:rPr>
              <a:t>«</a:t>
            </a:r>
            <a:r>
              <a:rPr lang="uk-UA" sz="3400" dirty="0" smtClean="0">
                <a:solidFill>
                  <a:schemeClr val="bg1"/>
                </a:solidFill>
              </a:rPr>
              <a:t>Пригадую, … я привезла своїх старших дітей Михася й Лесю до Києва; жили вони якийсь час у Михайла, щоб скількимога ближче спізнатися з дядьком і його </a:t>
            </a:r>
            <a:r>
              <a:rPr lang="uk-UA" sz="3400" dirty="0" smtClean="0">
                <a:solidFill>
                  <a:schemeClr val="bg1"/>
                </a:solidFill>
              </a:rPr>
              <a:t>родиною</a:t>
            </a:r>
            <a:r>
              <a:rPr lang="uk-UA" sz="3400" b="1" dirty="0" smtClean="0">
                <a:solidFill>
                  <a:schemeClr val="bg1"/>
                </a:solidFill>
              </a:rPr>
              <a:t> »</a:t>
            </a:r>
            <a:r>
              <a:rPr lang="uk-UA" sz="3400" dirty="0" smtClean="0">
                <a:solidFill>
                  <a:schemeClr val="bg1"/>
                </a:solidFill>
              </a:rPr>
              <a:t>Літом того ж року О. П. Косач разом з Лесею та Михайлом відпочивають в селі </a:t>
            </a:r>
            <a:r>
              <a:rPr lang="uk-UA" sz="3400" dirty="0" err="1" smtClean="0">
                <a:solidFill>
                  <a:schemeClr val="bg1"/>
                </a:solidFill>
              </a:rPr>
              <a:t>Жабориці</a:t>
            </a:r>
            <a:r>
              <a:rPr lang="uk-UA" sz="3400" dirty="0" smtClean="0">
                <a:solidFill>
                  <a:schemeClr val="bg1"/>
                </a:solidFill>
              </a:rPr>
              <a:t>. Тут Леся вперше почула розповіді матері про Мавку.</a:t>
            </a:r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5" name="Рисунок 4" descr="Лариса_Косач._Фото_1878-1879_рр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836712"/>
            <a:ext cx="3600400" cy="5783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Дитинство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96552" y="476672"/>
            <a:ext cx="9540552" cy="638132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У 1878 році батьки Лесі їдуть на всесвітню виставку в Париж, де зустрічалися з М. П. Драгомановим. У цей час доглядати дітей приїздить Олена Антонівна Косач, сестра Лесиного батька.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7 (19 листопада) </a:t>
            </a:r>
            <a:r>
              <a:rPr lang="uk-UA" dirty="0" err="1" smtClean="0">
                <a:solidFill>
                  <a:schemeClr val="bg1"/>
                </a:solidFill>
              </a:rPr>
              <a:t>листопада</a:t>
            </a:r>
            <a:r>
              <a:rPr lang="uk-UA" dirty="0" smtClean="0">
                <a:solidFill>
                  <a:schemeClr val="bg1"/>
                </a:solidFill>
              </a:rPr>
              <a:t> того ж року наказом міністерства внутрішніх справ П. А. Косача переведено на роботу до </a:t>
            </a:r>
            <a:r>
              <a:rPr lang="uk-UA" dirty="0" smtClean="0">
                <a:solidFill>
                  <a:schemeClr val="bg1"/>
                </a:solidFill>
              </a:rPr>
              <a:t>Луцьк.</a:t>
            </a:r>
            <a:r>
              <a:rPr lang="uk-UA" dirty="0" smtClean="0">
                <a:solidFill>
                  <a:schemeClr val="bg1"/>
                </a:solidFill>
              </a:rPr>
              <a:t/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У березні 1879 Заарештовано Олену Антонівну Косач, тітку Лесі, за участь у замаху на шефа жандармів </a:t>
            </a:r>
            <a:r>
              <a:rPr lang="uk-UA" dirty="0" err="1" smtClean="0">
                <a:solidFill>
                  <a:schemeClr val="bg1"/>
                </a:solidFill>
              </a:rPr>
              <a:t>Дрентельна</a:t>
            </a:r>
            <a:r>
              <a:rPr lang="uk-UA" dirty="0" smtClean="0">
                <a:solidFill>
                  <a:schemeClr val="bg1"/>
                </a:solidFill>
              </a:rPr>
              <a:t>; пізніше її вислано в </a:t>
            </a:r>
            <a:r>
              <a:rPr lang="uk-UA" dirty="0" err="1" smtClean="0">
                <a:solidFill>
                  <a:schemeClr val="bg1"/>
                </a:solidFill>
              </a:rPr>
              <a:t>Олонецьку</a:t>
            </a:r>
            <a:r>
              <a:rPr lang="uk-UA" dirty="0" smtClean="0">
                <a:solidFill>
                  <a:schemeClr val="bg1"/>
                </a:solidFill>
              </a:rPr>
              <a:t> губернію, а 1881 р. заслано до Сибіру на 5 років (м. </a:t>
            </a:r>
            <a:r>
              <a:rPr lang="uk-UA" dirty="0" err="1" smtClean="0">
                <a:solidFill>
                  <a:schemeClr val="bg1"/>
                </a:solidFill>
              </a:rPr>
              <a:t>Ялуторовськ</a:t>
            </a:r>
            <a:r>
              <a:rPr lang="uk-UA" dirty="0" smtClean="0">
                <a:solidFill>
                  <a:schemeClr val="bg1"/>
                </a:solidFill>
              </a:rPr>
              <a:t> Тюменської обл., а потім у м. </a:t>
            </a:r>
            <a:r>
              <a:rPr lang="uk-UA" dirty="0" smtClean="0">
                <a:solidFill>
                  <a:schemeClr val="bg1"/>
                </a:solidFill>
              </a:rPr>
              <a:t>Тюмень)Дізнавшись </a:t>
            </a:r>
            <a:r>
              <a:rPr lang="uk-UA" dirty="0" smtClean="0">
                <a:solidFill>
                  <a:schemeClr val="bg1"/>
                </a:solidFill>
              </a:rPr>
              <a:t>про це, Леся в кінці 1879 або на початку 1880 року написала свою першу поезію — «Надія».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Літом 1880 р. Олександра Антонівна </a:t>
            </a:r>
            <a:r>
              <a:rPr lang="uk-UA" dirty="0" err="1" smtClean="0">
                <a:solidFill>
                  <a:schemeClr val="bg1"/>
                </a:solidFill>
              </a:rPr>
              <a:t>Косач-Шимановська</a:t>
            </a:r>
            <a:r>
              <a:rPr lang="uk-UA" dirty="0" smtClean="0">
                <a:solidFill>
                  <a:schemeClr val="bg1"/>
                </a:solidFill>
              </a:rPr>
              <a:t>, тітка Лесі, з двома синами переїздить до Луцька, мешкає в родині Косачів. Причиною переїзду став арешт і заслання до Сибіру її чоловіка Бориса </a:t>
            </a:r>
            <a:r>
              <a:rPr lang="uk-UA" dirty="0" err="1" smtClean="0">
                <a:solidFill>
                  <a:schemeClr val="bg1"/>
                </a:solidFill>
              </a:rPr>
              <a:t>Шимановського</a:t>
            </a:r>
            <a:r>
              <a:rPr lang="uk-UA" dirty="0" smtClean="0">
                <a:solidFill>
                  <a:schemeClr val="bg1"/>
                </a:solidFill>
              </a:rPr>
              <a:t>. «Тітка Саша» — перша Лесина вчителька музики.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uk-UA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68560" y="0"/>
            <a:ext cx="6336704" cy="6309360"/>
          </a:xfrm>
        </p:spPr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bg1"/>
                </a:solidFill>
              </a:rPr>
              <a:t>6 (18) січня Леся дуже застудилася, початок тяжкої хвороби.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Цього ж року О. П. Косач повезла Михайла, Лесю, Ольгу до Києва для навчання під керівництвом приватних вчителів. Михайло й Леся почали вчитись за програмою чоловічої гімназії, там Леся бере уроки гри на фортепіано у дружини М. Лисенка — Ольги Олександрівни </a:t>
            </a:r>
            <a:r>
              <a:rPr lang="uk-UA" sz="2000" dirty="0" err="1" smtClean="0">
                <a:solidFill>
                  <a:schemeClr val="bg1"/>
                </a:solidFill>
              </a:rPr>
              <a:t>О'Коннор</a:t>
            </a:r>
            <a:r>
              <a:rPr lang="uk-UA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На початку травня 1882 року Косачі переїздять в село </a:t>
            </a:r>
            <a:r>
              <a:rPr lang="uk-UA" sz="2000" dirty="0" err="1" smtClean="0">
                <a:solidFill>
                  <a:schemeClr val="bg1"/>
                </a:solidFill>
              </a:rPr>
              <a:t>Колодяжне</a:t>
            </a:r>
            <a:r>
              <a:rPr lang="uk-UA" sz="2000" dirty="0" smtClean="0">
                <a:solidFill>
                  <a:schemeClr val="bg1"/>
                </a:solidFill>
              </a:rPr>
              <a:t>, що віднині стало їхнім постійним місцем проживання</a:t>
            </a:r>
            <a:endParaRPr lang="uk-UA" sz="2000" dirty="0" smtClean="0"/>
          </a:p>
          <a:p>
            <a:r>
              <a:rPr lang="uk-UA" sz="2000" dirty="0" smtClean="0">
                <a:solidFill>
                  <a:schemeClr val="bg1"/>
                </a:solidFill>
              </a:rPr>
              <a:t>Влітку</a:t>
            </a:r>
            <a:r>
              <a:rPr lang="uk-UA" sz="2000" dirty="0" smtClean="0">
                <a:solidFill>
                  <a:schemeClr val="bg1"/>
                </a:solidFill>
              </a:rPr>
              <a:t> 1883 року Лесі діагностували туберкульоз кісток, у жовтні цього ж року професор О. </a:t>
            </a:r>
            <a:r>
              <a:rPr lang="uk-UA" sz="2000" dirty="0" err="1" smtClean="0">
                <a:solidFill>
                  <a:schemeClr val="bg1"/>
                </a:solidFill>
              </a:rPr>
              <a:t>Рінек</a:t>
            </a:r>
            <a:r>
              <a:rPr lang="uk-UA" sz="2000" dirty="0" smtClean="0">
                <a:solidFill>
                  <a:schemeClr val="bg1"/>
                </a:solidFill>
              </a:rPr>
              <a:t> оперував ліву руку, видалив кістки, уражені туберкульозом. У грудні Леся повертається з Києва до </a:t>
            </a:r>
            <a:r>
              <a:rPr lang="uk-UA" sz="2000" dirty="0" err="1" smtClean="0">
                <a:solidFill>
                  <a:schemeClr val="bg1"/>
                </a:solidFill>
              </a:rPr>
              <a:t>Колодяжного</a:t>
            </a:r>
            <a:r>
              <a:rPr lang="uk-UA" sz="2000" dirty="0" smtClean="0">
                <a:solidFill>
                  <a:schemeClr val="bg1"/>
                </a:solidFill>
              </a:rPr>
              <a:t>, стан здоров'я поліпшується, з допомогою матері Леся вивчає французьку і німецьку мови.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29 травня (10 червня) 1882 року народилась сестра Оксана, 22 серпня (2 вересня) 1884 — брат Микола.</a:t>
            </a:r>
          </a:p>
          <a:p>
            <a:endParaRPr lang="uk-UA" sz="2000" dirty="0"/>
          </a:p>
        </p:txBody>
      </p:sp>
      <p:pic>
        <p:nvPicPr>
          <p:cNvPr id="4" name="Рисунок 3" descr="1886r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9" y="925760"/>
            <a:ext cx="3500938" cy="48372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7261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Юність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68560" y="620688"/>
            <a:ext cx="7344816" cy="6237312"/>
          </a:xfrm>
        </p:spPr>
        <p:txBody>
          <a:bodyPr>
            <a:normAutofit fontScale="92500"/>
          </a:bodyPr>
          <a:lstStyle/>
          <a:p>
            <a:r>
              <a:rPr lang="uk-UA" sz="2000" dirty="0" smtClean="0">
                <a:solidFill>
                  <a:schemeClr val="bg1"/>
                </a:solidFill>
              </a:rPr>
              <a:t>Починаючи з 1884 року Леся активно пише вірші («Конвалія», «</a:t>
            </a:r>
            <a:r>
              <a:rPr lang="uk-UA" sz="2000" dirty="0" err="1" smtClean="0">
                <a:solidFill>
                  <a:schemeClr val="bg1"/>
                </a:solidFill>
              </a:rPr>
              <a:t>Сафо</a:t>
            </a:r>
            <a:r>
              <a:rPr lang="uk-UA" sz="2000" dirty="0" smtClean="0">
                <a:solidFill>
                  <a:schemeClr val="bg1"/>
                </a:solidFill>
              </a:rPr>
              <a:t>», «Літо </a:t>
            </a:r>
            <a:r>
              <a:rPr lang="uk-UA" sz="2000" dirty="0" err="1" smtClean="0">
                <a:solidFill>
                  <a:schemeClr val="bg1"/>
                </a:solidFill>
              </a:rPr>
              <a:t>краснеє</a:t>
            </a:r>
            <a:r>
              <a:rPr lang="uk-UA" sz="2000" dirty="0" smtClean="0">
                <a:solidFill>
                  <a:schemeClr val="bg1"/>
                </a:solidFill>
              </a:rPr>
              <a:t> минуло» і ін.) і публікує їх у </a:t>
            </a:r>
            <a:r>
              <a:rPr lang="uk-UA" sz="2000" dirty="0" err="1" smtClean="0">
                <a:solidFill>
                  <a:schemeClr val="bg1"/>
                </a:solidFill>
              </a:rPr>
              <a:t>часописі</a:t>
            </a:r>
            <a:r>
              <a:rPr lang="uk-UA" sz="2000" dirty="0" smtClean="0">
                <a:solidFill>
                  <a:schemeClr val="bg1"/>
                </a:solidFill>
              </a:rPr>
              <a:t> «Зоря» . Саме цього року з'явився псевдонім «Леся Українка»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Сердечна дружба єднає Ларису з її старшим братом Михайлом. За нерозлучність в сім'ї їх називали спільним ім'ям «</a:t>
            </a:r>
            <a:r>
              <a:rPr lang="uk-UA" sz="2000" dirty="0" err="1" smtClean="0">
                <a:solidFill>
                  <a:schemeClr val="bg1"/>
                </a:solidFill>
              </a:rPr>
              <a:t>Мишолосіє</a:t>
            </a:r>
            <a:r>
              <a:rPr lang="uk-UA" sz="2000" dirty="0" smtClean="0">
                <a:solidFill>
                  <a:schemeClr val="bg1"/>
                </a:solidFill>
              </a:rPr>
              <a:t>», пізніше Ларису перезвали в сім'ї на Лесю.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Деякий час Лариса навчалася в школі Олександра Мурашка в Києві. З цього періоду залишилась одна картина намальована олійними фарбами. Пізніше їй довелося здобувати освіту самостійно, в чому допомагала мати.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Вона знала багато європейських мов, включаючи і </a:t>
            </a:r>
            <a:r>
              <a:rPr lang="uk-UA" sz="2000" dirty="0" smtClean="0">
                <a:solidFill>
                  <a:schemeClr val="bg1"/>
                </a:solidFill>
              </a:rPr>
              <a:t>слов'янські </a:t>
            </a:r>
            <a:r>
              <a:rPr lang="uk-UA" sz="2000" dirty="0" smtClean="0">
                <a:solidFill>
                  <a:schemeClr val="bg1"/>
                </a:solidFill>
              </a:rPr>
              <a:t>мови (російську, польську, болгарську та ін.), а також давньогрецьку, латинську, що свідчило про її високий рівень інтелектуальний. Олена Петрівна виховувала її як сильну людину, яка не мала права до надмірного виявлення своїх </a:t>
            </a:r>
            <a:r>
              <a:rPr lang="uk-UA" sz="2000" dirty="0" err="1" smtClean="0">
                <a:solidFill>
                  <a:schemeClr val="bg1"/>
                </a:solidFill>
              </a:rPr>
              <a:t>почуттів.Про</a:t>
            </a:r>
            <a:r>
              <a:rPr lang="uk-UA" sz="2000" dirty="0" smtClean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рівень її освіти може свідчити факт, що у 19-літньому віці написала для своїх сестер підручник «Стародавня історія східних народів» (надрукована в Катеринославі 1918). Українка багато перекладала (М. Гоголя, А. Міцкевича, Г. Гайне, В. </a:t>
            </a:r>
            <a:r>
              <a:rPr lang="uk-UA" sz="2000" dirty="0" err="1" smtClean="0">
                <a:solidFill>
                  <a:schemeClr val="bg1"/>
                </a:solidFill>
              </a:rPr>
              <a:t>Гюґо</a:t>
            </a:r>
            <a:r>
              <a:rPr lang="uk-UA" sz="2000" dirty="0" smtClean="0">
                <a:solidFill>
                  <a:schemeClr val="bg1"/>
                </a:solidFill>
              </a:rPr>
              <a:t>, Гомера й ін.).</a:t>
            </a:r>
          </a:p>
          <a:p>
            <a:endParaRPr lang="uk-UA" dirty="0"/>
          </a:p>
        </p:txBody>
      </p:sp>
      <p:pic>
        <p:nvPicPr>
          <p:cNvPr id="4" name="Рисунок 3" descr="завантаженн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7092" y="3346723"/>
            <a:ext cx="2496908" cy="3511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960LUDosl3-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"/>
            <a:ext cx="2505238" cy="3604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Ольга Косач та Леся Українка в Берліні. 1899 рік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Содержимое 3" descr="447px-Ольга_Косач_та_Леся_Українка._18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550833"/>
            <a:ext cx="3960440" cy="5307167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</TotalTime>
  <Words>182</Words>
  <Application>Microsoft Office PowerPoint</Application>
  <PresentationFormat>Экран (4:3)</PresentationFormat>
  <Paragraphs>42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Леся Українка</vt:lpstr>
      <vt:lpstr>Слайд 2</vt:lpstr>
      <vt:lpstr>Слайд 3</vt:lpstr>
      <vt:lpstr>Походження </vt:lpstr>
      <vt:lpstr>Раннє дитинство </vt:lpstr>
      <vt:lpstr>Дитинство </vt:lpstr>
      <vt:lpstr>Слайд 7</vt:lpstr>
      <vt:lpstr>Юність </vt:lpstr>
      <vt:lpstr>Ольга Косач та Леся Українка в Берліні. 1899 рік </vt:lpstr>
      <vt:lpstr>Зрілість </vt:lpstr>
      <vt:lpstr>Останні роки життя </vt:lpstr>
      <vt:lpstr>Гадяч. Леся Українка та Климент Квітка біля Свято-Успенського собору </vt:lpstr>
      <vt:lpstr>Слайд 13</vt:lpstr>
      <vt:lpstr>Жалобна процесія з тілом Лесі Українки на Байковому кладовищі, 7 серпня 1913 року 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Леся Українка</dc:title>
  <dc:creator>Home</dc:creator>
  <cp:lastModifiedBy>Home</cp:lastModifiedBy>
  <cp:revision>6</cp:revision>
  <dcterms:created xsi:type="dcterms:W3CDTF">2014-03-07T21:03:04Z</dcterms:created>
  <dcterms:modified xsi:type="dcterms:W3CDTF">2014-03-07T21:59:43Z</dcterms:modified>
</cp:coreProperties>
</file>