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DDBD4-565F-4C54-830F-4B002AB023CE}" type="datetimeFigureOut">
              <a:rPr lang="uk-UA" smtClean="0"/>
              <a:t>15.03.2014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9857B-1A85-49C3-B5DC-FB432F1FF10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104E-28FD-4946-BA16-F2006AB995F7}" type="datetimeFigureOut">
              <a:rPr lang="uk-UA" smtClean="0"/>
              <a:t>15.03.2014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1367D-BAF9-42EE-A413-2CAD43AC33CA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leg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8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71600" y="980728"/>
            <a:ext cx="68932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latin typeface="Monotype Corsiva" pitchFamily="66" charset="0"/>
              </a:rPr>
              <a:t>       Роль жінки в житті </a:t>
            </a:r>
          </a:p>
          <a:p>
            <a:r>
              <a:rPr lang="uk-UA" sz="4400" dirty="0" smtClean="0">
                <a:latin typeface="Monotype Corsiva" pitchFamily="66" charset="0"/>
              </a:rPr>
              <a:t>Тараса Григоровича Шевченка</a:t>
            </a:r>
            <a:endParaRPr lang="uk-UA" sz="4400" dirty="0">
              <a:latin typeface="Monotype Corsiva" pitchFamily="66" charset="0"/>
            </a:endParaRPr>
          </a:p>
        </p:txBody>
      </p:sp>
      <p:pic>
        <p:nvPicPr>
          <p:cNvPr id="1028" name="Picture 4" descr="http://www.day.kiev.ua/sites/default/files/main/articles/20062013/13shev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92896"/>
            <a:ext cx="4067944" cy="4365104"/>
          </a:xfrm>
          <a:prstGeom prst="rect">
            <a:avLst/>
          </a:prstGeom>
          <a:noFill/>
        </p:spPr>
      </p:pic>
      <p:pic>
        <p:nvPicPr>
          <p:cNvPr id="1032" name="Picture 8" descr="http://kirpravda.com/wp-content/uploads/2014/02/shevcenko-tar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445595"/>
            <a:ext cx="3456384" cy="4412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oleg\Desktop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211960" y="4725144"/>
            <a:ext cx="49320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Monotype Corsiva" pitchFamily="66" charset="0"/>
              </a:rPr>
              <a:t>   "У </a:t>
            </a:r>
            <a:r>
              <a:rPr lang="ru-RU" sz="3200" dirty="0" err="1" smtClean="0">
                <a:latin typeface="Monotype Corsiva" pitchFamily="66" charset="0"/>
              </a:rPr>
              <a:t>нашім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раї</a:t>
            </a:r>
            <a:r>
              <a:rPr lang="ru-RU" sz="3200" dirty="0" smtClean="0">
                <a:latin typeface="Monotype Corsiva" pitchFamily="66" charset="0"/>
              </a:rPr>
              <a:t> на </a:t>
            </a:r>
            <a:r>
              <a:rPr lang="ru-RU" sz="3200" dirty="0" err="1" smtClean="0">
                <a:latin typeface="Monotype Corsiva" pitchFamily="66" charset="0"/>
              </a:rPr>
              <a:t>землі</a:t>
            </a:r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err="1" smtClean="0">
                <a:latin typeface="Monotype Corsiva" pitchFamily="66" charset="0"/>
              </a:rPr>
              <a:t>Нічого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кращого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немає</a:t>
            </a:r>
            <a:r>
              <a:rPr lang="ru-RU" sz="3200" dirty="0" smtClean="0">
                <a:latin typeface="Monotype Corsiva" pitchFamily="66" charset="0"/>
              </a:rPr>
              <a:t>,</a:t>
            </a:r>
          </a:p>
          <a:p>
            <a:r>
              <a:rPr lang="ru-RU" sz="3200" dirty="0" smtClean="0">
                <a:latin typeface="Monotype Corsiva" pitchFamily="66" charset="0"/>
              </a:rPr>
              <a:t>Як тая </a:t>
            </a:r>
            <a:r>
              <a:rPr lang="ru-RU" sz="3200" dirty="0" err="1" smtClean="0">
                <a:latin typeface="Monotype Corsiva" pitchFamily="66" charset="0"/>
              </a:rPr>
              <a:t>мати</a:t>
            </a:r>
            <a:r>
              <a:rPr lang="ru-RU" sz="3200" dirty="0" smtClean="0">
                <a:latin typeface="Monotype Corsiva" pitchFamily="66" charset="0"/>
              </a:rPr>
              <a:t> молодая</a:t>
            </a:r>
          </a:p>
          <a:p>
            <a:r>
              <a:rPr lang="ru-RU" sz="3200" dirty="0" smtClean="0">
                <a:latin typeface="Monotype Corsiva" pitchFamily="66" charset="0"/>
              </a:rPr>
              <a:t>З </a:t>
            </a:r>
            <a:r>
              <a:rPr lang="ru-RU" sz="3200" dirty="0" err="1" smtClean="0">
                <a:latin typeface="Monotype Corsiva" pitchFamily="66" charset="0"/>
              </a:rPr>
              <a:t>своїм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дитяточком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малим</a:t>
            </a:r>
            <a:r>
              <a:rPr lang="ru-RU" sz="3200" dirty="0" smtClean="0">
                <a:latin typeface="Monotype Corsiva" pitchFamily="66" charset="0"/>
              </a:rPr>
              <a:t>..."</a:t>
            </a:r>
            <a:endParaRPr lang="uk-UA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op.net.ua/wp-content/uploads/2013/03/shevchenko-molodi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4739" y="0"/>
            <a:ext cx="7239261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04664"/>
            <a:ext cx="52200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Monotype Corsiva" pitchFamily="66" charset="0"/>
              </a:rPr>
              <a:t>Кохання</a:t>
            </a:r>
            <a:r>
              <a:rPr lang="ru-RU" sz="3200" dirty="0">
                <a:latin typeface="Monotype Corsiva" pitchFamily="66" charset="0"/>
              </a:rPr>
              <a:t> в </a:t>
            </a:r>
            <a:r>
              <a:rPr lang="ru-RU" sz="3200" dirty="0" err="1">
                <a:latin typeface="Monotype Corsiva" pitchFamily="66" charset="0"/>
              </a:rPr>
              <a:t>житті</a:t>
            </a:r>
            <a:r>
              <a:rPr lang="ru-RU" sz="3200" dirty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Шевченка</a:t>
            </a:r>
            <a:r>
              <a:rPr lang="ru-RU" sz="3200" dirty="0" smtClean="0">
                <a:latin typeface="Monotype Corsiva" pitchFamily="66" charset="0"/>
              </a:rPr>
              <a:t>-</a:t>
            </a:r>
          </a:p>
          <a:p>
            <a:r>
              <a:rPr lang="ru-RU" sz="3200" dirty="0" err="1" smtClean="0">
                <a:latin typeface="Monotype Corsiva" pitchFamily="66" charset="0"/>
              </a:rPr>
              <a:t>чи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>
                <a:latin typeface="Monotype Corsiva" pitchFamily="66" charset="0"/>
              </a:rPr>
              <a:t>не </a:t>
            </a:r>
            <a:r>
              <a:rPr lang="ru-RU" sz="3200" dirty="0" err="1">
                <a:latin typeface="Monotype Corsiva" pitchFamily="66" charset="0"/>
              </a:rPr>
              <a:t>найболючіша</a:t>
            </a:r>
            <a:r>
              <a:rPr lang="ru-RU" sz="3200" dirty="0">
                <a:latin typeface="Monotype Corsiva" pitchFamily="66" charset="0"/>
              </a:rPr>
              <a:t> </a:t>
            </a:r>
            <a:r>
              <a:rPr lang="ru-RU" sz="3200" dirty="0" err="1">
                <a:latin typeface="Monotype Corsiva" pitchFamily="66" charset="0"/>
              </a:rPr>
              <a:t>сторінка</a:t>
            </a:r>
            <a:r>
              <a:rPr lang="ru-RU" sz="3200" dirty="0">
                <a:latin typeface="Monotype Corsiva" pitchFamily="66" charset="0"/>
              </a:rPr>
              <a:t> </a:t>
            </a:r>
            <a:r>
              <a:rPr lang="ru-RU" sz="3200" dirty="0" err="1">
                <a:latin typeface="Monotype Corsiva" pitchFamily="66" charset="0"/>
              </a:rPr>
              <a:t>його</a:t>
            </a:r>
            <a:r>
              <a:rPr lang="ru-RU" sz="3200" dirty="0">
                <a:latin typeface="Monotype Corsiva" pitchFamily="66" charset="0"/>
              </a:rPr>
              <a:t> </a:t>
            </a:r>
            <a:r>
              <a:rPr lang="ru-RU" sz="3200" dirty="0" err="1">
                <a:latin typeface="Monotype Corsiva" pitchFamily="66" charset="0"/>
              </a:rPr>
              <a:t>долі</a:t>
            </a:r>
            <a:r>
              <a:rPr lang="ru-RU" sz="3200" dirty="0">
                <a:latin typeface="Monotype Corsiva" pitchFamily="66" charset="0"/>
              </a:rPr>
              <a:t> ,</a:t>
            </a:r>
            <a:r>
              <a:rPr lang="ru-RU" sz="3200" dirty="0" err="1">
                <a:latin typeface="Monotype Corsiva" pitchFamily="66" charset="0"/>
              </a:rPr>
              <a:t>бо</a:t>
            </a:r>
            <a:r>
              <a:rPr lang="ru-RU" sz="3200" dirty="0">
                <a:latin typeface="Monotype Corsiva" pitchFamily="66" charset="0"/>
              </a:rPr>
              <a:t> не </a:t>
            </a:r>
            <a:r>
              <a:rPr lang="ru-RU" sz="3200" dirty="0" err="1">
                <a:latin typeface="Monotype Corsiva" pitchFamily="66" charset="0"/>
              </a:rPr>
              <a:t>мав</a:t>
            </a:r>
            <a:r>
              <a:rPr lang="ru-RU" sz="3200" dirty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він</a:t>
            </a:r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>
                <a:latin typeface="Monotype Corsiva" pitchFamily="66" charset="0"/>
              </a:rPr>
              <a:t>сімейного</a:t>
            </a:r>
            <a:r>
              <a:rPr lang="ru-RU" sz="3200" dirty="0">
                <a:latin typeface="Monotype Corsiva" pitchFamily="66" charset="0"/>
              </a:rPr>
              <a:t> </a:t>
            </a:r>
            <a:r>
              <a:rPr lang="ru-RU" sz="3200" dirty="0" err="1" smtClean="0">
                <a:latin typeface="Monotype Corsiva" pitchFamily="66" charset="0"/>
              </a:rPr>
              <a:t>щастя,родинного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>
                <a:latin typeface="Monotype Corsiva" pitchFamily="66" charset="0"/>
              </a:rPr>
              <a:t>тепла</a:t>
            </a:r>
            <a:r>
              <a:rPr lang="ru-RU" sz="3200" dirty="0" smtClean="0">
                <a:latin typeface="Monotype Corsiva" pitchFamily="66" charset="0"/>
              </a:rPr>
              <a:t>, </a:t>
            </a:r>
            <a:r>
              <a:rPr lang="ru-RU" sz="3200" dirty="0" err="1" smtClean="0">
                <a:latin typeface="Monotype Corsiva" pitchFamily="66" charset="0"/>
              </a:rPr>
              <a:t>хатинки</a:t>
            </a:r>
            <a:r>
              <a:rPr lang="ru-RU" sz="3200" dirty="0" smtClean="0">
                <a:latin typeface="Monotype Corsiva" pitchFamily="66" charset="0"/>
              </a:rPr>
              <a:t>,</a:t>
            </a:r>
          </a:p>
          <a:p>
            <a:r>
              <a:rPr lang="ru-RU" sz="3200" dirty="0" err="1" smtClean="0">
                <a:latin typeface="Monotype Corsiva" pitchFamily="66" charset="0"/>
              </a:rPr>
              <a:t>люблячої</a:t>
            </a:r>
            <a:r>
              <a:rPr lang="ru-RU" sz="3200" dirty="0" smtClean="0">
                <a:latin typeface="Monotype Corsiva" pitchFamily="66" charset="0"/>
              </a:rPr>
              <a:t> </a:t>
            </a:r>
            <a:r>
              <a:rPr lang="ru-RU" sz="3200" dirty="0" err="1">
                <a:latin typeface="Monotype Corsiva" pitchFamily="66" charset="0"/>
              </a:rPr>
              <a:t>дружини</a:t>
            </a:r>
            <a:r>
              <a:rPr lang="ru-RU" sz="3200" dirty="0">
                <a:latin typeface="Monotype Corsiva" pitchFamily="66" charset="0"/>
              </a:rPr>
              <a:t>...</a:t>
            </a:r>
            <a:endParaRPr lang="uk-UA" sz="32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C:\Users\oleg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89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980728"/>
            <a:ext cx="74558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rgbClr val="00B050"/>
                </a:solidFill>
                <a:latin typeface="Monotype Corsiva" pitchFamily="66" charset="0"/>
              </a:rPr>
              <a:t>Перше кохання Тараса Шевченка</a:t>
            </a:r>
            <a:endParaRPr lang="uk-UA" sz="4400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pic>
        <p:nvPicPr>
          <p:cNvPr id="16387" name="Picture 3" descr="http://2.bp.blogspot.com/-lOhTtOrJ1cc/US5KSE4iauI/AAAAAAAAAVI/ZeqFrU6eObY/s1600/706a73ee31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3517180" cy="486916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572000" y="1772816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Першим коханням Тараса була Оксана Коваленко-сусідська дівчинка,на три роки молодша від поета,що жила по сусідству.  Але з часом, дитяча симпатія і закоханість не переросли у справжнє і глибоке почуття.</a:t>
            </a:r>
          </a:p>
          <a:p>
            <a:endParaRPr lang="uk-UA" dirty="0" smtClean="0"/>
          </a:p>
          <a:p>
            <a:r>
              <a:rPr lang="uk-UA" dirty="0" smtClean="0"/>
              <a:t>Спогади про красуню Оксану поет вилив у вірші «Ми вкупочці колись росли».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72200" y="491900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. . . . . . . . . . . . . . . . . . . . . . .</a:t>
            </a:r>
          </a:p>
          <a:p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Ми </a:t>
            </a:r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вкупочці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 колись росли,</a:t>
            </a:r>
          </a:p>
          <a:p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Маленькими </a:t>
            </a:r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собі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 любились.</a:t>
            </a:r>
          </a:p>
          <a:p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А </a:t>
            </a:r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матері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 на нас дивились</a:t>
            </a:r>
          </a:p>
          <a:p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Та говорили, </a:t>
            </a:r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що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 колись</a:t>
            </a:r>
          </a:p>
          <a:p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Одружимо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їх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. Не </a:t>
            </a:r>
            <a:r>
              <a:rPr lang="ru-RU" sz="2000" dirty="0" err="1">
                <a:solidFill>
                  <a:srgbClr val="00B050"/>
                </a:solidFill>
                <a:latin typeface="Monotype Corsiva" pitchFamily="66" charset="0"/>
              </a:rPr>
              <a:t>вгадали</a:t>
            </a:r>
            <a:r>
              <a:rPr lang="ru-RU" sz="2000" dirty="0">
                <a:solidFill>
                  <a:srgbClr val="00B050"/>
                </a:solidFill>
                <a:latin typeface="Monotype Corsiva" pitchFamily="66" charset="0"/>
              </a:rPr>
              <a:t>.</a:t>
            </a:r>
          </a:p>
        </p:txBody>
      </p:sp>
      <p:pic>
        <p:nvPicPr>
          <p:cNvPr id="16389" name="Picture 5" descr="http://chervona-kalina.ucoz.com/dlog/sevcenko090313/ca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979575"/>
            <a:ext cx="2232248" cy="287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3.bp.blogspot.com/-98FrLf_lvLg/USuaBZ-DjEI/AAAAAAAAASI/38Quy7tBA-k/s1600/280px-Taras_Shevchenko_painting_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339" y="464234"/>
            <a:ext cx="6984776" cy="64533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47656" y="1700808"/>
            <a:ext cx="30963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Схожою на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Окану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була польська швачка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Гусіковська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теж "чорноброва"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-друге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юнацьке кохання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Шевченка.Вона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навчила Тараса польської мови,жаліла його,допомагала </a:t>
            </a:r>
            <a:r>
              <a:rPr lang="uk-UA" sz="2000" dirty="0" err="1" smtClean="0">
                <a:latin typeface="Arial" pitchFamily="34" charset="0"/>
                <a:cs typeface="Arial" pitchFamily="34" charset="0"/>
              </a:rPr>
              <a:t>вічути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різницю між долями вільної людини і раба.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260648"/>
            <a:ext cx="4940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Ядвіга </a:t>
            </a:r>
            <a:r>
              <a:rPr lang="uk-UA" sz="5400" dirty="0" err="1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Гусіковська</a:t>
            </a:r>
            <a:endParaRPr lang="uk-UA" sz="5400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orenda.pl.ua/file/1712787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3343275" cy="44862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63888" y="1412776"/>
            <a:ext cx="5022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1843 року </a:t>
            </a:r>
            <a:r>
              <a:rPr lang="ru-RU" dirty="0" err="1" smtClean="0"/>
              <a:t>поетове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приворожила Ганна </a:t>
            </a:r>
            <a:r>
              <a:rPr lang="ru-RU" dirty="0" err="1" smtClean="0"/>
              <a:t>Закревська,молода</a:t>
            </a:r>
            <a:r>
              <a:rPr lang="ru-RU" dirty="0" smtClean="0"/>
              <a:t> дружина </a:t>
            </a:r>
            <a:r>
              <a:rPr lang="ru-RU" dirty="0" err="1" smtClean="0"/>
              <a:t>поміщика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Березової</a:t>
            </a:r>
            <a:r>
              <a:rPr lang="ru-RU" dirty="0" smtClean="0"/>
              <a:t> </a:t>
            </a:r>
            <a:r>
              <a:rPr lang="ru-RU" dirty="0" err="1" smtClean="0"/>
              <a:t>Рудки,якій</a:t>
            </a:r>
            <a:r>
              <a:rPr lang="ru-RU" dirty="0" smtClean="0"/>
              <a:t> уже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присвятив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</a:t>
            </a:r>
            <a:r>
              <a:rPr lang="uk-UA" dirty="0"/>
              <a:t> При зустрічі з нею </a:t>
            </a:r>
            <a:r>
              <a:rPr lang="uk-UA" dirty="0" smtClean="0"/>
              <a:t>він постійно захоплювався красою. </a:t>
            </a:r>
            <a:r>
              <a:rPr lang="uk-UA" dirty="0"/>
              <a:t>Давно, ще в перші часи </a:t>
            </a:r>
            <a:r>
              <a:rPr lang="uk-UA" dirty="0" smtClean="0"/>
              <a:t>знайомства </a:t>
            </a:r>
            <a:r>
              <a:rPr lang="uk-UA" dirty="0"/>
              <a:t>він довго сидів коло неї на балу і все </a:t>
            </a:r>
            <a:r>
              <a:rPr lang="uk-UA" dirty="0" smtClean="0"/>
              <a:t>просив </a:t>
            </a:r>
            <a:r>
              <a:rPr lang="uk-UA" dirty="0"/>
              <a:t>на згадку хоч би одну блакитну квітку, якою була оздоблена її сукня. Молода жінка жартувала і жартома </a:t>
            </a:r>
            <a:r>
              <a:rPr lang="uk-UA" dirty="0" err="1" smtClean="0"/>
              <a:t>відмовляла.Проте</a:t>
            </a:r>
            <a:r>
              <a:rPr lang="uk-UA" dirty="0" smtClean="0"/>
              <a:t> Тарас </a:t>
            </a:r>
            <a:r>
              <a:rPr lang="uk-UA" dirty="0"/>
              <a:t>вхитрився і відірвав </a:t>
            </a:r>
            <a:r>
              <a:rPr lang="uk-UA" dirty="0" err="1" smtClean="0"/>
              <a:t>квітку.Про</a:t>
            </a:r>
            <a:r>
              <a:rPr lang="uk-UA" dirty="0" smtClean="0"/>
              <a:t> неї поет писав:</a:t>
            </a:r>
          </a:p>
          <a:p>
            <a:r>
              <a:rPr lang="uk-UA" dirty="0" smtClean="0"/>
              <a:t>  </a:t>
            </a:r>
            <a:r>
              <a:rPr lang="uk-UA" b="1" dirty="0" err="1" smtClean="0"/>
              <a:t>“Якби</a:t>
            </a:r>
            <a:r>
              <a:rPr lang="uk-UA" b="1" dirty="0" smtClean="0"/>
              <a:t> </a:t>
            </a:r>
            <a:r>
              <a:rPr lang="uk-UA" b="1" dirty="0"/>
              <a:t>зустрілися ми знову,</a:t>
            </a:r>
          </a:p>
          <a:p>
            <a:r>
              <a:rPr lang="uk-UA" b="1" dirty="0" smtClean="0"/>
              <a:t>   Чи </a:t>
            </a:r>
            <a:r>
              <a:rPr lang="uk-UA" b="1" dirty="0"/>
              <a:t>ти злякалася б, чи ні?</a:t>
            </a:r>
          </a:p>
          <a:p>
            <a:r>
              <a:rPr lang="uk-UA" b="1" dirty="0" smtClean="0"/>
              <a:t>    </a:t>
            </a:r>
            <a:r>
              <a:rPr lang="uk-UA" b="1" dirty="0" err="1" smtClean="0"/>
              <a:t>Якеє</a:t>
            </a:r>
            <a:r>
              <a:rPr lang="uk-UA" b="1" dirty="0" smtClean="0"/>
              <a:t> </a:t>
            </a:r>
            <a:r>
              <a:rPr lang="uk-UA" b="1" dirty="0" err="1"/>
              <a:t>тихеє</a:t>
            </a:r>
            <a:r>
              <a:rPr lang="uk-UA" b="1" dirty="0"/>
              <a:t> ти слово</a:t>
            </a:r>
          </a:p>
          <a:p>
            <a:r>
              <a:rPr lang="uk-UA" b="1" dirty="0" smtClean="0"/>
              <a:t>    Тоді </a:t>
            </a:r>
            <a:r>
              <a:rPr lang="uk-UA" b="1" dirty="0"/>
              <a:t>б промовила мені?</a:t>
            </a:r>
          </a:p>
          <a:p>
            <a:r>
              <a:rPr lang="uk-UA" b="1" dirty="0" smtClean="0"/>
              <a:t>    Ніякого</a:t>
            </a:r>
            <a:r>
              <a:rPr lang="uk-UA" b="1" dirty="0"/>
              <a:t>. І не пізнала б.</a:t>
            </a:r>
          </a:p>
          <a:p>
            <a:r>
              <a:rPr lang="uk-UA" b="1" dirty="0" smtClean="0"/>
              <a:t>    А </a:t>
            </a:r>
            <a:r>
              <a:rPr lang="uk-UA" b="1" dirty="0"/>
              <a:t>може б, потім нагадала,</a:t>
            </a:r>
          </a:p>
          <a:p>
            <a:r>
              <a:rPr lang="uk-UA" b="1" dirty="0" smtClean="0"/>
              <a:t>    Сказавши</a:t>
            </a:r>
            <a:r>
              <a:rPr lang="uk-UA" b="1" dirty="0"/>
              <a:t>: </a:t>
            </a:r>
            <a:r>
              <a:rPr lang="uk-UA" b="1" dirty="0" err="1"/>
              <a:t>„Снилося</a:t>
            </a:r>
            <a:r>
              <a:rPr lang="uk-UA" b="1" dirty="0"/>
              <a:t> дурній…”</a:t>
            </a:r>
          </a:p>
          <a:p>
            <a:r>
              <a:rPr lang="uk-UA" b="1" dirty="0"/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620688"/>
            <a:ext cx="3948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latin typeface="Monotype Corsiva" pitchFamily="66" charset="0"/>
              </a:rPr>
              <a:t>Ганна Закревська</a:t>
            </a:r>
            <a:endParaRPr lang="uk-UA" sz="4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303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9</cp:revision>
  <dcterms:created xsi:type="dcterms:W3CDTF">2014-03-15T13:35:04Z</dcterms:created>
  <dcterms:modified xsi:type="dcterms:W3CDTF">2014-03-15T15:01:06Z</dcterms:modified>
</cp:coreProperties>
</file>