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2" d="100"/>
          <a:sy n="52" d="100"/>
        </p:scale>
        <p:origin x="-1020" y="-12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22C008-E97C-4C3C-AFC2-8F95618E1C94}" type="datetimeFigureOut">
              <a:rPr lang="uk-UA" smtClean="0"/>
              <a:pPr/>
              <a:t>21.04.2015</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A62691-A82C-4C38-99DC-E548797C89DC}" type="slidenum">
              <a:rPr lang="uk-UA" smtClean="0"/>
              <a:pPr/>
              <a:t>‹#›</a:t>
            </a:fld>
            <a:endParaRPr lang="uk-U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9468CF2A-67DC-4D35-8F77-3242831FA026}" type="datetimeFigureOut">
              <a:rPr lang="uk-UA" smtClean="0"/>
              <a:pPr/>
              <a:t>21.04.2015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899D3CDD-E818-4F9B-9959-88CA7C7A318B}" type="slidenum">
              <a:rPr lang="uk-UA" smtClean="0"/>
              <a:pPr/>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9468CF2A-67DC-4D35-8F77-3242831FA026}" type="datetimeFigureOut">
              <a:rPr lang="uk-UA" smtClean="0"/>
              <a:pPr/>
              <a:t>21.04.2015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899D3CDD-E818-4F9B-9959-88CA7C7A318B}"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9468CF2A-67DC-4D35-8F77-3242831FA026}" type="datetimeFigureOut">
              <a:rPr lang="uk-UA" smtClean="0"/>
              <a:pPr/>
              <a:t>21.04.2015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899D3CDD-E818-4F9B-9959-88CA7C7A318B}" type="slidenum">
              <a:rPr lang="uk-UA" smtClean="0"/>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9468CF2A-67DC-4D35-8F77-3242831FA026}" type="datetimeFigureOut">
              <a:rPr lang="uk-UA" smtClean="0"/>
              <a:pPr/>
              <a:t>21.04.2015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899D3CDD-E818-4F9B-9959-88CA7C7A318B}" type="slidenum">
              <a:rPr lang="uk-UA" smtClean="0"/>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468CF2A-67DC-4D35-8F77-3242831FA026}" type="datetimeFigureOut">
              <a:rPr lang="uk-UA" smtClean="0"/>
              <a:pPr/>
              <a:t>21.04.2015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899D3CDD-E818-4F9B-9959-88CA7C7A318B}" type="slidenum">
              <a:rPr lang="uk-UA" smtClean="0"/>
              <a:pPr/>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9468CF2A-67DC-4D35-8F77-3242831FA026}" type="datetimeFigureOut">
              <a:rPr lang="uk-UA" smtClean="0"/>
              <a:pPr/>
              <a:t>21.04.2015</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899D3CDD-E818-4F9B-9959-88CA7C7A318B}" type="slidenum">
              <a:rPr lang="uk-UA" smtClean="0"/>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9468CF2A-67DC-4D35-8F77-3242831FA026}" type="datetimeFigureOut">
              <a:rPr lang="uk-UA" smtClean="0"/>
              <a:pPr/>
              <a:t>21.04.2015</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899D3CDD-E818-4F9B-9959-88CA7C7A318B}" type="slidenum">
              <a:rPr lang="uk-UA" smtClean="0"/>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9468CF2A-67DC-4D35-8F77-3242831FA026}" type="datetimeFigureOut">
              <a:rPr lang="uk-UA" smtClean="0"/>
              <a:pPr/>
              <a:t>21.04.2015</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899D3CDD-E818-4F9B-9959-88CA7C7A318B}" type="slidenum">
              <a:rPr lang="uk-UA" smtClean="0"/>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468CF2A-67DC-4D35-8F77-3242831FA026}" type="datetimeFigureOut">
              <a:rPr lang="uk-UA" smtClean="0"/>
              <a:pPr/>
              <a:t>21.04.2015</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899D3CDD-E818-4F9B-9959-88CA7C7A318B}" type="slidenum">
              <a:rPr lang="uk-UA" smtClean="0"/>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468CF2A-67DC-4D35-8F77-3242831FA026}" type="datetimeFigureOut">
              <a:rPr lang="uk-UA" smtClean="0"/>
              <a:pPr/>
              <a:t>21.04.2015</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899D3CDD-E818-4F9B-9959-88CA7C7A318B}" type="slidenum">
              <a:rPr lang="uk-UA" smtClean="0"/>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468CF2A-67DC-4D35-8F77-3242831FA026}" type="datetimeFigureOut">
              <a:rPr lang="uk-UA" smtClean="0"/>
              <a:pPr/>
              <a:t>21.04.2015</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899D3CDD-E818-4F9B-9959-88CA7C7A318B}" type="slidenum">
              <a:rPr lang="uk-UA" smtClean="0"/>
              <a:pPr/>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68CF2A-67DC-4D35-8F77-3242831FA026}" type="datetimeFigureOut">
              <a:rPr lang="uk-UA" smtClean="0"/>
              <a:pPr/>
              <a:t>21.04.2015</a:t>
            </a:fld>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9D3CDD-E818-4F9B-9959-88CA7C7A318B}" type="slidenum">
              <a:rPr lang="uk-UA" smtClean="0"/>
              <a:pPr/>
              <a:t>‹#›</a:t>
            </a:fld>
            <a:endParaRPr lang="uk-U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500042"/>
            <a:ext cx="7772400" cy="5357850"/>
          </a:xfrm>
        </p:spPr>
        <p:txBody>
          <a:bodyPr>
            <a:normAutofit/>
          </a:bodyPr>
          <a:lstStyle/>
          <a:p>
            <a:r>
              <a:rPr lang="uk-UA" sz="6000" dirty="0" smtClean="0">
                <a:solidFill>
                  <a:schemeClr val="bg1"/>
                </a:solidFill>
              </a:rPr>
              <a:t>Проблема освоєння космосу </a:t>
            </a:r>
            <a:endParaRPr lang="uk-UA" sz="6000"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3000" r="-2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85776"/>
            <a:ext cx="8229600" cy="285776"/>
          </a:xfrm>
        </p:spPr>
        <p:txBody>
          <a:bodyPr>
            <a:normAutofit fontScale="90000"/>
          </a:bodyPr>
          <a:lstStyle/>
          <a:p>
            <a:endParaRPr lang="uk-UA" dirty="0"/>
          </a:p>
        </p:txBody>
      </p:sp>
      <p:sp>
        <p:nvSpPr>
          <p:cNvPr id="3" name="Содержимое 2"/>
          <p:cNvSpPr>
            <a:spLocks noGrp="1"/>
          </p:cNvSpPr>
          <p:nvPr>
            <p:ph idx="1"/>
          </p:nvPr>
        </p:nvSpPr>
        <p:spPr>
          <a:xfrm>
            <a:off x="457200" y="285728"/>
            <a:ext cx="8229600" cy="5840435"/>
          </a:xfrm>
        </p:spPr>
        <p:txBody>
          <a:bodyPr>
            <a:normAutofit/>
          </a:bodyPr>
          <a:lstStyle/>
          <a:p>
            <a:pPr algn="just">
              <a:buNone/>
            </a:pPr>
            <a:r>
              <a:rPr lang="ru-RU" sz="2000" dirty="0" smtClean="0">
                <a:solidFill>
                  <a:schemeClr val="bg1"/>
                </a:solidFill>
              </a:rPr>
              <a:t>      </a:t>
            </a:r>
            <a:r>
              <a:rPr lang="ru-RU" sz="2000" dirty="0" err="1" smtClean="0">
                <a:solidFill>
                  <a:schemeClr val="bg1"/>
                </a:solidFill>
              </a:rPr>
              <a:t>Освоєння</a:t>
            </a:r>
            <a:r>
              <a:rPr lang="ru-RU" sz="2000" dirty="0" smtClean="0">
                <a:solidFill>
                  <a:schemeClr val="bg1"/>
                </a:solidFill>
              </a:rPr>
              <a:t> космосу — </a:t>
            </a:r>
            <a:r>
              <a:rPr lang="ru-RU" sz="2000" dirty="0" err="1" smtClean="0">
                <a:solidFill>
                  <a:schemeClr val="bg1"/>
                </a:solidFill>
              </a:rPr>
              <a:t>надзвичайно</a:t>
            </a:r>
            <a:r>
              <a:rPr lang="ru-RU" sz="2000" dirty="0" smtClean="0">
                <a:solidFill>
                  <a:schemeClr val="bg1"/>
                </a:solidFill>
              </a:rPr>
              <a:t> </a:t>
            </a:r>
            <a:r>
              <a:rPr lang="ru-RU" sz="2000" dirty="0" err="1" smtClean="0">
                <a:solidFill>
                  <a:schemeClr val="bg1"/>
                </a:solidFill>
              </a:rPr>
              <a:t>важлива</a:t>
            </a:r>
            <a:r>
              <a:rPr lang="ru-RU" sz="2000" dirty="0" smtClean="0">
                <a:solidFill>
                  <a:schemeClr val="bg1"/>
                </a:solidFill>
              </a:rPr>
              <a:t> </a:t>
            </a:r>
            <a:r>
              <a:rPr lang="ru-RU" sz="2000" dirty="0" err="1" smtClean="0">
                <a:solidFill>
                  <a:schemeClr val="bg1"/>
                </a:solidFill>
              </a:rPr>
              <a:t>і</a:t>
            </a:r>
            <a:r>
              <a:rPr lang="ru-RU" sz="2000" dirty="0" smtClean="0">
                <a:solidFill>
                  <a:schemeClr val="bg1"/>
                </a:solidFill>
              </a:rPr>
              <a:t> на </a:t>
            </a:r>
            <a:r>
              <a:rPr lang="ru-RU" sz="2000" dirty="0" err="1" smtClean="0">
                <a:solidFill>
                  <a:schemeClr val="bg1"/>
                </a:solidFill>
              </a:rPr>
              <a:t>майбутнє</a:t>
            </a:r>
            <a:r>
              <a:rPr lang="ru-RU" sz="2000" dirty="0">
                <a:solidFill>
                  <a:schemeClr val="bg1"/>
                </a:solidFill>
              </a:rPr>
              <a:t> </a:t>
            </a:r>
            <a:r>
              <a:rPr lang="ru-RU" sz="2000" dirty="0" smtClean="0">
                <a:solidFill>
                  <a:schemeClr val="bg1"/>
                </a:solidFill>
              </a:rPr>
              <a:t>актуальна проблема. </a:t>
            </a:r>
          </a:p>
          <a:p>
            <a:pPr algn="just">
              <a:buNone/>
            </a:pPr>
            <a:r>
              <a:rPr lang="ru-RU" sz="2000" i="1" dirty="0" smtClean="0">
                <a:solidFill>
                  <a:schemeClr val="bg1"/>
                </a:solidFill>
              </a:rPr>
              <a:t>      Космос </a:t>
            </a:r>
            <a:r>
              <a:rPr lang="ru-RU" sz="2000" dirty="0" smtClean="0">
                <a:solidFill>
                  <a:schemeClr val="bg1"/>
                </a:solidFill>
              </a:rPr>
              <a:t>— </a:t>
            </a:r>
            <a:r>
              <a:rPr lang="ru-RU" sz="2000" dirty="0" err="1" smtClean="0">
                <a:solidFill>
                  <a:schemeClr val="bg1"/>
                </a:solidFill>
              </a:rPr>
              <a:t>глобальне</a:t>
            </a:r>
            <a:r>
              <a:rPr lang="ru-RU" sz="2000" dirty="0" smtClean="0">
                <a:solidFill>
                  <a:schemeClr val="bg1"/>
                </a:solidFill>
              </a:rPr>
              <a:t> </a:t>
            </a:r>
            <a:r>
              <a:rPr lang="ru-RU" sz="2000" dirty="0" err="1" smtClean="0">
                <a:solidFill>
                  <a:schemeClr val="bg1"/>
                </a:solidFill>
              </a:rPr>
              <a:t>середовище</a:t>
            </a:r>
            <a:r>
              <a:rPr lang="ru-RU" sz="2000" dirty="0" smtClean="0">
                <a:solidFill>
                  <a:schemeClr val="bg1"/>
                </a:solidFill>
              </a:rPr>
              <a:t>, </a:t>
            </a:r>
            <a:r>
              <a:rPr lang="ru-RU" sz="2000" dirty="0" err="1" smtClean="0">
                <a:solidFill>
                  <a:schemeClr val="bg1"/>
                </a:solidFill>
              </a:rPr>
              <a:t>що</a:t>
            </a:r>
            <a:r>
              <a:rPr lang="ru-RU" sz="2000" dirty="0" smtClean="0">
                <a:solidFill>
                  <a:schemeClr val="bg1"/>
                </a:solidFill>
              </a:rPr>
              <a:t> </a:t>
            </a:r>
            <a:r>
              <a:rPr lang="ru-RU" sz="2000" dirty="0" err="1" smtClean="0">
                <a:solidFill>
                  <a:schemeClr val="bg1"/>
                </a:solidFill>
              </a:rPr>
              <a:t>є</a:t>
            </a:r>
            <a:r>
              <a:rPr lang="ru-RU" sz="2000" dirty="0" smtClean="0">
                <a:solidFill>
                  <a:schemeClr val="bg1"/>
                </a:solidFill>
              </a:rPr>
              <a:t> </a:t>
            </a:r>
            <a:r>
              <a:rPr lang="ru-RU" sz="2000" dirty="0" err="1" smtClean="0">
                <a:solidFill>
                  <a:schemeClr val="bg1"/>
                </a:solidFill>
              </a:rPr>
              <a:t>спільним</a:t>
            </a:r>
            <a:r>
              <a:rPr lang="ru-RU" sz="2000" dirty="0" smtClean="0">
                <a:solidFill>
                  <a:schemeClr val="bg1"/>
                </a:solidFill>
              </a:rPr>
              <a:t> для </a:t>
            </a:r>
            <a:r>
              <a:rPr lang="ru-RU" sz="2000" dirty="0" err="1" smtClean="0">
                <a:solidFill>
                  <a:schemeClr val="bg1"/>
                </a:solidFill>
              </a:rPr>
              <a:t>всього</a:t>
            </a:r>
            <a:r>
              <a:rPr lang="ru-RU" sz="2000" dirty="0" smtClean="0">
                <a:solidFill>
                  <a:schemeClr val="bg1"/>
                </a:solidFill>
              </a:rPr>
              <a:t> </a:t>
            </a:r>
            <a:r>
              <a:rPr lang="ru-RU" sz="2000" dirty="0" err="1" smtClean="0">
                <a:solidFill>
                  <a:schemeClr val="bg1"/>
                </a:solidFill>
              </a:rPr>
              <a:t>людства</a:t>
            </a:r>
            <a:r>
              <a:rPr lang="ru-RU" sz="2000" dirty="0" smtClean="0">
                <a:solidFill>
                  <a:schemeClr val="bg1"/>
                </a:solidFill>
              </a:rPr>
              <a:t>. Тому </a:t>
            </a:r>
            <a:r>
              <a:rPr lang="ru-RU" sz="2000" dirty="0" err="1" smtClean="0">
                <a:solidFill>
                  <a:schemeClr val="bg1"/>
                </a:solidFill>
              </a:rPr>
              <a:t>його</a:t>
            </a:r>
            <a:r>
              <a:rPr lang="ru-RU" sz="2000" dirty="0" smtClean="0">
                <a:solidFill>
                  <a:schemeClr val="bg1"/>
                </a:solidFill>
              </a:rPr>
              <a:t> </a:t>
            </a:r>
            <a:r>
              <a:rPr lang="ru-RU" sz="2000" dirty="0" err="1" smtClean="0">
                <a:solidFill>
                  <a:schemeClr val="bg1"/>
                </a:solidFill>
              </a:rPr>
              <a:t>мирне</a:t>
            </a:r>
            <a:r>
              <a:rPr lang="ru-RU" sz="2000" dirty="0" smtClean="0">
                <a:solidFill>
                  <a:schemeClr val="bg1"/>
                </a:solidFill>
              </a:rPr>
              <a:t> </a:t>
            </a:r>
            <a:r>
              <a:rPr lang="ru-RU" sz="2000" dirty="0" err="1" smtClean="0">
                <a:solidFill>
                  <a:schemeClr val="bg1"/>
                </a:solidFill>
              </a:rPr>
              <a:t>освоєння</a:t>
            </a:r>
            <a:r>
              <a:rPr lang="ru-RU" sz="2000" dirty="0" smtClean="0">
                <a:solidFill>
                  <a:schemeClr val="bg1"/>
                </a:solidFill>
              </a:rPr>
              <a:t> </a:t>
            </a:r>
            <a:r>
              <a:rPr lang="ru-RU" sz="2000" dirty="0" err="1" smtClean="0">
                <a:solidFill>
                  <a:schemeClr val="bg1"/>
                </a:solidFill>
              </a:rPr>
              <a:t>вважається</a:t>
            </a:r>
            <a:r>
              <a:rPr lang="ru-RU" sz="2000" dirty="0" smtClean="0">
                <a:solidFill>
                  <a:schemeClr val="bg1"/>
                </a:solidFill>
              </a:rPr>
              <a:t> глобальною проблемою. </a:t>
            </a:r>
            <a:r>
              <a:rPr lang="ru-RU" sz="2000" dirty="0" err="1" smtClean="0">
                <a:solidFill>
                  <a:schemeClr val="bg1"/>
                </a:solidFill>
              </a:rPr>
              <a:t>Сьогодні</a:t>
            </a:r>
            <a:r>
              <a:rPr lang="ru-RU" sz="2000" dirty="0" smtClean="0">
                <a:solidFill>
                  <a:schemeClr val="bg1"/>
                </a:solidFill>
              </a:rPr>
              <a:t> </a:t>
            </a:r>
            <a:r>
              <a:rPr lang="ru-RU" sz="2000" dirty="0" err="1" smtClean="0">
                <a:solidFill>
                  <a:schemeClr val="bg1"/>
                </a:solidFill>
              </a:rPr>
              <a:t>вже</a:t>
            </a:r>
            <a:r>
              <a:rPr lang="ru-RU" sz="2000" dirty="0" smtClean="0">
                <a:solidFill>
                  <a:schemeClr val="bg1"/>
                </a:solidFill>
              </a:rPr>
              <a:t> </a:t>
            </a:r>
            <a:r>
              <a:rPr lang="ru-RU" sz="2000" dirty="0" err="1" smtClean="0">
                <a:solidFill>
                  <a:schemeClr val="bg1"/>
                </a:solidFill>
              </a:rPr>
              <a:t>сформувалися</a:t>
            </a:r>
            <a:r>
              <a:rPr lang="ru-RU" sz="2000" dirty="0" smtClean="0">
                <a:solidFill>
                  <a:schemeClr val="bg1"/>
                </a:solidFill>
              </a:rPr>
              <a:t> два </a:t>
            </a:r>
            <a:r>
              <a:rPr lang="ru-RU" sz="2000" dirty="0" err="1" smtClean="0">
                <a:solidFill>
                  <a:schemeClr val="bg1"/>
                </a:solidFill>
              </a:rPr>
              <a:t>напрями</a:t>
            </a:r>
            <a:r>
              <a:rPr lang="ru-RU" sz="2000" dirty="0" smtClean="0">
                <a:solidFill>
                  <a:schemeClr val="bg1"/>
                </a:solidFill>
              </a:rPr>
              <a:t> </a:t>
            </a:r>
            <a:r>
              <a:rPr lang="ru-RU" sz="2000" dirty="0" err="1" smtClean="0">
                <a:solidFill>
                  <a:schemeClr val="bg1"/>
                </a:solidFill>
              </a:rPr>
              <a:t>використання</a:t>
            </a:r>
            <a:r>
              <a:rPr lang="ru-RU" sz="2000" dirty="0" smtClean="0">
                <a:solidFill>
                  <a:schemeClr val="bg1"/>
                </a:solidFill>
              </a:rPr>
              <a:t> космосу для потреб </a:t>
            </a:r>
            <a:r>
              <a:rPr lang="ru-RU" sz="2000" dirty="0" err="1" smtClean="0">
                <a:solidFill>
                  <a:schemeClr val="bg1"/>
                </a:solidFill>
              </a:rPr>
              <a:t>людини</a:t>
            </a:r>
            <a:r>
              <a:rPr lang="ru-RU" sz="2000" dirty="0" smtClean="0">
                <a:solidFill>
                  <a:schemeClr val="bg1"/>
                </a:solidFill>
              </a:rPr>
              <a:t>: </a:t>
            </a:r>
            <a:r>
              <a:rPr lang="ru-RU" sz="2000" dirty="0" err="1" smtClean="0">
                <a:solidFill>
                  <a:schemeClr val="bg1"/>
                </a:solidFill>
              </a:rPr>
              <a:t>космічне</a:t>
            </a:r>
            <a:r>
              <a:rPr lang="ru-RU" sz="2000" dirty="0" smtClean="0">
                <a:solidFill>
                  <a:schemeClr val="bg1"/>
                </a:solidFill>
              </a:rPr>
              <a:t> </a:t>
            </a:r>
            <a:r>
              <a:rPr lang="ru-RU" sz="2000" dirty="0" err="1" smtClean="0">
                <a:solidFill>
                  <a:schemeClr val="bg1"/>
                </a:solidFill>
              </a:rPr>
              <a:t>виробництво</a:t>
            </a:r>
            <a:r>
              <a:rPr lang="ru-RU" sz="2000" dirty="0" smtClean="0">
                <a:solidFill>
                  <a:schemeClr val="bg1"/>
                </a:solidFill>
              </a:rPr>
              <a:t> </a:t>
            </a:r>
            <a:r>
              <a:rPr lang="ru-RU" sz="2000" dirty="0" err="1" smtClean="0">
                <a:solidFill>
                  <a:schemeClr val="bg1"/>
                </a:solidFill>
              </a:rPr>
              <a:t>і</a:t>
            </a:r>
            <a:r>
              <a:rPr lang="ru-RU" sz="2000" dirty="0" smtClean="0">
                <a:solidFill>
                  <a:schemeClr val="bg1"/>
                </a:solidFill>
              </a:rPr>
              <a:t> </a:t>
            </a:r>
            <a:r>
              <a:rPr lang="ru-RU" sz="2000" dirty="0" err="1" smtClean="0">
                <a:solidFill>
                  <a:schemeClr val="bg1"/>
                </a:solidFill>
              </a:rPr>
              <a:t>космічне</a:t>
            </a:r>
            <a:r>
              <a:rPr lang="ru-RU" sz="2000" dirty="0" smtClean="0">
                <a:solidFill>
                  <a:schemeClr val="bg1"/>
                </a:solidFill>
              </a:rPr>
              <a:t> </a:t>
            </a:r>
            <a:r>
              <a:rPr lang="ru-RU" sz="2000" dirty="0" err="1" smtClean="0">
                <a:solidFill>
                  <a:schemeClr val="bg1"/>
                </a:solidFill>
              </a:rPr>
              <a:t>землезнавство</a:t>
            </a:r>
            <a:r>
              <a:rPr lang="ru-RU" sz="2000" dirty="0" smtClean="0">
                <a:solidFill>
                  <a:schemeClr val="bg1"/>
                </a:solidFill>
              </a:rPr>
              <a:t>.</a:t>
            </a:r>
            <a:r>
              <a:rPr lang="ru-RU" sz="2400" dirty="0" smtClean="0">
                <a:solidFill>
                  <a:schemeClr val="bg1"/>
                </a:solidFill>
              </a:rPr>
              <a:t/>
            </a:r>
            <a:br>
              <a:rPr lang="ru-RU" sz="2400" dirty="0" smtClean="0">
                <a:solidFill>
                  <a:schemeClr val="bg1"/>
                </a:solidFill>
              </a:rPr>
            </a:br>
            <a:r>
              <a:rPr lang="uk-UA" sz="2000" i="1" dirty="0" smtClean="0">
                <a:solidFill>
                  <a:schemeClr val="bg1"/>
                </a:solidFill>
              </a:rPr>
              <a:t>Космічне виробництво </a:t>
            </a:r>
            <a:r>
              <a:rPr lang="uk-UA" sz="2000" dirty="0" smtClean="0">
                <a:solidFill>
                  <a:schemeClr val="bg1"/>
                </a:solidFill>
              </a:rPr>
              <a:t>— це створення нових видів матеріалів, джерел енергії, двигунів для космічних досліджень, космічних технологій для одержання нових сплавів, оптичного скла, напівпровідникових матеріалів, медичних препаратів, вирощування кристалів, проведення зварювальних, монтажних робіт.</a:t>
            </a:r>
          </a:p>
          <a:p>
            <a:pPr algn="just">
              <a:buNone/>
            </a:pPr>
            <a:r>
              <a:rPr lang="uk-UA" sz="2000" i="1" dirty="0">
                <a:solidFill>
                  <a:schemeClr val="bg1"/>
                </a:solidFill>
              </a:rPr>
              <a:t> </a:t>
            </a:r>
            <a:r>
              <a:rPr lang="uk-UA" sz="2000" i="1" dirty="0" smtClean="0">
                <a:solidFill>
                  <a:schemeClr val="bg1"/>
                </a:solidFill>
              </a:rPr>
              <a:t>     Космічне землезнавство</a:t>
            </a:r>
            <a:r>
              <a:rPr lang="uk-UA" sz="2000" dirty="0" smtClean="0">
                <a:solidFill>
                  <a:schemeClr val="bg1"/>
                </a:solidFill>
              </a:rPr>
              <a:t> — це вивчення з космосу планети Земля і всіх її сфер. Основна мета космічного землезнавства — пізнання закономірностей космічної оболонки, вивчення природних ресурсів для їх оптимального використання охорона навколишнього середовища, забезпечення прогнозів погоди та дослідження інших явищ.</a:t>
            </a:r>
            <a:endParaRPr lang="uk-UA" sz="2000"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1000" r="-3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457200" y="-285776"/>
            <a:ext cx="8229600" cy="71438"/>
          </a:xfrm>
        </p:spPr>
        <p:txBody>
          <a:bodyPr>
            <a:normAutofit fontScale="90000"/>
          </a:bodyPr>
          <a:lstStyle/>
          <a:p>
            <a:endParaRPr lang="uk-UA" dirty="0"/>
          </a:p>
        </p:txBody>
      </p:sp>
      <p:sp>
        <p:nvSpPr>
          <p:cNvPr id="3" name="Содержимое 2"/>
          <p:cNvSpPr>
            <a:spLocks noGrp="1"/>
          </p:cNvSpPr>
          <p:nvPr>
            <p:ph idx="1"/>
          </p:nvPr>
        </p:nvSpPr>
        <p:spPr>
          <a:xfrm>
            <a:off x="285720" y="214290"/>
            <a:ext cx="8401080" cy="6286544"/>
          </a:xfrm>
        </p:spPr>
        <p:txBody>
          <a:bodyPr>
            <a:normAutofit/>
          </a:bodyPr>
          <a:lstStyle/>
          <a:p>
            <a:endParaRPr lang="uk-UA" sz="2000" dirty="0" smtClean="0">
              <a:solidFill>
                <a:schemeClr val="bg1"/>
              </a:solidFill>
            </a:endParaRPr>
          </a:p>
          <a:p>
            <a:r>
              <a:rPr lang="uk-UA" sz="2000" dirty="0" smtClean="0">
                <a:solidFill>
                  <a:schemeClr val="bg1"/>
                </a:solidFill>
              </a:rPr>
              <a:t>Світова </a:t>
            </a:r>
            <a:r>
              <a:rPr lang="uk-UA" sz="2000" dirty="0">
                <a:solidFill>
                  <a:schemeClr val="bg1"/>
                </a:solidFill>
              </a:rPr>
              <a:t>практика вже має численні приклади </a:t>
            </a:r>
            <a:r>
              <a:rPr lang="uk-UA" sz="2000" b="1" dirty="0">
                <a:solidFill>
                  <a:schemeClr val="bg1"/>
                </a:solidFill>
              </a:rPr>
              <a:t>використання космосу</a:t>
            </a:r>
            <a:r>
              <a:rPr lang="uk-UA" sz="2000" dirty="0">
                <a:solidFill>
                  <a:schemeClr val="bg1"/>
                </a:solidFill>
              </a:rPr>
              <a:t>. Найяскравіше це проявляється у прогнозах погоди і розширенні можливостей телебачення та зв'язку. Лише три супутники, розміщені відповідним чином, дають змогу кожному жителеві Землі в будь-який час з'єднатися з якою завгодно точкою на будь-якому континенті незалежно від часового поясу. Це свідчить, що сам процес освоєння космосу сприяє посиленню глобалізації в сучасному світі.</a:t>
            </a:r>
          </a:p>
          <a:p>
            <a:r>
              <a:rPr lang="uk-UA" sz="2000" dirty="0">
                <a:solidFill>
                  <a:schemeClr val="bg1"/>
                </a:solidFill>
              </a:rPr>
              <a:t>Отже, космічні держави мають набагато кращі умови для свого розвитку, зокрема для створення нових енергетичних систем на базі космічних сонячних електростанцій (КСЕС). Такі станції доцільно розміщувати на екваторіальній орбіті, де кутова швидкість оберту космічного об'єкта дорівнює кутовій швидкості оберту Землі, що дає змогу зафіксувати об'єкт над певною точкою екватора і спостерігати за ним як за нерухомим.</a:t>
            </a:r>
          </a:p>
          <a:p>
            <a:r>
              <a:rPr lang="uk-UA" sz="2000" b="1" dirty="0">
                <a:solidFill>
                  <a:schemeClr val="bg1"/>
                </a:solidFill>
              </a:rPr>
              <a:t>Висота розміщення КСЕС</a:t>
            </a:r>
            <a:r>
              <a:rPr lang="uk-UA" sz="2000" dirty="0">
                <a:solidFill>
                  <a:schemeClr val="bg1"/>
                </a:solidFill>
              </a:rPr>
              <a:t> повинна становити 36 тис. км, оскільки ефективність генерації сонячної енергії на цій висоті в десять разів більша, ніж на поверхні Землі.</a:t>
            </a:r>
          </a:p>
          <a:p>
            <a:endParaRPr lang="uk-UA"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1000" r="-3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457200" y="-357214"/>
            <a:ext cx="8229600" cy="71438"/>
          </a:xfrm>
        </p:spPr>
        <p:txBody>
          <a:bodyPr>
            <a:normAutofit fontScale="90000"/>
          </a:bodyPr>
          <a:lstStyle/>
          <a:p>
            <a:endParaRPr lang="uk-UA" dirty="0"/>
          </a:p>
        </p:txBody>
      </p:sp>
      <p:sp>
        <p:nvSpPr>
          <p:cNvPr id="3" name="Содержимое 2"/>
          <p:cNvSpPr>
            <a:spLocks noGrp="1"/>
          </p:cNvSpPr>
          <p:nvPr>
            <p:ph idx="1"/>
          </p:nvPr>
        </p:nvSpPr>
        <p:spPr>
          <a:xfrm>
            <a:off x="357158" y="285728"/>
            <a:ext cx="8372476" cy="6215106"/>
          </a:xfrm>
        </p:spPr>
        <p:txBody>
          <a:bodyPr>
            <a:normAutofit/>
          </a:bodyPr>
          <a:lstStyle/>
          <a:p>
            <a:pPr algn="ctr">
              <a:buNone/>
            </a:pPr>
            <a:r>
              <a:rPr lang="uk-UA" sz="2800" dirty="0" smtClean="0">
                <a:solidFill>
                  <a:schemeClr val="bg1"/>
                </a:solidFill>
              </a:rPr>
              <a:t>Космічні сонячні електростанції</a:t>
            </a:r>
          </a:p>
          <a:p>
            <a:pPr>
              <a:buNone/>
            </a:pPr>
            <a:endParaRPr lang="uk-UA" sz="1600" dirty="0">
              <a:solidFill>
                <a:schemeClr val="bg1"/>
              </a:solidFill>
            </a:endParaRPr>
          </a:p>
        </p:txBody>
      </p:sp>
      <p:pic>
        <p:nvPicPr>
          <p:cNvPr id="4" name="Рисунок 3" descr="2.jpg"/>
          <p:cNvPicPr>
            <a:picLocks noChangeAspect="1"/>
          </p:cNvPicPr>
          <p:nvPr/>
        </p:nvPicPr>
        <p:blipFill>
          <a:blip r:embed="rId3" cstate="print"/>
          <a:stretch>
            <a:fillRect/>
          </a:stretch>
        </p:blipFill>
        <p:spPr>
          <a:xfrm>
            <a:off x="285720" y="1071546"/>
            <a:ext cx="4286280" cy="4786346"/>
          </a:xfrm>
          <a:prstGeom prst="rect">
            <a:avLst/>
          </a:prstGeom>
        </p:spPr>
      </p:pic>
      <p:pic>
        <p:nvPicPr>
          <p:cNvPr id="5" name="Рисунок 4" descr="sonyachna_kosmichna_elektrostanciya.jpg"/>
          <p:cNvPicPr>
            <a:picLocks noChangeAspect="1"/>
          </p:cNvPicPr>
          <p:nvPr/>
        </p:nvPicPr>
        <p:blipFill>
          <a:blip r:embed="rId4" cstate="print"/>
          <a:stretch>
            <a:fillRect/>
          </a:stretch>
        </p:blipFill>
        <p:spPr>
          <a:xfrm>
            <a:off x="4857752" y="1071546"/>
            <a:ext cx="4000504" cy="507209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9000" r="-39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285908"/>
            <a:ext cx="8229600" cy="214314"/>
          </a:xfrm>
        </p:spPr>
        <p:txBody>
          <a:bodyPr>
            <a:normAutofit fontScale="90000"/>
          </a:bodyPr>
          <a:lstStyle/>
          <a:p>
            <a:endParaRPr lang="uk-UA" dirty="0"/>
          </a:p>
        </p:txBody>
      </p:sp>
      <p:sp>
        <p:nvSpPr>
          <p:cNvPr id="3" name="Содержимое 2"/>
          <p:cNvSpPr>
            <a:spLocks noGrp="1"/>
          </p:cNvSpPr>
          <p:nvPr>
            <p:ph idx="1"/>
          </p:nvPr>
        </p:nvSpPr>
        <p:spPr>
          <a:xfrm>
            <a:off x="457200" y="285728"/>
            <a:ext cx="8229600" cy="6215106"/>
          </a:xfrm>
        </p:spPr>
        <p:txBody>
          <a:bodyPr>
            <a:normAutofit/>
          </a:bodyPr>
          <a:lstStyle/>
          <a:p>
            <a:r>
              <a:rPr lang="uk-UA" sz="2000" dirty="0">
                <a:solidFill>
                  <a:schemeClr val="bg1"/>
                </a:solidFill>
              </a:rPr>
              <a:t>Розвиток ракетної і космічної техніки дозволив здійснити і деякі експериментальні дослідження в космічних масштабах.</a:t>
            </a:r>
            <a:r>
              <a:rPr lang="uk-UA" sz="2000" dirty="0" smtClean="0">
                <a:solidFill>
                  <a:schemeClr val="bg1"/>
                </a:solidFill>
              </a:rPr>
              <a:t/>
            </a:r>
            <a:br>
              <a:rPr lang="uk-UA" sz="2000" dirty="0" smtClean="0">
                <a:solidFill>
                  <a:schemeClr val="bg1"/>
                </a:solidFill>
              </a:rPr>
            </a:br>
            <a:r>
              <a:rPr lang="uk-UA" sz="2000" dirty="0">
                <a:solidFill>
                  <a:schemeClr val="bg1"/>
                </a:solidFill>
              </a:rPr>
              <a:t>Один з таких експериментів - штучне сонячне затемнення - було, наприклад, проведено з ініціативи радянських учених спільно з американськими космонавтами під час польоту космічних кораблів "Союз" і "Аполлон" у липні 1975 р. У наперед визначений момент кораблі розстикувалися, розійшлися на деяку відстань і розмістилися на одній лінії з Сонцем таким чином, що "Аполлон" перекрив сліпучий диск денного світила. Це дало змогу з борту "Союзу-19" за допомогою спеціальної автоматичної </a:t>
            </a:r>
            <a:r>
              <a:rPr lang="uk-UA" sz="2000" dirty="0" smtClean="0">
                <a:solidFill>
                  <a:schemeClr val="bg1"/>
                </a:solidFill>
              </a:rPr>
              <a:t>                                фотокамери </a:t>
            </a:r>
            <a:r>
              <a:rPr lang="uk-UA" sz="2000" dirty="0">
                <a:solidFill>
                  <a:schemeClr val="bg1"/>
                </a:solidFill>
              </a:rPr>
              <a:t>зробити серію фотозйомок штучного затемнення Сонця.</a:t>
            </a:r>
          </a:p>
        </p:txBody>
      </p:sp>
      <p:pic>
        <p:nvPicPr>
          <p:cNvPr id="4" name="Рисунок 3" descr="58.jpg"/>
          <p:cNvPicPr>
            <a:picLocks noChangeAspect="1"/>
          </p:cNvPicPr>
          <p:nvPr/>
        </p:nvPicPr>
        <p:blipFill>
          <a:blip r:embed="rId3" cstate="print"/>
          <a:stretch>
            <a:fillRect/>
          </a:stretch>
        </p:blipFill>
        <p:spPr>
          <a:xfrm>
            <a:off x="1214414" y="3714752"/>
            <a:ext cx="6643734" cy="278608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4000" r="-24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28718"/>
            <a:ext cx="8229600" cy="71438"/>
          </a:xfrm>
        </p:spPr>
        <p:txBody>
          <a:bodyPr>
            <a:normAutofit fontScale="90000"/>
          </a:bodyPr>
          <a:lstStyle/>
          <a:p>
            <a:endParaRPr lang="uk-UA" dirty="0"/>
          </a:p>
        </p:txBody>
      </p:sp>
      <p:sp>
        <p:nvSpPr>
          <p:cNvPr id="3" name="Содержимое 2"/>
          <p:cNvSpPr>
            <a:spLocks noGrp="1"/>
          </p:cNvSpPr>
          <p:nvPr>
            <p:ph idx="1"/>
          </p:nvPr>
        </p:nvSpPr>
        <p:spPr>
          <a:xfrm>
            <a:off x="214282" y="285728"/>
            <a:ext cx="8715436" cy="6357982"/>
          </a:xfrm>
        </p:spPr>
        <p:txBody>
          <a:bodyPr>
            <a:normAutofit fontScale="85000" lnSpcReduction="20000"/>
          </a:bodyPr>
          <a:lstStyle/>
          <a:p>
            <a:r>
              <a:rPr lang="uk-UA" dirty="0">
                <a:solidFill>
                  <a:schemeClr val="bg1"/>
                </a:solidFill>
              </a:rPr>
              <a:t> Історичні особливості освоєння </a:t>
            </a:r>
            <a:r>
              <a:rPr lang="uk-UA" dirty="0" smtClean="0">
                <a:solidFill>
                  <a:schemeClr val="bg1"/>
                </a:solidFill>
              </a:rPr>
              <a:t>космосу:</a:t>
            </a:r>
          </a:p>
          <a:p>
            <a:endParaRPr lang="ru-RU" sz="2000" dirty="0" smtClean="0">
              <a:solidFill>
                <a:schemeClr val="bg1"/>
              </a:solidFill>
            </a:endParaRPr>
          </a:p>
          <a:p>
            <a:r>
              <a:rPr lang="ru-RU" sz="2100" dirty="0" smtClean="0">
                <a:solidFill>
                  <a:schemeClr val="bg1"/>
                </a:solidFill>
              </a:rPr>
              <a:t>З </a:t>
            </a:r>
            <a:r>
              <a:rPr lang="ru-RU" sz="2100" dirty="0" err="1">
                <a:solidFill>
                  <a:schemeClr val="bg1"/>
                </a:solidFill>
              </a:rPr>
              <a:t>давніх-давен</a:t>
            </a:r>
            <a:r>
              <a:rPr lang="ru-RU" sz="2100" dirty="0">
                <a:solidFill>
                  <a:schemeClr val="bg1"/>
                </a:solidFill>
              </a:rPr>
              <a:t> </a:t>
            </a:r>
            <a:r>
              <a:rPr lang="ru-RU" sz="2100" dirty="0" err="1">
                <a:solidFill>
                  <a:schemeClr val="bg1"/>
                </a:solidFill>
              </a:rPr>
              <a:t>релігійні</a:t>
            </a:r>
            <a:r>
              <a:rPr lang="ru-RU" sz="2100" dirty="0">
                <a:solidFill>
                  <a:schemeClr val="bg1"/>
                </a:solidFill>
              </a:rPr>
              <a:t> погляди на </a:t>
            </a:r>
            <a:r>
              <a:rPr lang="ru-RU" sz="2100" dirty="0" err="1">
                <a:solidFill>
                  <a:schemeClr val="bg1"/>
                </a:solidFill>
              </a:rPr>
              <a:t>світ</a:t>
            </a:r>
            <a:r>
              <a:rPr lang="ru-RU" sz="2100" dirty="0">
                <a:solidFill>
                  <a:schemeClr val="bg1"/>
                </a:solidFill>
              </a:rPr>
              <a:t> </a:t>
            </a:r>
            <a:r>
              <a:rPr lang="ru-RU" sz="2100" dirty="0" err="1">
                <a:solidFill>
                  <a:schemeClr val="bg1"/>
                </a:solidFill>
              </a:rPr>
              <a:t>були</a:t>
            </a:r>
            <a:r>
              <a:rPr lang="ru-RU" sz="2100" dirty="0">
                <a:solidFill>
                  <a:schemeClr val="bg1"/>
                </a:solidFill>
              </a:rPr>
              <a:t> </a:t>
            </a:r>
            <a:r>
              <a:rPr lang="ru-RU" sz="2100" dirty="0" err="1">
                <a:solidFill>
                  <a:schemeClr val="bg1"/>
                </a:solidFill>
              </a:rPr>
              <a:t>нерозривно</a:t>
            </a:r>
            <a:r>
              <a:rPr lang="ru-RU" sz="2100" dirty="0">
                <a:solidFill>
                  <a:schemeClr val="bg1"/>
                </a:solidFill>
              </a:rPr>
              <a:t> </a:t>
            </a:r>
            <a:r>
              <a:rPr lang="ru-RU" sz="2100" dirty="0" err="1">
                <a:solidFill>
                  <a:schemeClr val="bg1"/>
                </a:solidFill>
              </a:rPr>
              <a:t>пов'язані</a:t>
            </a:r>
            <a:r>
              <a:rPr lang="ru-RU" sz="2100" dirty="0">
                <a:solidFill>
                  <a:schemeClr val="bg1"/>
                </a:solidFill>
              </a:rPr>
              <a:t> </a:t>
            </a:r>
            <a:r>
              <a:rPr lang="ru-RU" sz="2100" dirty="0" err="1">
                <a:solidFill>
                  <a:schemeClr val="bg1"/>
                </a:solidFill>
              </a:rPr>
              <a:t>з</a:t>
            </a:r>
            <a:r>
              <a:rPr lang="ru-RU" sz="2100" dirty="0">
                <a:solidFill>
                  <a:schemeClr val="bg1"/>
                </a:solidFill>
              </a:rPr>
              <a:t> </a:t>
            </a:r>
            <a:r>
              <a:rPr lang="ru-RU" sz="2100" dirty="0" err="1">
                <a:solidFill>
                  <a:schemeClr val="bg1"/>
                </a:solidFill>
              </a:rPr>
              <a:t>уявленнями</a:t>
            </a:r>
            <a:r>
              <a:rPr lang="ru-RU" sz="2100" dirty="0">
                <a:solidFill>
                  <a:schemeClr val="bg1"/>
                </a:solidFill>
              </a:rPr>
              <a:t> про </a:t>
            </a:r>
            <a:r>
              <a:rPr lang="ru-RU" sz="2100" dirty="0" err="1">
                <a:solidFill>
                  <a:schemeClr val="bg1"/>
                </a:solidFill>
              </a:rPr>
              <a:t>божественну</a:t>
            </a:r>
            <a:r>
              <a:rPr lang="ru-RU" sz="2100" dirty="0">
                <a:solidFill>
                  <a:schemeClr val="bg1"/>
                </a:solidFill>
              </a:rPr>
              <a:t> природу неба - "царства небесного". </a:t>
            </a:r>
            <a:r>
              <a:rPr lang="ru-RU" sz="2100" dirty="0" err="1">
                <a:solidFill>
                  <a:schemeClr val="bg1"/>
                </a:solidFill>
              </a:rPr>
              <a:t>Захисники</a:t>
            </a:r>
            <a:r>
              <a:rPr lang="ru-RU" sz="2100" dirty="0">
                <a:solidFill>
                  <a:schemeClr val="bg1"/>
                </a:solidFill>
              </a:rPr>
              <a:t> </a:t>
            </a:r>
            <a:r>
              <a:rPr lang="ru-RU" sz="2100" dirty="0" err="1">
                <a:solidFill>
                  <a:schemeClr val="bg1"/>
                </a:solidFill>
              </a:rPr>
              <a:t>релігії</a:t>
            </a:r>
            <a:r>
              <a:rPr lang="ru-RU" sz="2100" dirty="0">
                <a:solidFill>
                  <a:schemeClr val="bg1"/>
                </a:solidFill>
              </a:rPr>
              <a:t> </a:t>
            </a:r>
            <a:r>
              <a:rPr lang="ru-RU" sz="2100" dirty="0" err="1">
                <a:solidFill>
                  <a:schemeClr val="bg1"/>
                </a:solidFill>
              </a:rPr>
              <a:t>докладали</a:t>
            </a:r>
            <a:r>
              <a:rPr lang="ru-RU" sz="2100" dirty="0">
                <a:solidFill>
                  <a:schemeClr val="bg1"/>
                </a:solidFill>
              </a:rPr>
              <a:t> </a:t>
            </a:r>
            <a:r>
              <a:rPr lang="ru-RU" sz="2100" dirty="0" err="1">
                <a:solidFill>
                  <a:schemeClr val="bg1"/>
                </a:solidFill>
              </a:rPr>
              <a:t>величезних</a:t>
            </a:r>
            <a:r>
              <a:rPr lang="ru-RU" sz="2100" dirty="0">
                <a:solidFill>
                  <a:schemeClr val="bg1"/>
                </a:solidFill>
              </a:rPr>
              <a:t> </a:t>
            </a:r>
            <a:r>
              <a:rPr lang="ru-RU" sz="2100" dirty="0" err="1">
                <a:solidFill>
                  <a:schemeClr val="bg1"/>
                </a:solidFill>
              </a:rPr>
              <a:t>зусиль</a:t>
            </a:r>
            <a:r>
              <a:rPr lang="ru-RU" sz="2100" dirty="0">
                <a:solidFill>
                  <a:schemeClr val="bg1"/>
                </a:solidFill>
              </a:rPr>
              <a:t>, </a:t>
            </a:r>
            <a:r>
              <a:rPr lang="ru-RU" sz="2100" dirty="0" err="1">
                <a:solidFill>
                  <a:schemeClr val="bg1"/>
                </a:solidFill>
              </a:rPr>
              <a:t>щоб</a:t>
            </a:r>
            <a:r>
              <a:rPr lang="ru-RU" sz="2100" dirty="0">
                <a:solidFill>
                  <a:schemeClr val="bg1"/>
                </a:solidFill>
              </a:rPr>
              <a:t> </a:t>
            </a:r>
            <a:r>
              <a:rPr lang="ru-RU" sz="2100" dirty="0" err="1">
                <a:solidFill>
                  <a:schemeClr val="bg1"/>
                </a:solidFill>
              </a:rPr>
              <a:t>захистити</a:t>
            </a:r>
            <a:r>
              <a:rPr lang="ru-RU" sz="2100" dirty="0">
                <a:solidFill>
                  <a:schemeClr val="bg1"/>
                </a:solidFill>
              </a:rPr>
              <a:t> "</a:t>
            </a:r>
            <a:r>
              <a:rPr lang="ru-RU" sz="2100" dirty="0" err="1">
                <a:solidFill>
                  <a:schemeClr val="bg1"/>
                </a:solidFill>
              </a:rPr>
              <a:t>небесні</a:t>
            </a:r>
            <a:r>
              <a:rPr lang="ru-RU" sz="2100" dirty="0">
                <a:solidFill>
                  <a:schemeClr val="bg1"/>
                </a:solidFill>
              </a:rPr>
              <a:t> </a:t>
            </a:r>
            <a:r>
              <a:rPr lang="ru-RU" sz="2100" dirty="0" err="1">
                <a:solidFill>
                  <a:schemeClr val="bg1"/>
                </a:solidFill>
              </a:rPr>
              <a:t>сфери</a:t>
            </a:r>
            <a:r>
              <a:rPr lang="ru-RU" sz="2100" dirty="0">
                <a:solidFill>
                  <a:schemeClr val="bg1"/>
                </a:solidFill>
              </a:rPr>
              <a:t>" </a:t>
            </a:r>
            <a:r>
              <a:rPr lang="ru-RU" sz="2100" dirty="0" err="1">
                <a:solidFill>
                  <a:schemeClr val="bg1"/>
                </a:solidFill>
              </a:rPr>
              <a:t>від</a:t>
            </a:r>
            <a:r>
              <a:rPr lang="ru-RU" sz="2100" dirty="0">
                <a:solidFill>
                  <a:schemeClr val="bg1"/>
                </a:solidFill>
              </a:rPr>
              <a:t> </a:t>
            </a:r>
            <a:r>
              <a:rPr lang="ru-RU" sz="2100" dirty="0" err="1">
                <a:solidFill>
                  <a:schemeClr val="bg1"/>
                </a:solidFill>
              </a:rPr>
              <a:t>посягань</a:t>
            </a:r>
            <a:r>
              <a:rPr lang="ru-RU" sz="2100" dirty="0">
                <a:solidFill>
                  <a:schemeClr val="bg1"/>
                </a:solidFill>
              </a:rPr>
              <a:t> (хай </a:t>
            </a:r>
            <a:r>
              <a:rPr lang="ru-RU" sz="2100" dirty="0" err="1">
                <a:solidFill>
                  <a:schemeClr val="bg1"/>
                </a:solidFill>
              </a:rPr>
              <a:t>навіть</a:t>
            </a:r>
            <a:r>
              <a:rPr lang="ru-RU" sz="2100" dirty="0">
                <a:solidFill>
                  <a:schemeClr val="bg1"/>
                </a:solidFill>
              </a:rPr>
              <a:t> </a:t>
            </a:r>
            <a:r>
              <a:rPr lang="ru-RU" sz="2100" dirty="0" err="1">
                <a:solidFill>
                  <a:schemeClr val="bg1"/>
                </a:solidFill>
              </a:rPr>
              <a:t>мислених</a:t>
            </a:r>
            <a:r>
              <a:rPr lang="ru-RU" sz="2100" dirty="0">
                <a:solidFill>
                  <a:schemeClr val="bg1"/>
                </a:solidFill>
              </a:rPr>
              <a:t>) </a:t>
            </a:r>
            <a:r>
              <a:rPr lang="ru-RU" sz="2100" dirty="0" err="1">
                <a:solidFill>
                  <a:schemeClr val="bg1"/>
                </a:solidFill>
              </a:rPr>
              <a:t>простих</a:t>
            </a:r>
            <a:r>
              <a:rPr lang="ru-RU" sz="2100" dirty="0">
                <a:solidFill>
                  <a:schemeClr val="bg1"/>
                </a:solidFill>
              </a:rPr>
              <a:t> </a:t>
            </a:r>
            <a:r>
              <a:rPr lang="ru-RU" sz="2100" dirty="0" err="1">
                <a:solidFill>
                  <a:schemeClr val="bg1"/>
                </a:solidFill>
              </a:rPr>
              <a:t>смертних</a:t>
            </a:r>
            <a:r>
              <a:rPr lang="ru-RU" sz="2100" dirty="0">
                <a:solidFill>
                  <a:schemeClr val="bg1"/>
                </a:solidFill>
              </a:rPr>
              <a:t>. </a:t>
            </a:r>
            <a:r>
              <a:rPr lang="ru-RU" sz="2100" dirty="0" err="1">
                <a:solidFill>
                  <a:schemeClr val="bg1"/>
                </a:solidFill>
              </a:rPr>
              <a:t>Адже</a:t>
            </a:r>
            <a:r>
              <a:rPr lang="ru-RU" sz="2100" dirty="0">
                <a:solidFill>
                  <a:schemeClr val="bg1"/>
                </a:solidFill>
              </a:rPr>
              <a:t>, за </a:t>
            </a:r>
            <a:r>
              <a:rPr lang="ru-RU" sz="2100" dirty="0" err="1">
                <a:solidFill>
                  <a:schemeClr val="bg1"/>
                </a:solidFill>
              </a:rPr>
              <a:t>релігійним</a:t>
            </a:r>
            <a:r>
              <a:rPr lang="ru-RU" sz="2100" dirty="0">
                <a:solidFill>
                  <a:schemeClr val="bg1"/>
                </a:solidFill>
              </a:rPr>
              <a:t> </a:t>
            </a:r>
            <a:r>
              <a:rPr lang="ru-RU" sz="2100" dirty="0" err="1">
                <a:solidFill>
                  <a:schemeClr val="bg1"/>
                </a:solidFill>
              </a:rPr>
              <a:t>ученням</a:t>
            </a:r>
            <a:r>
              <a:rPr lang="ru-RU" sz="2100" dirty="0">
                <a:solidFill>
                  <a:schemeClr val="bg1"/>
                </a:solidFill>
              </a:rPr>
              <a:t>, вознесения на небо - доля </a:t>
            </a:r>
            <a:r>
              <a:rPr lang="ru-RU" sz="2100" dirty="0" err="1">
                <a:solidFill>
                  <a:schemeClr val="bg1"/>
                </a:solidFill>
              </a:rPr>
              <a:t>лише</a:t>
            </a:r>
            <a:r>
              <a:rPr lang="ru-RU" sz="2100" dirty="0">
                <a:solidFill>
                  <a:schemeClr val="bg1"/>
                </a:solidFill>
              </a:rPr>
              <a:t> </a:t>
            </a:r>
            <a:r>
              <a:rPr lang="ru-RU" sz="2100" dirty="0" err="1">
                <a:solidFill>
                  <a:schemeClr val="bg1"/>
                </a:solidFill>
              </a:rPr>
              <a:t>святих</a:t>
            </a:r>
            <a:r>
              <a:rPr lang="ru-RU" sz="2100" dirty="0">
                <a:solidFill>
                  <a:schemeClr val="bg1"/>
                </a:solidFill>
              </a:rPr>
              <a:t> </a:t>
            </a:r>
            <a:r>
              <a:rPr lang="ru-RU" sz="2100" dirty="0" err="1">
                <a:solidFill>
                  <a:schemeClr val="bg1"/>
                </a:solidFill>
              </a:rPr>
              <a:t>і</a:t>
            </a:r>
            <a:r>
              <a:rPr lang="ru-RU" sz="2100" dirty="0">
                <a:solidFill>
                  <a:schemeClr val="bg1"/>
                </a:solidFill>
              </a:rPr>
              <a:t> </a:t>
            </a:r>
            <a:r>
              <a:rPr lang="ru-RU" sz="2100" dirty="0" err="1">
                <a:solidFill>
                  <a:schemeClr val="bg1"/>
                </a:solidFill>
              </a:rPr>
              <a:t>праведних</a:t>
            </a:r>
            <a:r>
              <a:rPr lang="ru-RU" sz="2100" dirty="0">
                <a:solidFill>
                  <a:schemeClr val="bg1"/>
                </a:solidFill>
              </a:rPr>
              <a:t>.</a:t>
            </a:r>
            <a:r>
              <a:rPr lang="ru-RU" sz="2100" dirty="0" smtClean="0">
                <a:solidFill>
                  <a:schemeClr val="bg1"/>
                </a:solidFill>
              </a:rPr>
              <a:t/>
            </a:r>
            <a:br>
              <a:rPr lang="ru-RU" sz="2100" dirty="0" smtClean="0">
                <a:solidFill>
                  <a:schemeClr val="bg1"/>
                </a:solidFill>
              </a:rPr>
            </a:br>
            <a:r>
              <a:rPr lang="ru-RU" sz="2100" dirty="0">
                <a:solidFill>
                  <a:schemeClr val="bg1"/>
                </a:solidFill>
              </a:rPr>
              <a:t>У </a:t>
            </a:r>
            <a:r>
              <a:rPr lang="ru-RU" sz="2100" dirty="0" err="1">
                <a:solidFill>
                  <a:schemeClr val="bg1"/>
                </a:solidFill>
              </a:rPr>
              <a:t>Ленінграді</a:t>
            </a:r>
            <a:r>
              <a:rPr lang="ru-RU" sz="2100" dirty="0">
                <a:solidFill>
                  <a:schemeClr val="bg1"/>
                </a:solidFill>
              </a:rPr>
              <a:t> в </a:t>
            </a:r>
            <a:r>
              <a:rPr lang="ru-RU" sz="2100" dirty="0" err="1">
                <a:solidFill>
                  <a:schemeClr val="bg1"/>
                </a:solidFill>
              </a:rPr>
              <a:t>Петропавлівській</a:t>
            </a:r>
            <a:r>
              <a:rPr lang="ru-RU" sz="2100" dirty="0">
                <a:solidFill>
                  <a:schemeClr val="bg1"/>
                </a:solidFill>
              </a:rPr>
              <a:t> </a:t>
            </a:r>
            <a:r>
              <a:rPr lang="ru-RU" sz="2100" dirty="0" err="1">
                <a:solidFill>
                  <a:schemeClr val="bg1"/>
                </a:solidFill>
              </a:rPr>
              <a:t>фортеці</a:t>
            </a:r>
            <a:r>
              <a:rPr lang="ru-RU" sz="2100" dirty="0">
                <a:solidFill>
                  <a:schemeClr val="bg1"/>
                </a:solidFill>
              </a:rPr>
              <a:t> над </a:t>
            </a:r>
            <a:r>
              <a:rPr lang="ru-RU" sz="2100" dirty="0" err="1">
                <a:solidFill>
                  <a:schemeClr val="bg1"/>
                </a:solidFill>
              </a:rPr>
              <a:t>Петровськими</a:t>
            </a:r>
            <a:r>
              <a:rPr lang="ru-RU" sz="2100" dirty="0">
                <a:solidFill>
                  <a:schemeClr val="bg1"/>
                </a:solidFill>
              </a:rPr>
              <a:t> </a:t>
            </a:r>
            <a:r>
              <a:rPr lang="ru-RU" sz="2100" dirty="0" err="1">
                <a:solidFill>
                  <a:schemeClr val="bg1"/>
                </a:solidFill>
              </a:rPr>
              <a:t>ворітьми</a:t>
            </a:r>
            <a:r>
              <a:rPr lang="ru-RU" sz="2100" dirty="0">
                <a:solidFill>
                  <a:schemeClr val="bg1"/>
                </a:solidFill>
              </a:rPr>
              <a:t> </a:t>
            </a:r>
            <a:r>
              <a:rPr lang="ru-RU" sz="2100" dirty="0" err="1">
                <a:solidFill>
                  <a:schemeClr val="bg1"/>
                </a:solidFill>
              </a:rPr>
              <a:t>зберігся</a:t>
            </a:r>
            <a:r>
              <a:rPr lang="ru-RU" sz="2100" dirty="0">
                <a:solidFill>
                  <a:schemeClr val="bg1"/>
                </a:solidFill>
              </a:rPr>
              <a:t> </a:t>
            </a:r>
            <a:r>
              <a:rPr lang="ru-RU" sz="2100" dirty="0" err="1">
                <a:solidFill>
                  <a:schemeClr val="bg1"/>
                </a:solidFill>
              </a:rPr>
              <a:t>символічний</a:t>
            </a:r>
            <a:r>
              <a:rPr lang="ru-RU" sz="2100" dirty="0">
                <a:solidFill>
                  <a:schemeClr val="bg1"/>
                </a:solidFill>
              </a:rPr>
              <a:t> </a:t>
            </a:r>
            <a:r>
              <a:rPr lang="ru-RU" sz="2100" dirty="0" err="1">
                <a:solidFill>
                  <a:schemeClr val="bg1"/>
                </a:solidFill>
              </a:rPr>
              <a:t>барельєф</a:t>
            </a:r>
            <a:r>
              <a:rPr lang="ru-RU" sz="2100" dirty="0">
                <a:solidFill>
                  <a:schemeClr val="bg1"/>
                </a:solidFill>
              </a:rPr>
              <a:t>, </a:t>
            </a:r>
            <a:r>
              <a:rPr lang="ru-RU" sz="2100" dirty="0" err="1">
                <a:solidFill>
                  <a:schemeClr val="bg1"/>
                </a:solidFill>
              </a:rPr>
              <a:t>що</a:t>
            </a:r>
            <a:r>
              <a:rPr lang="ru-RU" sz="2100" dirty="0">
                <a:solidFill>
                  <a:schemeClr val="bg1"/>
                </a:solidFill>
              </a:rPr>
              <a:t> </a:t>
            </a:r>
            <a:r>
              <a:rPr lang="ru-RU" sz="2100" dirty="0" err="1">
                <a:solidFill>
                  <a:schemeClr val="bg1"/>
                </a:solidFill>
              </a:rPr>
              <a:t>ілюструє</a:t>
            </a:r>
            <a:r>
              <a:rPr lang="ru-RU" sz="2100" dirty="0">
                <a:solidFill>
                  <a:schemeClr val="bg1"/>
                </a:solidFill>
              </a:rPr>
              <a:t> одну </a:t>
            </a:r>
            <a:r>
              <a:rPr lang="ru-RU" sz="2100" dirty="0" err="1">
                <a:solidFill>
                  <a:schemeClr val="bg1"/>
                </a:solidFill>
              </a:rPr>
              <a:t>з</a:t>
            </a:r>
            <a:r>
              <a:rPr lang="ru-RU" sz="2100" dirty="0">
                <a:solidFill>
                  <a:schemeClr val="bg1"/>
                </a:solidFill>
              </a:rPr>
              <a:t> </a:t>
            </a:r>
            <a:r>
              <a:rPr lang="ru-RU" sz="2100" dirty="0" err="1">
                <a:solidFill>
                  <a:schemeClr val="bg1"/>
                </a:solidFill>
              </a:rPr>
              <a:t>повчальних</a:t>
            </a:r>
            <a:r>
              <a:rPr lang="ru-RU" sz="2100" dirty="0">
                <a:solidFill>
                  <a:schemeClr val="bg1"/>
                </a:solidFill>
              </a:rPr>
              <a:t> </a:t>
            </a:r>
            <a:r>
              <a:rPr lang="ru-RU" sz="2100" dirty="0" err="1">
                <a:solidFill>
                  <a:schemeClr val="bg1"/>
                </a:solidFill>
              </a:rPr>
              <a:t>релігійних</a:t>
            </a:r>
            <a:r>
              <a:rPr lang="ru-RU" sz="2100" dirty="0">
                <a:solidFill>
                  <a:schemeClr val="bg1"/>
                </a:solidFill>
              </a:rPr>
              <a:t> легенд. </a:t>
            </a:r>
            <a:r>
              <a:rPr lang="ru-RU" sz="2100" dirty="0" err="1">
                <a:solidFill>
                  <a:schemeClr val="bg1"/>
                </a:solidFill>
              </a:rPr>
              <a:t>Якийсь</a:t>
            </a:r>
            <a:r>
              <a:rPr lang="ru-RU" sz="2100" dirty="0">
                <a:solidFill>
                  <a:schemeClr val="bg1"/>
                </a:solidFill>
              </a:rPr>
              <a:t> волхв на </a:t>
            </a:r>
            <a:r>
              <a:rPr lang="ru-RU" sz="2100" dirty="0" err="1">
                <a:solidFill>
                  <a:schemeClr val="bg1"/>
                </a:solidFill>
              </a:rPr>
              <a:t>ім'я</a:t>
            </a:r>
            <a:r>
              <a:rPr lang="ru-RU" sz="2100" dirty="0">
                <a:solidFill>
                  <a:schemeClr val="bg1"/>
                </a:solidFill>
              </a:rPr>
              <a:t> </a:t>
            </a:r>
            <a:r>
              <a:rPr lang="ru-RU" sz="2100" dirty="0" err="1">
                <a:solidFill>
                  <a:schemeClr val="bg1"/>
                </a:solidFill>
              </a:rPr>
              <a:t>Симон</a:t>
            </a:r>
            <a:r>
              <a:rPr lang="ru-RU" sz="2100" dirty="0">
                <a:solidFill>
                  <a:schemeClr val="bg1"/>
                </a:solidFill>
              </a:rPr>
              <a:t>, </a:t>
            </a:r>
            <a:r>
              <a:rPr lang="ru-RU" sz="2100" dirty="0" err="1">
                <a:solidFill>
                  <a:schemeClr val="bg1"/>
                </a:solidFill>
              </a:rPr>
              <a:t>злетів</a:t>
            </a:r>
            <a:r>
              <a:rPr lang="ru-RU" sz="2100" dirty="0">
                <a:solidFill>
                  <a:schemeClr val="bg1"/>
                </a:solidFill>
              </a:rPr>
              <a:t> </a:t>
            </a:r>
            <a:r>
              <a:rPr lang="ru-RU" sz="2100" dirty="0" err="1">
                <a:solidFill>
                  <a:schemeClr val="bg1"/>
                </a:solidFill>
              </a:rPr>
              <a:t>на</a:t>
            </a:r>
            <a:r>
              <a:rPr lang="ru-RU" sz="2100" dirty="0">
                <a:solidFill>
                  <a:schemeClr val="bg1"/>
                </a:solidFill>
              </a:rPr>
              <a:t> </a:t>
            </a:r>
            <a:r>
              <a:rPr lang="ru-RU" sz="2100" dirty="0" err="1">
                <a:solidFill>
                  <a:schemeClr val="bg1"/>
                </a:solidFill>
              </a:rPr>
              <a:t>саморобних</a:t>
            </a:r>
            <a:r>
              <a:rPr lang="ru-RU" sz="2100" dirty="0">
                <a:solidFill>
                  <a:schemeClr val="bg1"/>
                </a:solidFill>
              </a:rPr>
              <a:t> </a:t>
            </a:r>
            <a:r>
              <a:rPr lang="ru-RU" sz="2100" dirty="0" err="1">
                <a:solidFill>
                  <a:schemeClr val="bg1"/>
                </a:solidFill>
              </a:rPr>
              <a:t>крилах</a:t>
            </a:r>
            <a:r>
              <a:rPr lang="ru-RU" sz="2100" dirty="0">
                <a:solidFill>
                  <a:schemeClr val="bg1"/>
                </a:solidFill>
              </a:rPr>
              <a:t> до </a:t>
            </a:r>
            <a:r>
              <a:rPr lang="ru-RU" sz="2100" dirty="0" err="1">
                <a:solidFill>
                  <a:schemeClr val="bg1"/>
                </a:solidFill>
              </a:rPr>
              <a:t>самої</a:t>
            </a:r>
            <a:r>
              <a:rPr lang="ru-RU" sz="2100" dirty="0">
                <a:solidFill>
                  <a:schemeClr val="bg1"/>
                </a:solidFill>
              </a:rPr>
              <a:t> </a:t>
            </a:r>
            <a:r>
              <a:rPr lang="ru-RU" sz="2100" dirty="0" err="1">
                <a:solidFill>
                  <a:schemeClr val="bg1"/>
                </a:solidFill>
              </a:rPr>
              <a:t>верхівки</a:t>
            </a:r>
            <a:r>
              <a:rPr lang="ru-RU" sz="2100" dirty="0">
                <a:solidFill>
                  <a:schemeClr val="bg1"/>
                </a:solidFill>
              </a:rPr>
              <a:t> палацу </a:t>
            </a:r>
            <a:r>
              <a:rPr lang="ru-RU" sz="2100" dirty="0" err="1">
                <a:solidFill>
                  <a:schemeClr val="bg1"/>
                </a:solidFill>
              </a:rPr>
              <a:t>імператора</a:t>
            </a:r>
            <a:r>
              <a:rPr lang="ru-RU" sz="2100" dirty="0">
                <a:solidFill>
                  <a:schemeClr val="bg1"/>
                </a:solidFill>
              </a:rPr>
              <a:t> Нерона. </a:t>
            </a:r>
            <a:r>
              <a:rPr lang="ru-RU" sz="2100" dirty="0" err="1">
                <a:solidFill>
                  <a:schemeClr val="bg1"/>
                </a:solidFill>
              </a:rPr>
              <a:t>Здавалося</a:t>
            </a:r>
            <a:r>
              <a:rPr lang="ru-RU" sz="2100" dirty="0">
                <a:solidFill>
                  <a:schemeClr val="bg1"/>
                </a:solidFill>
              </a:rPr>
              <a:t>, перед </a:t>
            </a:r>
            <a:r>
              <a:rPr lang="ru-RU" sz="2100" dirty="0" err="1">
                <a:solidFill>
                  <a:schemeClr val="bg1"/>
                </a:solidFill>
              </a:rPr>
              <a:t>сміливцем</a:t>
            </a:r>
            <a:r>
              <a:rPr lang="ru-RU" sz="2100" dirty="0">
                <a:solidFill>
                  <a:schemeClr val="bg1"/>
                </a:solidFill>
              </a:rPr>
              <a:t> уже </a:t>
            </a:r>
            <a:r>
              <a:rPr lang="ru-RU" sz="2100" dirty="0" err="1">
                <a:solidFill>
                  <a:schemeClr val="bg1"/>
                </a:solidFill>
              </a:rPr>
              <a:t>відкрився</a:t>
            </a:r>
            <a:r>
              <a:rPr lang="ru-RU" sz="2100" dirty="0">
                <a:solidFill>
                  <a:schemeClr val="bg1"/>
                </a:solidFill>
              </a:rPr>
              <a:t> шлях </a:t>
            </a:r>
            <a:r>
              <a:rPr lang="ru-RU" sz="2100" dirty="0" err="1">
                <a:solidFill>
                  <a:schemeClr val="bg1"/>
                </a:solidFill>
              </a:rPr>
              <a:t>угору</a:t>
            </a:r>
            <a:r>
              <a:rPr lang="ru-RU" sz="2100" dirty="0">
                <a:solidFill>
                  <a:schemeClr val="bg1"/>
                </a:solidFill>
              </a:rPr>
              <a:t>, в </a:t>
            </a:r>
            <a:r>
              <a:rPr lang="ru-RU" sz="2100" dirty="0" err="1">
                <a:solidFill>
                  <a:schemeClr val="bg1"/>
                </a:solidFill>
              </a:rPr>
              <a:t>небесне</a:t>
            </a:r>
            <a:r>
              <a:rPr lang="ru-RU" sz="2100" dirty="0">
                <a:solidFill>
                  <a:schemeClr val="bg1"/>
                </a:solidFill>
              </a:rPr>
              <a:t> царство. Але шлях </a:t>
            </a:r>
            <a:r>
              <a:rPr lang="ru-RU" sz="2100" dirty="0" err="1">
                <a:solidFill>
                  <a:schemeClr val="bg1"/>
                </a:solidFill>
              </a:rPr>
              <a:t>йому</a:t>
            </a:r>
            <a:r>
              <a:rPr lang="ru-RU" sz="2100" dirty="0">
                <a:solidFill>
                  <a:schemeClr val="bg1"/>
                </a:solidFill>
              </a:rPr>
              <a:t> заступив апостол Петро, </a:t>
            </a:r>
            <a:r>
              <a:rPr lang="ru-RU" sz="2100" dirty="0" err="1">
                <a:solidFill>
                  <a:schemeClr val="bg1"/>
                </a:solidFill>
              </a:rPr>
              <a:t>який</a:t>
            </a:r>
            <a:r>
              <a:rPr lang="ru-RU" sz="2100" dirty="0">
                <a:solidFill>
                  <a:schemeClr val="bg1"/>
                </a:solidFill>
              </a:rPr>
              <a:t> </a:t>
            </a:r>
            <a:r>
              <a:rPr lang="ru-RU" sz="2100" dirty="0" err="1">
                <a:solidFill>
                  <a:schemeClr val="bg1"/>
                </a:solidFill>
              </a:rPr>
              <a:t>угледів</a:t>
            </a:r>
            <a:r>
              <a:rPr lang="ru-RU" sz="2100" dirty="0">
                <a:solidFill>
                  <a:schemeClr val="bg1"/>
                </a:solidFill>
              </a:rPr>
              <a:t> у </a:t>
            </a:r>
            <a:r>
              <a:rPr lang="ru-RU" sz="2100" dirty="0" err="1">
                <a:solidFill>
                  <a:schemeClr val="bg1"/>
                </a:solidFill>
              </a:rPr>
              <a:t>вчинку</a:t>
            </a:r>
            <a:r>
              <a:rPr lang="ru-RU" sz="2100" dirty="0">
                <a:solidFill>
                  <a:schemeClr val="bg1"/>
                </a:solidFill>
              </a:rPr>
              <a:t> волхва </a:t>
            </a:r>
            <a:r>
              <a:rPr lang="ru-RU" sz="2100" dirty="0" err="1">
                <a:solidFill>
                  <a:schemeClr val="bg1"/>
                </a:solidFill>
              </a:rPr>
              <a:t>диявольське</a:t>
            </a:r>
            <a:r>
              <a:rPr lang="ru-RU" sz="2100" dirty="0">
                <a:solidFill>
                  <a:schemeClr val="bg1"/>
                </a:solidFill>
              </a:rPr>
              <a:t> </a:t>
            </a:r>
            <a:r>
              <a:rPr lang="ru-RU" sz="2100" dirty="0" err="1">
                <a:solidFill>
                  <a:schemeClr val="bg1"/>
                </a:solidFill>
              </a:rPr>
              <a:t>діяння</a:t>
            </a:r>
            <a:r>
              <a:rPr lang="ru-RU" sz="2100" dirty="0">
                <a:solidFill>
                  <a:schemeClr val="bg1"/>
                </a:solidFill>
              </a:rPr>
              <a:t>. </a:t>
            </a:r>
            <a:r>
              <a:rPr lang="ru-RU" sz="2100" dirty="0" err="1">
                <a:solidFill>
                  <a:schemeClr val="bg1"/>
                </a:solidFill>
              </a:rPr>
              <a:t>Зухвалець</a:t>
            </a:r>
            <a:r>
              <a:rPr lang="ru-RU" sz="2100" dirty="0">
                <a:solidFill>
                  <a:schemeClr val="bg1"/>
                </a:solidFill>
              </a:rPr>
              <a:t> </a:t>
            </a:r>
            <a:r>
              <a:rPr lang="ru-RU" sz="2100" dirty="0" err="1">
                <a:solidFill>
                  <a:schemeClr val="bg1"/>
                </a:solidFill>
              </a:rPr>
              <a:t>був</a:t>
            </a:r>
            <a:r>
              <a:rPr lang="ru-RU" sz="2100" dirty="0">
                <a:solidFill>
                  <a:schemeClr val="bg1"/>
                </a:solidFill>
              </a:rPr>
              <a:t> </a:t>
            </a:r>
            <a:r>
              <a:rPr lang="ru-RU" sz="2100" dirty="0" err="1">
                <a:solidFill>
                  <a:schemeClr val="bg1"/>
                </a:solidFill>
              </a:rPr>
              <a:t>скинутий</a:t>
            </a:r>
            <a:r>
              <a:rPr lang="ru-RU" sz="2100" dirty="0">
                <a:solidFill>
                  <a:schemeClr val="bg1"/>
                </a:solidFill>
              </a:rPr>
              <a:t> назад на землю </a:t>
            </a:r>
            <a:r>
              <a:rPr lang="ru-RU" sz="2100" dirty="0" err="1">
                <a:solidFill>
                  <a:schemeClr val="bg1"/>
                </a:solidFill>
              </a:rPr>
              <a:t>і</a:t>
            </a:r>
            <a:r>
              <a:rPr lang="ru-RU" sz="2100" dirty="0">
                <a:solidFill>
                  <a:schemeClr val="bg1"/>
                </a:solidFill>
              </a:rPr>
              <a:t> </a:t>
            </a:r>
            <a:r>
              <a:rPr lang="ru-RU" sz="2100" dirty="0" err="1">
                <a:solidFill>
                  <a:schemeClr val="bg1"/>
                </a:solidFill>
              </a:rPr>
              <a:t>розбився</a:t>
            </a:r>
            <a:r>
              <a:rPr lang="ru-RU" sz="2100" dirty="0">
                <a:solidFill>
                  <a:schemeClr val="bg1"/>
                </a:solidFill>
              </a:rPr>
              <a:t>.</a:t>
            </a:r>
            <a:r>
              <a:rPr lang="ru-RU" sz="2100" dirty="0" smtClean="0">
                <a:solidFill>
                  <a:schemeClr val="bg1"/>
                </a:solidFill>
              </a:rPr>
              <a:t/>
            </a:r>
            <a:br>
              <a:rPr lang="ru-RU" sz="2100" dirty="0" smtClean="0">
                <a:solidFill>
                  <a:schemeClr val="bg1"/>
                </a:solidFill>
              </a:rPr>
            </a:br>
            <a:r>
              <a:rPr lang="ru-RU" sz="2100" dirty="0" err="1">
                <a:solidFill>
                  <a:schemeClr val="bg1"/>
                </a:solidFill>
              </a:rPr>
              <a:t>Розвиток</a:t>
            </a:r>
            <a:r>
              <a:rPr lang="ru-RU" sz="2100" dirty="0">
                <a:solidFill>
                  <a:schemeClr val="bg1"/>
                </a:solidFill>
              </a:rPr>
              <a:t> </a:t>
            </a:r>
            <a:r>
              <a:rPr lang="ru-RU" sz="2100" dirty="0" err="1">
                <a:solidFill>
                  <a:schemeClr val="bg1"/>
                </a:solidFill>
              </a:rPr>
              <a:t>авіації</a:t>
            </a:r>
            <a:r>
              <a:rPr lang="ru-RU" sz="2100" dirty="0">
                <a:solidFill>
                  <a:schemeClr val="bg1"/>
                </a:solidFill>
              </a:rPr>
              <a:t> </a:t>
            </a:r>
            <a:r>
              <a:rPr lang="ru-RU" sz="2100" dirty="0" err="1">
                <a:solidFill>
                  <a:schemeClr val="bg1"/>
                </a:solidFill>
              </a:rPr>
              <a:t>завдав</a:t>
            </a:r>
            <a:r>
              <a:rPr lang="ru-RU" sz="2100" dirty="0">
                <a:solidFill>
                  <a:schemeClr val="bg1"/>
                </a:solidFill>
              </a:rPr>
              <a:t> </a:t>
            </a:r>
            <a:r>
              <a:rPr lang="ru-RU" sz="2100" dirty="0" err="1">
                <a:solidFill>
                  <a:schemeClr val="bg1"/>
                </a:solidFill>
              </a:rPr>
              <a:t>відчутного</a:t>
            </a:r>
            <a:r>
              <a:rPr lang="ru-RU" sz="2100" dirty="0">
                <a:solidFill>
                  <a:schemeClr val="bg1"/>
                </a:solidFill>
              </a:rPr>
              <a:t> удару по </a:t>
            </a:r>
            <a:r>
              <a:rPr lang="ru-RU" sz="2100" dirty="0" err="1">
                <a:solidFill>
                  <a:schemeClr val="bg1"/>
                </a:solidFill>
              </a:rPr>
              <a:t>релігійним</a:t>
            </a:r>
            <a:r>
              <a:rPr lang="ru-RU" sz="2100" dirty="0">
                <a:solidFill>
                  <a:schemeClr val="bg1"/>
                </a:solidFill>
              </a:rPr>
              <a:t> </a:t>
            </a:r>
            <a:r>
              <a:rPr lang="ru-RU" sz="2100" dirty="0" err="1">
                <a:solidFill>
                  <a:schemeClr val="bg1"/>
                </a:solidFill>
              </a:rPr>
              <a:t>уявленням</a:t>
            </a:r>
            <a:r>
              <a:rPr lang="ru-RU" sz="2100" dirty="0">
                <a:solidFill>
                  <a:schemeClr val="bg1"/>
                </a:solidFill>
              </a:rPr>
              <a:t> про </a:t>
            </a:r>
            <a:r>
              <a:rPr lang="ru-RU" sz="2100" dirty="0" err="1">
                <a:solidFill>
                  <a:schemeClr val="bg1"/>
                </a:solidFill>
              </a:rPr>
              <a:t>божественну</a:t>
            </a:r>
            <a:r>
              <a:rPr lang="ru-RU" sz="2100" dirty="0">
                <a:solidFill>
                  <a:schemeClr val="bg1"/>
                </a:solidFill>
              </a:rPr>
              <a:t> природу неба. Та </a:t>
            </a:r>
            <a:r>
              <a:rPr lang="ru-RU" sz="2100" dirty="0" err="1">
                <a:solidFill>
                  <a:schemeClr val="bg1"/>
                </a:solidFill>
              </a:rPr>
              <a:t>лишався</a:t>
            </a:r>
            <a:r>
              <a:rPr lang="ru-RU" sz="2100" dirty="0">
                <a:solidFill>
                  <a:schemeClr val="bg1"/>
                </a:solidFill>
              </a:rPr>
              <a:t> </a:t>
            </a:r>
            <a:r>
              <a:rPr lang="ru-RU" sz="2100" dirty="0" err="1">
                <a:solidFill>
                  <a:schemeClr val="bg1"/>
                </a:solidFill>
              </a:rPr>
              <a:t>ще</a:t>
            </a:r>
            <a:r>
              <a:rPr lang="ru-RU" sz="2100" dirty="0">
                <a:solidFill>
                  <a:schemeClr val="bg1"/>
                </a:solidFill>
              </a:rPr>
              <a:t> космос. І </a:t>
            </a:r>
            <a:r>
              <a:rPr lang="ru-RU" sz="2100" dirty="0" err="1">
                <a:solidFill>
                  <a:schemeClr val="bg1"/>
                </a:solidFill>
              </a:rPr>
              <a:t>захисники</a:t>
            </a:r>
            <a:r>
              <a:rPr lang="ru-RU" sz="2100" dirty="0">
                <a:solidFill>
                  <a:schemeClr val="bg1"/>
                </a:solidFill>
              </a:rPr>
              <a:t> </a:t>
            </a:r>
            <a:r>
              <a:rPr lang="ru-RU" sz="2100" dirty="0" err="1">
                <a:solidFill>
                  <a:schemeClr val="bg1"/>
                </a:solidFill>
              </a:rPr>
              <a:t>релігії</a:t>
            </a:r>
            <a:r>
              <a:rPr lang="ru-RU" sz="2100" dirty="0">
                <a:solidFill>
                  <a:schemeClr val="bg1"/>
                </a:solidFill>
              </a:rPr>
              <a:t> твердили, </a:t>
            </a:r>
            <a:r>
              <a:rPr lang="ru-RU" sz="2100" dirty="0" err="1">
                <a:solidFill>
                  <a:schemeClr val="bg1"/>
                </a:solidFill>
              </a:rPr>
              <a:t>що</a:t>
            </a:r>
            <a:r>
              <a:rPr lang="ru-RU" sz="2100" dirty="0">
                <a:solidFill>
                  <a:schemeClr val="bg1"/>
                </a:solidFill>
              </a:rPr>
              <a:t> </a:t>
            </a:r>
            <a:r>
              <a:rPr lang="ru-RU" sz="2100" dirty="0" err="1">
                <a:solidFill>
                  <a:schemeClr val="bg1"/>
                </a:solidFill>
              </a:rPr>
              <a:t>вже</a:t>
            </a:r>
            <a:r>
              <a:rPr lang="ru-RU" sz="2100" dirty="0">
                <a:solidFill>
                  <a:schemeClr val="bg1"/>
                </a:solidFill>
              </a:rPr>
              <a:t> </a:t>
            </a:r>
            <a:r>
              <a:rPr lang="ru-RU" sz="2100" dirty="0" err="1">
                <a:solidFill>
                  <a:schemeClr val="bg1"/>
                </a:solidFill>
              </a:rPr>
              <a:t>туди</a:t>
            </a:r>
            <a:r>
              <a:rPr lang="ru-RU" sz="2100" dirty="0">
                <a:solidFill>
                  <a:schemeClr val="bg1"/>
                </a:solidFill>
              </a:rPr>
              <a:t> дороги </a:t>
            </a:r>
            <a:r>
              <a:rPr lang="ru-RU" sz="2100" dirty="0" err="1">
                <a:solidFill>
                  <a:schemeClr val="bg1"/>
                </a:solidFill>
              </a:rPr>
              <a:t>людині</a:t>
            </a:r>
            <a:r>
              <a:rPr lang="ru-RU" sz="2100" dirty="0">
                <a:solidFill>
                  <a:schemeClr val="bg1"/>
                </a:solidFill>
              </a:rPr>
              <a:t> </a:t>
            </a:r>
            <a:r>
              <a:rPr lang="ru-RU" sz="2100" dirty="0" err="1">
                <a:solidFill>
                  <a:schemeClr val="bg1"/>
                </a:solidFill>
              </a:rPr>
              <a:t>немає</a:t>
            </a:r>
            <a:r>
              <a:rPr lang="ru-RU" sz="2100" dirty="0">
                <a:solidFill>
                  <a:schemeClr val="bg1"/>
                </a:solidFill>
              </a:rPr>
              <a:t>.</a:t>
            </a:r>
            <a:r>
              <a:rPr lang="ru-RU" sz="2100" dirty="0" smtClean="0">
                <a:solidFill>
                  <a:schemeClr val="bg1"/>
                </a:solidFill>
              </a:rPr>
              <a:t/>
            </a:r>
            <a:br>
              <a:rPr lang="ru-RU" sz="2100" dirty="0" smtClean="0">
                <a:solidFill>
                  <a:schemeClr val="bg1"/>
                </a:solidFill>
              </a:rPr>
            </a:br>
            <a:r>
              <a:rPr lang="ru-RU" sz="2100" dirty="0">
                <a:solidFill>
                  <a:schemeClr val="bg1"/>
                </a:solidFill>
              </a:rPr>
              <a:t>Але </a:t>
            </a:r>
            <a:r>
              <a:rPr lang="ru-RU" sz="2100" dirty="0" err="1">
                <a:solidFill>
                  <a:schemeClr val="bg1"/>
                </a:solidFill>
              </a:rPr>
              <a:t>незабаром</a:t>
            </a:r>
            <a:r>
              <a:rPr lang="ru-RU" sz="2100" dirty="0">
                <a:solidFill>
                  <a:schemeClr val="bg1"/>
                </a:solidFill>
              </a:rPr>
              <a:t> </a:t>
            </a:r>
            <a:r>
              <a:rPr lang="ru-RU" sz="2100" dirty="0" err="1">
                <a:solidFill>
                  <a:schemeClr val="bg1"/>
                </a:solidFill>
              </a:rPr>
              <a:t>космічні</a:t>
            </a:r>
            <a:r>
              <a:rPr lang="ru-RU" sz="2100" dirty="0">
                <a:solidFill>
                  <a:schemeClr val="bg1"/>
                </a:solidFill>
              </a:rPr>
              <a:t> </a:t>
            </a:r>
            <a:r>
              <a:rPr lang="ru-RU" sz="2100" dirty="0" err="1">
                <a:solidFill>
                  <a:schemeClr val="bg1"/>
                </a:solidFill>
              </a:rPr>
              <a:t>польоти</a:t>
            </a:r>
            <a:r>
              <a:rPr lang="ru-RU" sz="2100" dirty="0">
                <a:solidFill>
                  <a:schemeClr val="bg1"/>
                </a:solidFill>
              </a:rPr>
              <a:t> стали </a:t>
            </a:r>
            <a:r>
              <a:rPr lang="ru-RU" sz="2100" dirty="0" err="1">
                <a:solidFill>
                  <a:schemeClr val="bg1"/>
                </a:solidFill>
              </a:rPr>
              <a:t>здійсненим</a:t>
            </a:r>
            <a:r>
              <a:rPr lang="ru-RU" sz="2100" dirty="0">
                <a:solidFill>
                  <a:schemeClr val="bg1"/>
                </a:solidFill>
              </a:rPr>
              <a:t> фактом, </a:t>
            </a:r>
            <a:r>
              <a:rPr lang="ru-RU" sz="2100" dirty="0" err="1">
                <a:solidFill>
                  <a:schemeClr val="bg1"/>
                </a:solidFill>
              </a:rPr>
              <a:t>який</a:t>
            </a:r>
            <a:r>
              <a:rPr lang="ru-RU" sz="2100" dirty="0">
                <a:solidFill>
                  <a:schemeClr val="bg1"/>
                </a:solidFill>
              </a:rPr>
              <a:t> </a:t>
            </a:r>
            <a:r>
              <a:rPr lang="ru-RU" sz="2100" dirty="0" err="1">
                <a:solidFill>
                  <a:schemeClr val="bg1"/>
                </a:solidFill>
              </a:rPr>
              <a:t>неможливо</a:t>
            </a:r>
            <a:r>
              <a:rPr lang="ru-RU" sz="2100" dirty="0">
                <a:solidFill>
                  <a:schemeClr val="bg1"/>
                </a:solidFill>
              </a:rPr>
              <a:t> </a:t>
            </a:r>
            <a:r>
              <a:rPr lang="ru-RU" sz="2100" dirty="0" err="1">
                <a:solidFill>
                  <a:schemeClr val="bg1"/>
                </a:solidFill>
              </a:rPr>
              <a:t>було</a:t>
            </a:r>
            <a:r>
              <a:rPr lang="ru-RU" sz="2100" dirty="0">
                <a:solidFill>
                  <a:schemeClr val="bg1"/>
                </a:solidFill>
              </a:rPr>
              <a:t> </a:t>
            </a:r>
            <a:r>
              <a:rPr lang="ru-RU" sz="2100" dirty="0" err="1">
                <a:solidFill>
                  <a:schemeClr val="bg1"/>
                </a:solidFill>
              </a:rPr>
              <a:t>заперечувати</a:t>
            </a:r>
            <a:r>
              <a:rPr lang="ru-RU" sz="2100" dirty="0">
                <a:solidFill>
                  <a:schemeClr val="bg1"/>
                </a:solidFill>
              </a:rPr>
              <a:t> </a:t>
            </a:r>
            <a:r>
              <a:rPr lang="ru-RU" sz="2100" dirty="0" err="1">
                <a:solidFill>
                  <a:schemeClr val="bg1"/>
                </a:solidFill>
              </a:rPr>
              <a:t>навіть</a:t>
            </a:r>
            <a:r>
              <a:rPr lang="ru-RU" sz="2100" dirty="0">
                <a:solidFill>
                  <a:schemeClr val="bg1"/>
                </a:solidFill>
              </a:rPr>
              <a:t> </a:t>
            </a:r>
            <a:r>
              <a:rPr lang="ru-RU" sz="2100" dirty="0" err="1">
                <a:solidFill>
                  <a:schemeClr val="bg1"/>
                </a:solidFill>
              </a:rPr>
              <a:t>найпереконанішим</a:t>
            </a:r>
            <a:r>
              <a:rPr lang="ru-RU" sz="2100" dirty="0">
                <a:solidFill>
                  <a:schemeClr val="bg1"/>
                </a:solidFill>
              </a:rPr>
              <a:t> </a:t>
            </a:r>
            <a:r>
              <a:rPr lang="ru-RU" sz="2100" dirty="0" err="1">
                <a:solidFill>
                  <a:schemeClr val="bg1"/>
                </a:solidFill>
              </a:rPr>
              <a:t>і</a:t>
            </a:r>
            <a:r>
              <a:rPr lang="ru-RU" sz="2100" dirty="0">
                <a:solidFill>
                  <a:schemeClr val="bg1"/>
                </a:solidFill>
              </a:rPr>
              <a:t> </a:t>
            </a:r>
            <a:r>
              <a:rPr lang="ru-RU" sz="2100" dirty="0" err="1">
                <a:solidFill>
                  <a:schemeClr val="bg1"/>
                </a:solidFill>
              </a:rPr>
              <a:t>найфанатичнішим</a:t>
            </a:r>
            <a:r>
              <a:rPr lang="ru-RU" sz="2100" dirty="0">
                <a:solidFill>
                  <a:schemeClr val="bg1"/>
                </a:solidFill>
              </a:rPr>
              <a:t> </a:t>
            </a:r>
            <a:r>
              <a:rPr lang="ru-RU" sz="2100" dirty="0" err="1">
                <a:solidFill>
                  <a:schemeClr val="bg1"/>
                </a:solidFill>
              </a:rPr>
              <a:t>послідовникам</a:t>
            </a:r>
            <a:r>
              <a:rPr lang="ru-RU" sz="2100" dirty="0">
                <a:solidFill>
                  <a:schemeClr val="bg1"/>
                </a:solidFill>
              </a:rPr>
              <a:t> </a:t>
            </a:r>
            <a:r>
              <a:rPr lang="ru-RU" sz="2100" dirty="0" err="1">
                <a:solidFill>
                  <a:schemeClr val="bg1"/>
                </a:solidFill>
              </a:rPr>
              <a:t>релігійного</a:t>
            </a:r>
            <a:r>
              <a:rPr lang="ru-RU" sz="2100" dirty="0">
                <a:solidFill>
                  <a:schemeClr val="bg1"/>
                </a:solidFill>
              </a:rPr>
              <a:t> </a:t>
            </a:r>
            <a:r>
              <a:rPr lang="ru-RU" sz="2100" dirty="0" err="1">
                <a:solidFill>
                  <a:schemeClr val="bg1"/>
                </a:solidFill>
              </a:rPr>
              <a:t>світогляду</a:t>
            </a:r>
            <a:r>
              <a:rPr lang="ru-RU" sz="2100" dirty="0">
                <a:solidFill>
                  <a:schemeClr val="bg1"/>
                </a:solidFill>
              </a:rPr>
              <a:t>. На перших порах </a:t>
            </a:r>
            <a:r>
              <a:rPr lang="ru-RU" sz="2100" dirty="0" err="1">
                <a:solidFill>
                  <a:schemeClr val="bg1"/>
                </a:solidFill>
              </a:rPr>
              <a:t>деякі</a:t>
            </a:r>
            <a:r>
              <a:rPr lang="ru-RU" sz="2100" dirty="0">
                <a:solidFill>
                  <a:schemeClr val="bg1"/>
                </a:solidFill>
              </a:rPr>
              <a:t> </a:t>
            </a:r>
            <a:r>
              <a:rPr lang="ru-RU" sz="2100" dirty="0" err="1">
                <a:solidFill>
                  <a:schemeClr val="bg1"/>
                </a:solidFill>
              </a:rPr>
              <a:t>захисники</a:t>
            </a:r>
            <a:r>
              <a:rPr lang="ru-RU" sz="2100" dirty="0">
                <a:solidFill>
                  <a:schemeClr val="bg1"/>
                </a:solidFill>
              </a:rPr>
              <a:t> </a:t>
            </a:r>
            <a:r>
              <a:rPr lang="ru-RU" sz="2100" dirty="0" err="1">
                <a:solidFill>
                  <a:schemeClr val="bg1"/>
                </a:solidFill>
              </a:rPr>
              <a:t>релігії</a:t>
            </a:r>
            <a:r>
              <a:rPr lang="ru-RU" sz="2100" dirty="0">
                <a:solidFill>
                  <a:schemeClr val="bg1"/>
                </a:solidFill>
              </a:rPr>
              <a:t>, </a:t>
            </a:r>
            <a:r>
              <a:rPr lang="ru-RU" sz="2100" dirty="0" err="1">
                <a:solidFill>
                  <a:schemeClr val="bg1"/>
                </a:solidFill>
              </a:rPr>
              <a:t>наприклад</a:t>
            </a:r>
            <a:r>
              <a:rPr lang="ru-RU" sz="2100" dirty="0">
                <a:solidFill>
                  <a:schemeClr val="bg1"/>
                </a:solidFill>
              </a:rPr>
              <a:t>, одна </a:t>
            </a:r>
            <a:r>
              <a:rPr lang="ru-RU" sz="2100" dirty="0" err="1">
                <a:solidFill>
                  <a:schemeClr val="bg1"/>
                </a:solidFill>
              </a:rPr>
              <a:t>з</a:t>
            </a:r>
            <a:r>
              <a:rPr lang="ru-RU" sz="2100" dirty="0">
                <a:solidFill>
                  <a:schemeClr val="bg1"/>
                </a:solidFill>
              </a:rPr>
              <a:t> </a:t>
            </a:r>
            <a:r>
              <a:rPr lang="ru-RU" sz="2100" dirty="0" err="1">
                <a:solidFill>
                  <a:schemeClr val="bg1"/>
                </a:solidFill>
              </a:rPr>
              <a:t>італійських</a:t>
            </a:r>
            <a:r>
              <a:rPr lang="ru-RU" sz="2100" dirty="0">
                <a:solidFill>
                  <a:schemeClr val="bg1"/>
                </a:solidFill>
              </a:rPr>
              <a:t> </a:t>
            </a:r>
            <a:r>
              <a:rPr lang="ru-RU" sz="2100" dirty="0" err="1">
                <a:solidFill>
                  <a:schemeClr val="bg1"/>
                </a:solidFill>
              </a:rPr>
              <a:t>католицьких</a:t>
            </a:r>
            <a:r>
              <a:rPr lang="ru-RU" sz="2100" dirty="0">
                <a:solidFill>
                  <a:schemeClr val="bg1"/>
                </a:solidFill>
              </a:rPr>
              <a:t> газет, </a:t>
            </a:r>
            <a:r>
              <a:rPr lang="ru-RU" sz="2100" dirty="0" err="1">
                <a:solidFill>
                  <a:schemeClr val="bg1"/>
                </a:solidFill>
              </a:rPr>
              <a:t>виступили</a:t>
            </a:r>
            <a:r>
              <a:rPr lang="ru-RU" sz="2100" dirty="0">
                <a:solidFill>
                  <a:schemeClr val="bg1"/>
                </a:solidFill>
              </a:rPr>
              <a:t> </a:t>
            </a:r>
            <a:r>
              <a:rPr lang="ru-RU" sz="2100" dirty="0" err="1">
                <a:solidFill>
                  <a:schemeClr val="bg1"/>
                </a:solidFill>
              </a:rPr>
              <a:t>навіть</a:t>
            </a:r>
            <a:r>
              <a:rPr lang="ru-RU" sz="2100" dirty="0">
                <a:solidFill>
                  <a:schemeClr val="bg1"/>
                </a:solidFill>
              </a:rPr>
              <a:t> </a:t>
            </a:r>
            <a:r>
              <a:rPr lang="ru-RU" sz="2100" dirty="0" err="1">
                <a:solidFill>
                  <a:schemeClr val="bg1"/>
                </a:solidFill>
              </a:rPr>
              <a:t>з</a:t>
            </a:r>
            <a:r>
              <a:rPr lang="ru-RU" sz="2100" dirty="0">
                <a:solidFill>
                  <a:schemeClr val="bg1"/>
                </a:solidFill>
              </a:rPr>
              <a:t> протестами </a:t>
            </a:r>
            <a:r>
              <a:rPr lang="ru-RU" sz="2100" dirty="0" err="1">
                <a:solidFill>
                  <a:schemeClr val="bg1"/>
                </a:solidFill>
              </a:rPr>
              <a:t>проти</a:t>
            </a:r>
            <a:r>
              <a:rPr lang="ru-RU" sz="2100" dirty="0">
                <a:solidFill>
                  <a:schemeClr val="bg1"/>
                </a:solidFill>
              </a:rPr>
              <a:t> запуску </a:t>
            </a:r>
            <a:r>
              <a:rPr lang="ru-RU" sz="2100" dirty="0" err="1">
                <a:solidFill>
                  <a:schemeClr val="bg1"/>
                </a:solidFill>
              </a:rPr>
              <a:t>радянських</a:t>
            </a:r>
            <a:r>
              <a:rPr lang="ru-RU" sz="2100" dirty="0">
                <a:solidFill>
                  <a:schemeClr val="bg1"/>
                </a:solidFill>
              </a:rPr>
              <a:t> </a:t>
            </a:r>
            <a:r>
              <a:rPr lang="ru-RU" sz="2100" dirty="0" err="1">
                <a:solidFill>
                  <a:schemeClr val="bg1"/>
                </a:solidFill>
              </a:rPr>
              <a:t>штучних</a:t>
            </a:r>
            <a:r>
              <a:rPr lang="ru-RU" sz="2100" dirty="0">
                <a:solidFill>
                  <a:schemeClr val="bg1"/>
                </a:solidFill>
              </a:rPr>
              <a:t> </a:t>
            </a:r>
            <a:r>
              <a:rPr lang="ru-RU" sz="2100" dirty="0" err="1">
                <a:solidFill>
                  <a:schemeClr val="bg1"/>
                </a:solidFill>
              </a:rPr>
              <a:t>супутників</a:t>
            </a:r>
            <a:r>
              <a:rPr lang="ru-RU" sz="2100" dirty="0">
                <a:solidFill>
                  <a:schemeClr val="bg1"/>
                </a:solidFill>
              </a:rPr>
              <a:t> </a:t>
            </a:r>
            <a:r>
              <a:rPr lang="ru-RU" sz="2100" dirty="0" err="1">
                <a:solidFill>
                  <a:schemeClr val="bg1"/>
                </a:solidFill>
              </a:rPr>
              <a:t>Землі</a:t>
            </a:r>
            <a:r>
              <a:rPr lang="ru-RU" sz="2100" dirty="0">
                <a:solidFill>
                  <a:schemeClr val="bg1"/>
                </a:solidFill>
              </a:rPr>
              <a:t>. На </a:t>
            </a:r>
            <a:r>
              <a:rPr lang="ru-RU" sz="2100" dirty="0" err="1">
                <a:solidFill>
                  <a:schemeClr val="bg1"/>
                </a:solidFill>
              </a:rPr>
              <a:t>їхню</a:t>
            </a:r>
            <a:r>
              <a:rPr lang="ru-RU" sz="2100" dirty="0">
                <a:solidFill>
                  <a:schemeClr val="bg1"/>
                </a:solidFill>
              </a:rPr>
              <a:t> думку, </a:t>
            </a:r>
            <a:r>
              <a:rPr lang="ru-RU" sz="2100" dirty="0" err="1">
                <a:solidFill>
                  <a:schemeClr val="bg1"/>
                </a:solidFill>
              </a:rPr>
              <a:t>людина</a:t>
            </a:r>
            <a:r>
              <a:rPr lang="ru-RU" sz="2100" dirty="0">
                <a:solidFill>
                  <a:schemeClr val="bg1"/>
                </a:solidFill>
              </a:rPr>
              <a:t> не </a:t>
            </a:r>
            <a:r>
              <a:rPr lang="ru-RU" sz="2100" dirty="0" err="1">
                <a:solidFill>
                  <a:schemeClr val="bg1"/>
                </a:solidFill>
              </a:rPr>
              <a:t>тільки</a:t>
            </a:r>
            <a:r>
              <a:rPr lang="ru-RU" sz="2100" dirty="0">
                <a:solidFill>
                  <a:schemeClr val="bg1"/>
                </a:solidFill>
              </a:rPr>
              <a:t> </a:t>
            </a:r>
            <a:r>
              <a:rPr lang="ru-RU" sz="2100" dirty="0" err="1">
                <a:solidFill>
                  <a:schemeClr val="bg1"/>
                </a:solidFill>
              </a:rPr>
              <a:t>не</a:t>
            </a:r>
            <a:r>
              <a:rPr lang="ru-RU" sz="2100" dirty="0">
                <a:solidFill>
                  <a:schemeClr val="bg1"/>
                </a:solidFill>
              </a:rPr>
              <a:t> повинна </a:t>
            </a:r>
            <a:r>
              <a:rPr lang="ru-RU" sz="2100" dirty="0" err="1">
                <a:solidFill>
                  <a:schemeClr val="bg1"/>
                </a:solidFill>
              </a:rPr>
              <a:t>була</a:t>
            </a:r>
            <a:r>
              <a:rPr lang="ru-RU" sz="2100" dirty="0">
                <a:solidFill>
                  <a:schemeClr val="bg1"/>
                </a:solidFill>
              </a:rPr>
              <a:t> </a:t>
            </a:r>
            <a:r>
              <a:rPr lang="ru-RU" sz="2100" dirty="0" err="1">
                <a:solidFill>
                  <a:schemeClr val="bg1"/>
                </a:solidFill>
              </a:rPr>
              <a:t>проникати</a:t>
            </a:r>
            <a:r>
              <a:rPr lang="ru-RU" sz="2100" dirty="0">
                <a:solidFill>
                  <a:schemeClr val="bg1"/>
                </a:solidFill>
              </a:rPr>
              <a:t> в </a:t>
            </a:r>
            <a:r>
              <a:rPr lang="ru-RU" sz="2100" dirty="0" err="1">
                <a:solidFill>
                  <a:schemeClr val="bg1"/>
                </a:solidFill>
              </a:rPr>
              <a:t>священні</a:t>
            </a:r>
            <a:r>
              <a:rPr lang="ru-RU" sz="2100" dirty="0">
                <a:solidFill>
                  <a:schemeClr val="bg1"/>
                </a:solidFill>
              </a:rPr>
              <a:t> небеса, а </a:t>
            </a:r>
            <a:r>
              <a:rPr lang="ru-RU" sz="2100" dirty="0" err="1">
                <a:solidFill>
                  <a:schemeClr val="bg1"/>
                </a:solidFill>
              </a:rPr>
              <a:t>навіть</a:t>
            </a:r>
            <a:r>
              <a:rPr lang="ru-RU" sz="2100" dirty="0">
                <a:solidFill>
                  <a:schemeClr val="bg1"/>
                </a:solidFill>
              </a:rPr>
              <a:t> не </a:t>
            </a:r>
            <a:r>
              <a:rPr lang="ru-RU" sz="2100" dirty="0" err="1">
                <a:solidFill>
                  <a:schemeClr val="bg1"/>
                </a:solidFill>
              </a:rPr>
              <a:t>сміє</a:t>
            </a:r>
            <a:r>
              <a:rPr lang="ru-RU" sz="2100" dirty="0">
                <a:solidFill>
                  <a:schemeClr val="bg1"/>
                </a:solidFill>
              </a:rPr>
              <a:t> </a:t>
            </a:r>
            <a:r>
              <a:rPr lang="ru-RU" sz="2100" dirty="0" err="1">
                <a:solidFill>
                  <a:schemeClr val="bg1"/>
                </a:solidFill>
              </a:rPr>
              <a:t>й</a:t>
            </a:r>
            <a:r>
              <a:rPr lang="ru-RU" sz="2100" dirty="0">
                <a:solidFill>
                  <a:schemeClr val="bg1"/>
                </a:solidFill>
              </a:rPr>
              <a:t> </a:t>
            </a:r>
            <a:r>
              <a:rPr lang="ru-RU" sz="2100" dirty="0" err="1">
                <a:solidFill>
                  <a:schemeClr val="bg1"/>
                </a:solidFill>
              </a:rPr>
              <a:t>помислити</a:t>
            </a:r>
            <a:r>
              <a:rPr lang="ru-RU" sz="2100" dirty="0">
                <a:solidFill>
                  <a:schemeClr val="bg1"/>
                </a:solidFill>
              </a:rPr>
              <a:t> про </a:t>
            </a:r>
            <a:r>
              <a:rPr lang="ru-RU" sz="2100" dirty="0" err="1">
                <a:solidFill>
                  <a:schemeClr val="bg1"/>
                </a:solidFill>
              </a:rPr>
              <a:t>це</a:t>
            </a:r>
            <a:r>
              <a:rPr lang="ru-RU" sz="2100" dirty="0">
                <a:solidFill>
                  <a:schemeClr val="bg1"/>
                </a:solidFill>
              </a:rPr>
              <a:t>. А в </a:t>
            </a:r>
            <a:r>
              <a:rPr lang="ru-RU" sz="2100" dirty="0" err="1">
                <a:solidFill>
                  <a:schemeClr val="bg1"/>
                </a:solidFill>
              </a:rPr>
              <a:t>Західній</a:t>
            </a:r>
            <a:r>
              <a:rPr lang="ru-RU" sz="2100" dirty="0">
                <a:solidFill>
                  <a:schemeClr val="bg1"/>
                </a:solidFill>
              </a:rPr>
              <a:t> </a:t>
            </a:r>
            <a:r>
              <a:rPr lang="ru-RU" sz="2100" dirty="0" err="1">
                <a:solidFill>
                  <a:schemeClr val="bg1"/>
                </a:solidFill>
              </a:rPr>
              <a:t>Німеччині</a:t>
            </a:r>
            <a:r>
              <a:rPr lang="ru-RU" sz="2100" dirty="0">
                <a:solidFill>
                  <a:schemeClr val="bg1"/>
                </a:solidFill>
              </a:rPr>
              <a:t> </a:t>
            </a:r>
            <a:r>
              <a:rPr lang="ru-RU" sz="2100" dirty="0" err="1">
                <a:solidFill>
                  <a:schemeClr val="bg1"/>
                </a:solidFill>
              </a:rPr>
              <a:t>богослови</a:t>
            </a:r>
            <a:r>
              <a:rPr lang="ru-RU" sz="2100" dirty="0">
                <a:solidFill>
                  <a:schemeClr val="bg1"/>
                </a:solidFill>
              </a:rPr>
              <a:t> </a:t>
            </a:r>
            <a:r>
              <a:rPr lang="ru-RU" sz="2100" dirty="0" err="1">
                <a:solidFill>
                  <a:schemeClr val="bg1"/>
                </a:solidFill>
              </a:rPr>
              <a:t>серйозно</a:t>
            </a:r>
            <a:r>
              <a:rPr lang="ru-RU" sz="2100" dirty="0">
                <a:solidFill>
                  <a:schemeClr val="bg1"/>
                </a:solidFill>
              </a:rPr>
              <a:t> </a:t>
            </a:r>
            <a:r>
              <a:rPr lang="ru-RU" sz="2100" dirty="0" err="1">
                <a:solidFill>
                  <a:schemeClr val="bg1"/>
                </a:solidFill>
              </a:rPr>
              <a:t>обговорювали</a:t>
            </a:r>
            <a:r>
              <a:rPr lang="ru-RU" sz="2100" dirty="0">
                <a:solidFill>
                  <a:schemeClr val="bg1"/>
                </a:solidFill>
              </a:rPr>
              <a:t> </a:t>
            </a:r>
            <a:r>
              <a:rPr lang="ru-RU" sz="2100" dirty="0" err="1">
                <a:solidFill>
                  <a:schemeClr val="bg1"/>
                </a:solidFill>
              </a:rPr>
              <a:t>питання</a:t>
            </a:r>
            <a:r>
              <a:rPr lang="ru-RU" sz="2100" dirty="0">
                <a:solidFill>
                  <a:schemeClr val="bg1"/>
                </a:solidFill>
              </a:rPr>
              <a:t> про те, </a:t>
            </a:r>
            <a:r>
              <a:rPr lang="ru-RU" sz="2100" dirty="0" err="1">
                <a:solidFill>
                  <a:schemeClr val="bg1"/>
                </a:solidFill>
              </a:rPr>
              <a:t>чи</a:t>
            </a:r>
            <a:r>
              <a:rPr lang="ru-RU" sz="2100" dirty="0">
                <a:solidFill>
                  <a:schemeClr val="bg1"/>
                </a:solidFill>
              </a:rPr>
              <a:t> допустимо </a:t>
            </a:r>
            <a:r>
              <a:rPr lang="ru-RU" sz="2100" dirty="0" err="1">
                <a:solidFill>
                  <a:schemeClr val="bg1"/>
                </a:solidFill>
              </a:rPr>
              <a:t>людині</a:t>
            </a:r>
            <a:r>
              <a:rPr lang="ru-RU" sz="2100" dirty="0">
                <a:solidFill>
                  <a:schemeClr val="bg1"/>
                </a:solidFill>
              </a:rPr>
              <a:t> </a:t>
            </a:r>
            <a:r>
              <a:rPr lang="ru-RU" sz="2100" dirty="0" err="1">
                <a:solidFill>
                  <a:schemeClr val="bg1"/>
                </a:solidFill>
              </a:rPr>
              <a:t>залишати</a:t>
            </a:r>
            <a:r>
              <a:rPr lang="ru-RU" sz="2100" dirty="0">
                <a:solidFill>
                  <a:schemeClr val="bg1"/>
                </a:solidFill>
              </a:rPr>
              <a:t> Землю </a:t>
            </a:r>
            <a:r>
              <a:rPr lang="ru-RU" sz="2100" dirty="0" err="1">
                <a:solidFill>
                  <a:schemeClr val="bg1"/>
                </a:solidFill>
              </a:rPr>
              <a:t>і</a:t>
            </a:r>
            <a:r>
              <a:rPr lang="ru-RU" sz="2100" dirty="0">
                <a:solidFill>
                  <a:schemeClr val="bg1"/>
                </a:solidFill>
              </a:rPr>
              <a:t> </a:t>
            </a:r>
            <a:r>
              <a:rPr lang="ru-RU" sz="2100" dirty="0" err="1">
                <a:solidFill>
                  <a:schemeClr val="bg1"/>
                </a:solidFill>
              </a:rPr>
              <a:t>чи</a:t>
            </a:r>
            <a:r>
              <a:rPr lang="ru-RU" sz="2100" dirty="0">
                <a:solidFill>
                  <a:schemeClr val="bg1"/>
                </a:solidFill>
              </a:rPr>
              <a:t> не </a:t>
            </a:r>
            <a:r>
              <a:rPr lang="ru-RU" sz="2100" dirty="0" err="1">
                <a:solidFill>
                  <a:schemeClr val="bg1"/>
                </a:solidFill>
              </a:rPr>
              <a:t>завадять</a:t>
            </a:r>
            <a:r>
              <a:rPr lang="ru-RU" sz="2100" dirty="0">
                <a:solidFill>
                  <a:schemeClr val="bg1"/>
                </a:solidFill>
              </a:rPr>
              <a:t> </a:t>
            </a:r>
            <a:r>
              <a:rPr lang="ru-RU" sz="2100" dirty="0" err="1">
                <a:solidFill>
                  <a:schemeClr val="bg1"/>
                </a:solidFill>
              </a:rPr>
              <a:t>супутники</a:t>
            </a:r>
            <a:r>
              <a:rPr lang="ru-RU" sz="2100" dirty="0">
                <a:solidFill>
                  <a:schemeClr val="bg1"/>
                </a:solidFill>
              </a:rPr>
              <a:t> </a:t>
            </a:r>
            <a:r>
              <a:rPr lang="ru-RU" sz="2100" dirty="0" err="1">
                <a:solidFill>
                  <a:schemeClr val="bg1"/>
                </a:solidFill>
              </a:rPr>
              <a:t>своїм</a:t>
            </a:r>
            <a:r>
              <a:rPr lang="ru-RU" sz="2100" dirty="0">
                <a:solidFill>
                  <a:schemeClr val="bg1"/>
                </a:solidFill>
              </a:rPr>
              <a:t> </a:t>
            </a:r>
            <a:r>
              <a:rPr lang="ru-RU" sz="2100" dirty="0" err="1">
                <a:solidFill>
                  <a:schemeClr val="bg1"/>
                </a:solidFill>
              </a:rPr>
              <a:t>рухом</a:t>
            </a:r>
            <a:r>
              <a:rPr lang="ru-RU" sz="2100" dirty="0">
                <a:solidFill>
                  <a:schemeClr val="bg1"/>
                </a:solidFill>
              </a:rPr>
              <a:t>... ангелам.</a:t>
            </a:r>
            <a:endParaRPr lang="uk-UA" sz="2100"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8000" r="-38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214470"/>
            <a:ext cx="8229600" cy="428628"/>
          </a:xfrm>
        </p:spPr>
        <p:txBody>
          <a:bodyPr>
            <a:normAutofit fontScale="90000"/>
          </a:bodyPr>
          <a:lstStyle/>
          <a:p>
            <a:endParaRPr lang="uk-UA" dirty="0"/>
          </a:p>
        </p:txBody>
      </p:sp>
      <p:sp>
        <p:nvSpPr>
          <p:cNvPr id="3" name="Содержимое 2"/>
          <p:cNvSpPr>
            <a:spLocks noGrp="1"/>
          </p:cNvSpPr>
          <p:nvPr>
            <p:ph idx="1"/>
          </p:nvPr>
        </p:nvSpPr>
        <p:spPr>
          <a:xfrm>
            <a:off x="285720" y="357166"/>
            <a:ext cx="8401080" cy="6286544"/>
          </a:xfrm>
        </p:spPr>
        <p:txBody>
          <a:bodyPr>
            <a:normAutofit fontScale="55000" lnSpcReduction="20000"/>
          </a:bodyPr>
          <a:lstStyle/>
          <a:p>
            <a:r>
              <a:rPr lang="uk-UA" sz="4900" dirty="0" smtClean="0">
                <a:solidFill>
                  <a:schemeClr val="bg1"/>
                </a:solidFill>
              </a:rPr>
              <a:t>Найважливіші </a:t>
            </a:r>
            <a:r>
              <a:rPr lang="uk-UA" sz="4900" dirty="0">
                <a:solidFill>
                  <a:schemeClr val="bg1"/>
                </a:solidFill>
              </a:rPr>
              <a:t>етапи освоєння </a:t>
            </a:r>
            <a:r>
              <a:rPr lang="uk-UA" sz="4900" dirty="0" smtClean="0">
                <a:solidFill>
                  <a:schemeClr val="bg1"/>
                </a:solidFill>
              </a:rPr>
              <a:t>:</a:t>
            </a:r>
          </a:p>
          <a:p>
            <a:pPr algn="ctr">
              <a:buNone/>
            </a:pPr>
            <a:endParaRPr lang="uk-UA" sz="2800" dirty="0" smtClean="0">
              <a:solidFill>
                <a:schemeClr val="bg1"/>
              </a:solidFill>
            </a:endParaRPr>
          </a:p>
          <a:p>
            <a:pPr algn="ctr">
              <a:buNone/>
            </a:pPr>
            <a:r>
              <a:rPr lang="uk-UA" sz="2800" dirty="0" smtClean="0">
                <a:solidFill>
                  <a:schemeClr val="bg1"/>
                </a:solidFill>
              </a:rPr>
              <a:t>17 </a:t>
            </a:r>
            <a:r>
              <a:rPr lang="uk-UA" sz="2800" dirty="0">
                <a:solidFill>
                  <a:schemeClr val="bg1"/>
                </a:solidFill>
              </a:rPr>
              <a:t>липня Перше стикування двох пілотованих космічних кораблів різних країн (О. А. Леонов, В. М. Куба-сов, "Союз-19", СРСР; Т. </a:t>
            </a:r>
            <a:r>
              <a:rPr lang="uk-UA" sz="2800" dirty="0" err="1">
                <a:solidFill>
                  <a:schemeClr val="bg1"/>
                </a:solidFill>
              </a:rPr>
              <a:t>Стаффорд</a:t>
            </a:r>
            <a:r>
              <a:rPr lang="uk-UA" sz="2800" dirty="0">
                <a:solidFill>
                  <a:schemeClr val="bg1"/>
                </a:solidFill>
              </a:rPr>
              <a:t>, Д. </a:t>
            </a:r>
            <a:r>
              <a:rPr lang="uk-UA" sz="2800" dirty="0" err="1">
                <a:solidFill>
                  <a:schemeClr val="bg1"/>
                </a:solidFill>
              </a:rPr>
              <a:t>Слейтон</a:t>
            </a:r>
            <a:r>
              <a:rPr lang="uk-UA" sz="2800" dirty="0">
                <a:solidFill>
                  <a:schemeClr val="bg1"/>
                </a:solidFill>
              </a:rPr>
              <a:t>, В. </a:t>
            </a:r>
            <a:r>
              <a:rPr lang="uk-UA" sz="2800" dirty="0" err="1">
                <a:solidFill>
                  <a:schemeClr val="bg1"/>
                </a:solidFill>
              </a:rPr>
              <a:t>Бранд</a:t>
            </a:r>
            <a:r>
              <a:rPr lang="uk-UA" sz="2800" dirty="0">
                <a:solidFill>
                  <a:schemeClr val="bg1"/>
                </a:solidFill>
              </a:rPr>
              <a:t>, "Аполлон", США).</a:t>
            </a:r>
            <a:r>
              <a:rPr lang="uk-UA" sz="2800" dirty="0" smtClean="0">
                <a:solidFill>
                  <a:schemeClr val="bg1"/>
                </a:solidFill>
              </a:rPr>
              <a:t/>
            </a:r>
            <a:br>
              <a:rPr lang="uk-UA" sz="2800" dirty="0" smtClean="0">
                <a:solidFill>
                  <a:schemeClr val="bg1"/>
                </a:solidFill>
              </a:rPr>
            </a:br>
            <a:r>
              <a:rPr lang="uk-UA" sz="2800" dirty="0">
                <a:solidFill>
                  <a:schemeClr val="bg1"/>
                </a:solidFill>
              </a:rPr>
              <a:t>22 жовтня Виведення на орбіту навколо Венери першого штучного супутника, перша передача на Землю телевізійного зображення поверхні Венери ("Ве-нера-9", СРСР).</a:t>
            </a:r>
            <a:r>
              <a:rPr lang="uk-UA" sz="2800" dirty="0" smtClean="0">
                <a:solidFill>
                  <a:schemeClr val="bg1"/>
                </a:solidFill>
              </a:rPr>
              <a:t/>
            </a:r>
            <a:br>
              <a:rPr lang="uk-UA" sz="2800" dirty="0" smtClean="0">
                <a:solidFill>
                  <a:schemeClr val="bg1"/>
                </a:solidFill>
              </a:rPr>
            </a:br>
            <a:r>
              <a:rPr lang="uk-UA" sz="2800" dirty="0">
                <a:solidFill>
                  <a:schemeClr val="bg1"/>
                </a:solidFill>
              </a:rPr>
              <a:t>1976 р.</a:t>
            </a:r>
            <a:r>
              <a:rPr lang="uk-UA" sz="2800" dirty="0" smtClean="0">
                <a:solidFill>
                  <a:schemeClr val="bg1"/>
                </a:solidFill>
              </a:rPr>
              <a:t/>
            </a:r>
            <a:br>
              <a:rPr lang="uk-UA" sz="2800" dirty="0" smtClean="0">
                <a:solidFill>
                  <a:schemeClr val="bg1"/>
                </a:solidFill>
              </a:rPr>
            </a:br>
            <a:r>
              <a:rPr lang="uk-UA" sz="2800" dirty="0">
                <a:solidFill>
                  <a:schemeClr val="bg1"/>
                </a:solidFill>
              </a:rPr>
              <a:t>20 липня Перші дослідження на поверхні Марса міжпланетним космічним апаратом ("Вікінг-1&gt;, США).</a:t>
            </a:r>
            <a:r>
              <a:rPr lang="uk-UA" sz="2800" dirty="0" smtClean="0">
                <a:solidFill>
                  <a:schemeClr val="bg1"/>
                </a:solidFill>
              </a:rPr>
              <a:t/>
            </a:r>
            <a:br>
              <a:rPr lang="uk-UA" sz="2800" dirty="0" smtClean="0">
                <a:solidFill>
                  <a:schemeClr val="bg1"/>
                </a:solidFill>
              </a:rPr>
            </a:br>
            <a:r>
              <a:rPr lang="uk-UA" sz="2800" dirty="0">
                <a:solidFill>
                  <a:schemeClr val="bg1"/>
                </a:solidFill>
              </a:rPr>
              <a:t>1978 р.</a:t>
            </a:r>
            <a:r>
              <a:rPr lang="uk-UA" sz="2800" dirty="0" smtClean="0">
                <a:solidFill>
                  <a:schemeClr val="bg1"/>
                </a:solidFill>
              </a:rPr>
              <a:t/>
            </a:r>
            <a:br>
              <a:rPr lang="uk-UA" sz="2800" dirty="0" smtClean="0">
                <a:solidFill>
                  <a:schemeClr val="bg1"/>
                </a:solidFill>
              </a:rPr>
            </a:br>
            <a:r>
              <a:rPr lang="uk-UA" sz="2800" dirty="0">
                <a:solidFill>
                  <a:schemeClr val="bg1"/>
                </a:solidFill>
              </a:rPr>
              <a:t>2 березня Виведення на орбіту першого міжнародного екіпажу на космічному кораблі "Союз-28" і перехід його на станцію "Салют-6" (О. О. Губарєв, СРСР; В. </a:t>
            </a:r>
            <a:r>
              <a:rPr lang="uk-UA" sz="2800" dirty="0" err="1">
                <a:solidFill>
                  <a:schemeClr val="bg1"/>
                </a:solidFill>
              </a:rPr>
              <a:t>Ремек</a:t>
            </a:r>
            <a:r>
              <a:rPr lang="uk-UA" sz="2800" dirty="0">
                <a:solidFill>
                  <a:schemeClr val="bg1"/>
                </a:solidFill>
              </a:rPr>
              <a:t>, ЧССР).</a:t>
            </a:r>
            <a:r>
              <a:rPr lang="uk-UA" sz="2800" dirty="0" smtClean="0">
                <a:solidFill>
                  <a:schemeClr val="bg1"/>
                </a:solidFill>
              </a:rPr>
              <a:t/>
            </a:r>
            <a:br>
              <a:rPr lang="uk-UA" sz="2800" dirty="0" smtClean="0">
                <a:solidFill>
                  <a:schemeClr val="bg1"/>
                </a:solidFill>
              </a:rPr>
            </a:br>
            <a:r>
              <a:rPr lang="uk-UA" sz="2800" dirty="0">
                <a:solidFill>
                  <a:schemeClr val="bg1"/>
                </a:solidFill>
              </a:rPr>
              <a:t>1979 р</a:t>
            </a:r>
            <a:r>
              <a:rPr lang="uk-UA" sz="2800" dirty="0" smtClean="0">
                <a:solidFill>
                  <a:schemeClr val="bg1"/>
                </a:solidFill>
              </a:rPr>
              <a:t>.</a:t>
            </a:r>
            <a:br>
              <a:rPr lang="uk-UA" sz="2800" dirty="0" smtClean="0">
                <a:solidFill>
                  <a:schemeClr val="bg1"/>
                </a:solidFill>
              </a:rPr>
            </a:br>
            <a:r>
              <a:rPr lang="uk-UA" sz="2800" dirty="0">
                <a:solidFill>
                  <a:schemeClr val="bg1"/>
                </a:solidFill>
              </a:rPr>
              <a:t>18 грудня Підписання Угоди про діяльність держав на Місяці та інших небесних тілах.</a:t>
            </a:r>
            <a:r>
              <a:rPr lang="uk-UA" sz="2800" dirty="0" smtClean="0">
                <a:solidFill>
                  <a:schemeClr val="bg1"/>
                </a:solidFill>
              </a:rPr>
              <a:t/>
            </a:r>
            <a:br>
              <a:rPr lang="uk-UA" sz="2800" dirty="0" smtClean="0">
                <a:solidFill>
                  <a:schemeClr val="bg1"/>
                </a:solidFill>
              </a:rPr>
            </a:br>
            <a:r>
              <a:rPr lang="uk-UA" sz="2800" dirty="0">
                <a:solidFill>
                  <a:schemeClr val="bg1"/>
                </a:solidFill>
              </a:rPr>
              <a:t>1983 р.</a:t>
            </a:r>
            <a:r>
              <a:rPr lang="uk-UA" sz="2800" dirty="0" smtClean="0">
                <a:solidFill>
                  <a:schemeClr val="bg1"/>
                </a:solidFill>
              </a:rPr>
              <a:t/>
            </a:r>
            <a:br>
              <a:rPr lang="uk-UA" sz="2800" dirty="0" smtClean="0">
                <a:solidFill>
                  <a:schemeClr val="bg1"/>
                </a:solidFill>
              </a:rPr>
            </a:br>
            <a:r>
              <a:rPr lang="uk-UA" sz="2800" dirty="0">
                <a:solidFill>
                  <a:schemeClr val="bg1"/>
                </a:solidFill>
              </a:rPr>
              <a:t>10 і 14жовтня Виведення на орбіту навколо Венери космічних </a:t>
            </a:r>
            <a:r>
              <a:rPr lang="uk-UA" sz="2800" dirty="0" err="1">
                <a:solidFill>
                  <a:schemeClr val="bg1"/>
                </a:solidFill>
              </a:rPr>
              <a:t>апа</a:t>
            </a:r>
            <a:r>
              <a:rPr lang="uk-UA" sz="2800" dirty="0">
                <a:solidFill>
                  <a:schemeClr val="bg1"/>
                </a:solidFill>
              </a:rPr>
              <a:t> </a:t>
            </a:r>
            <a:r>
              <a:rPr lang="uk-UA" sz="2800" dirty="0" err="1">
                <a:solidFill>
                  <a:schemeClr val="bg1"/>
                </a:solidFill>
              </a:rPr>
              <a:t>ратів</a:t>
            </a:r>
            <a:r>
              <a:rPr lang="uk-UA" sz="2800" dirty="0">
                <a:solidFill>
                  <a:schemeClr val="bg1"/>
                </a:solidFill>
              </a:rPr>
              <a:t> "Венера-15" та "Венера-16" і радіолокаційне</a:t>
            </a:r>
            <a:r>
              <a:rPr lang="uk-UA" sz="2800" dirty="0" smtClean="0">
                <a:solidFill>
                  <a:schemeClr val="bg1"/>
                </a:solidFill>
              </a:rPr>
              <a:t/>
            </a:r>
            <a:br>
              <a:rPr lang="uk-UA" sz="2800" dirty="0" smtClean="0">
                <a:solidFill>
                  <a:schemeClr val="bg1"/>
                </a:solidFill>
              </a:rPr>
            </a:br>
            <a:r>
              <a:rPr lang="uk-UA" sz="2800" dirty="0">
                <a:solidFill>
                  <a:schemeClr val="bg1"/>
                </a:solidFill>
              </a:rPr>
              <a:t>картографування планети (СРСР). ,</a:t>
            </a:r>
            <a:r>
              <a:rPr lang="uk-UA" sz="2800" dirty="0" smtClean="0">
                <a:solidFill>
                  <a:schemeClr val="bg1"/>
                </a:solidFill>
              </a:rPr>
              <a:t/>
            </a:r>
            <a:br>
              <a:rPr lang="uk-UA" sz="2800" dirty="0" smtClean="0">
                <a:solidFill>
                  <a:schemeClr val="bg1"/>
                </a:solidFill>
              </a:rPr>
            </a:br>
            <a:r>
              <a:rPr lang="uk-UA" sz="2800" dirty="0">
                <a:solidFill>
                  <a:schemeClr val="bg1"/>
                </a:solidFill>
              </a:rPr>
              <a:t>1984 р.</a:t>
            </a:r>
            <a:r>
              <a:rPr lang="uk-UA" sz="2800" dirty="0" smtClean="0">
                <a:solidFill>
                  <a:schemeClr val="bg1"/>
                </a:solidFill>
              </a:rPr>
              <a:t/>
            </a:r>
            <a:br>
              <a:rPr lang="uk-UA" sz="2800" dirty="0" smtClean="0">
                <a:solidFill>
                  <a:schemeClr val="bg1"/>
                </a:solidFill>
              </a:rPr>
            </a:br>
            <a:r>
              <a:rPr lang="uk-UA" sz="2800" dirty="0">
                <a:solidFill>
                  <a:schemeClr val="bg1"/>
                </a:solidFill>
              </a:rPr>
              <a:t>8 </a:t>
            </a:r>
            <a:r>
              <a:rPr lang="uk-UA" sz="2800" dirty="0" err="1">
                <a:solidFill>
                  <a:schemeClr val="bg1"/>
                </a:solidFill>
              </a:rPr>
              <a:t>лютого-</a:t>
            </a:r>
            <a:r>
              <a:rPr lang="uk-UA" sz="2800" dirty="0">
                <a:solidFill>
                  <a:schemeClr val="bg1"/>
                </a:solidFill>
              </a:rPr>
              <a:t> </a:t>
            </a:r>
            <a:r>
              <a:rPr lang="uk-UA" sz="2800" dirty="0" err="1">
                <a:solidFill>
                  <a:schemeClr val="bg1"/>
                </a:solidFill>
              </a:rPr>
              <a:t>Найтриваліший</a:t>
            </a:r>
            <a:r>
              <a:rPr lang="uk-UA" sz="2800" dirty="0">
                <a:solidFill>
                  <a:schemeClr val="bg1"/>
                </a:solidFill>
              </a:rPr>
              <a:t> політ у космосі (236 діб 22 </a:t>
            </a:r>
            <a:r>
              <a:rPr lang="uk-UA" sz="2800" dirty="0" err="1">
                <a:solidFill>
                  <a:schemeClr val="bg1"/>
                </a:solidFill>
              </a:rPr>
              <a:t>год</a:t>
            </a:r>
            <a:r>
              <a:rPr lang="uk-UA" sz="2800" dirty="0">
                <a:solidFill>
                  <a:schemeClr val="bg1"/>
                </a:solidFill>
              </a:rPr>
              <a:t> 2 жовтня 49 </a:t>
            </a:r>
            <a:r>
              <a:rPr lang="uk-UA" sz="2800" dirty="0" err="1">
                <a:solidFill>
                  <a:schemeClr val="bg1"/>
                </a:solidFill>
              </a:rPr>
              <a:t>хв</a:t>
            </a:r>
            <a:r>
              <a:rPr lang="uk-UA" sz="2800" dirty="0">
                <a:solidFill>
                  <a:schemeClr val="bg1"/>
                </a:solidFill>
              </a:rPr>
              <a:t>, Л. Д. </a:t>
            </a:r>
            <a:r>
              <a:rPr lang="uk-UA" sz="2800" dirty="0" err="1">
                <a:solidFill>
                  <a:schemeClr val="bg1"/>
                </a:solidFill>
              </a:rPr>
              <a:t>Кизим</a:t>
            </a:r>
            <a:r>
              <a:rPr lang="uk-UA" sz="2800" dirty="0">
                <a:solidFill>
                  <a:schemeClr val="bg1"/>
                </a:solidFill>
              </a:rPr>
              <a:t>, В. О. Соловйов, О. Ю. </a:t>
            </a:r>
            <a:r>
              <a:rPr lang="uk-UA" sz="2800" dirty="0" err="1">
                <a:solidFill>
                  <a:schemeClr val="bg1"/>
                </a:solidFill>
              </a:rPr>
              <a:t>Атьков</a:t>
            </a:r>
            <a:r>
              <a:rPr lang="uk-UA" sz="2800" dirty="0">
                <a:solidFill>
                  <a:schemeClr val="bg1"/>
                </a:solidFill>
              </a:rPr>
              <a:t>,космічні кораблі "Союз Т-10", "Союз Т-11", станція "Салют-7", СРСР).</a:t>
            </a:r>
            <a:r>
              <a:rPr lang="uk-UA" sz="2800" dirty="0" smtClean="0">
                <a:solidFill>
                  <a:schemeClr val="bg1"/>
                </a:solidFill>
              </a:rPr>
              <a:t/>
            </a:r>
            <a:br>
              <a:rPr lang="uk-UA" sz="2800" dirty="0" smtClean="0">
                <a:solidFill>
                  <a:schemeClr val="bg1"/>
                </a:solidFill>
              </a:rPr>
            </a:br>
            <a:r>
              <a:rPr lang="uk-UA" sz="2800" dirty="0">
                <a:solidFill>
                  <a:schemeClr val="bg1"/>
                </a:solidFill>
              </a:rPr>
              <a:t>15,21 грудня Запуск міжпланетних космічних апаратів "Вега-1" і "Вега-2" з метою дослідження Венери і комети Галлея (СРСР).</a:t>
            </a:r>
            <a:r>
              <a:rPr lang="uk-UA" sz="2800" dirty="0" smtClean="0">
                <a:solidFill>
                  <a:schemeClr val="bg1"/>
                </a:solidFill>
              </a:rPr>
              <a:t/>
            </a:r>
            <a:br>
              <a:rPr lang="uk-UA" sz="2800" dirty="0" smtClean="0">
                <a:solidFill>
                  <a:schemeClr val="bg1"/>
                </a:solidFill>
              </a:rPr>
            </a:br>
            <a:r>
              <a:rPr lang="uk-UA" sz="2800" dirty="0">
                <a:solidFill>
                  <a:schemeClr val="bg1"/>
                </a:solidFill>
              </a:rPr>
              <a:t>1985 р.</a:t>
            </a:r>
            <a:r>
              <a:rPr lang="uk-UA" sz="2800" dirty="0" smtClean="0">
                <a:solidFill>
                  <a:schemeClr val="bg1"/>
                </a:solidFill>
              </a:rPr>
              <a:t/>
            </a:r>
            <a:br>
              <a:rPr lang="uk-UA" sz="2800" dirty="0" smtClean="0">
                <a:solidFill>
                  <a:schemeClr val="bg1"/>
                </a:solidFill>
              </a:rPr>
            </a:br>
            <a:r>
              <a:rPr lang="uk-UA" sz="2800" dirty="0">
                <a:solidFill>
                  <a:schemeClr val="bg1"/>
                </a:solidFill>
              </a:rPr>
              <a:t>червень Аеростатне зондування атмосфери Венери (</a:t>
            </a:r>
            <a:r>
              <a:rPr lang="uk-UA" sz="2800" dirty="0" err="1">
                <a:solidFill>
                  <a:schemeClr val="bg1"/>
                </a:solidFill>
              </a:rPr>
              <a:t>косміч</a:t>
            </a:r>
            <a:r>
              <a:rPr lang="uk-UA" sz="2800" dirty="0" smtClean="0">
                <a:solidFill>
                  <a:schemeClr val="bg1"/>
                </a:solidFill>
              </a:rPr>
              <a:t/>
            </a:r>
            <a:br>
              <a:rPr lang="uk-UA" sz="2800" dirty="0" smtClean="0">
                <a:solidFill>
                  <a:schemeClr val="bg1"/>
                </a:solidFill>
              </a:rPr>
            </a:br>
            <a:r>
              <a:rPr lang="uk-UA" sz="2800" dirty="0">
                <a:solidFill>
                  <a:schemeClr val="bg1"/>
                </a:solidFill>
              </a:rPr>
              <a:t>ні апарати "Вега-1" і "Вега-2", СРСР).</a:t>
            </a:r>
            <a:r>
              <a:rPr lang="uk-UA" sz="2800" dirty="0" smtClean="0">
                <a:solidFill>
                  <a:schemeClr val="bg1"/>
                </a:solidFill>
              </a:rPr>
              <a:t/>
            </a:r>
            <a:br>
              <a:rPr lang="uk-UA" sz="2800" dirty="0" smtClean="0">
                <a:solidFill>
                  <a:schemeClr val="bg1"/>
                </a:solidFill>
              </a:rPr>
            </a:br>
            <a:r>
              <a:rPr lang="uk-UA" sz="2800" dirty="0">
                <a:solidFill>
                  <a:schemeClr val="bg1"/>
                </a:solidFill>
              </a:rPr>
              <a:t>1986 р.</a:t>
            </a:r>
            <a:r>
              <a:rPr lang="uk-UA" sz="2800" dirty="0" smtClean="0">
                <a:solidFill>
                  <a:schemeClr val="bg1"/>
                </a:solidFill>
              </a:rPr>
              <a:t/>
            </a:r>
            <a:br>
              <a:rPr lang="uk-UA" sz="2800" dirty="0" smtClean="0">
                <a:solidFill>
                  <a:schemeClr val="bg1"/>
                </a:solidFill>
              </a:rPr>
            </a:br>
            <a:r>
              <a:rPr lang="uk-UA" sz="2800" dirty="0">
                <a:solidFill>
                  <a:schemeClr val="bg1"/>
                </a:solidFill>
              </a:rPr>
              <a:t>січень Перші дослідження Урана міжпланетними космічними апаратами з пролітної траєкторії ("Піонер-11", США).</a:t>
            </a:r>
            <a:r>
              <a:rPr lang="uk-UA" sz="2800" dirty="0" smtClean="0">
                <a:solidFill>
                  <a:schemeClr val="bg1"/>
                </a:solidFill>
              </a:rPr>
              <a:t/>
            </a:r>
            <a:br>
              <a:rPr lang="uk-UA" sz="2800" dirty="0" smtClean="0">
                <a:solidFill>
                  <a:schemeClr val="bg1"/>
                </a:solidFill>
              </a:rPr>
            </a:br>
            <a:r>
              <a:rPr lang="uk-UA" sz="2800" dirty="0">
                <a:solidFill>
                  <a:schemeClr val="bg1"/>
                </a:solidFill>
              </a:rPr>
              <a:t>березень Дослідження комети Галлея космічними апаратами з пролітної траєкторії ("Вега-1" і "Вега-2", СРСР)</a:t>
            </a:r>
            <a:endParaRPr lang="uk-UA" sz="2700"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9000" r="-39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457200" y="-1285908"/>
            <a:ext cx="8229600" cy="142876"/>
          </a:xfrm>
        </p:spPr>
        <p:txBody>
          <a:bodyPr>
            <a:normAutofit fontScale="90000"/>
          </a:bodyPr>
          <a:lstStyle/>
          <a:p>
            <a:endParaRPr lang="uk-UA" dirty="0"/>
          </a:p>
        </p:txBody>
      </p:sp>
      <p:sp>
        <p:nvSpPr>
          <p:cNvPr id="3" name="Содержимое 2"/>
          <p:cNvSpPr>
            <a:spLocks noGrp="1"/>
          </p:cNvSpPr>
          <p:nvPr>
            <p:ph idx="1"/>
          </p:nvPr>
        </p:nvSpPr>
        <p:spPr>
          <a:xfrm>
            <a:off x="500034" y="428604"/>
            <a:ext cx="8229600" cy="5768997"/>
          </a:xfrm>
        </p:spPr>
        <p:txBody>
          <a:bodyPr>
            <a:normAutofit lnSpcReduction="10000"/>
          </a:bodyPr>
          <a:lstStyle/>
          <a:p>
            <a:r>
              <a:rPr lang="uk-UA" sz="2700" dirty="0">
                <a:solidFill>
                  <a:schemeClr val="bg1"/>
                </a:solidFill>
              </a:rPr>
              <a:t>Проблеми освоєння </a:t>
            </a:r>
            <a:r>
              <a:rPr lang="uk-UA" sz="2700" dirty="0" smtClean="0">
                <a:solidFill>
                  <a:schemeClr val="bg1"/>
                </a:solidFill>
              </a:rPr>
              <a:t>космосу:</a:t>
            </a:r>
          </a:p>
          <a:p>
            <a:pPr>
              <a:buNone/>
            </a:pPr>
            <a:endParaRPr lang="uk-UA" sz="2000" dirty="0" smtClean="0">
              <a:solidFill>
                <a:schemeClr val="bg1"/>
              </a:solidFill>
            </a:endParaRPr>
          </a:p>
          <a:p>
            <a:pPr>
              <a:buNone/>
            </a:pPr>
            <a:r>
              <a:rPr lang="uk-UA" sz="2000" dirty="0" smtClean="0">
                <a:solidFill>
                  <a:schemeClr val="bg1"/>
                </a:solidFill>
              </a:rPr>
              <a:t>Глобальною </a:t>
            </a:r>
            <a:r>
              <a:rPr lang="uk-UA" sz="2000" dirty="0">
                <a:solidFill>
                  <a:schemeClr val="bg1"/>
                </a:solidFill>
              </a:rPr>
              <a:t>проблемою є і освоєння космосу. Космічні польоти починають давати не лише наукову, але й економічну віддачу. Разом </a:t>
            </a:r>
            <a:r>
              <a:rPr lang="uk-UA" sz="2000" dirty="0" err="1">
                <a:solidFill>
                  <a:schemeClr val="bg1"/>
                </a:solidFill>
              </a:rPr>
              <a:t>зтим</a:t>
            </a:r>
            <a:r>
              <a:rPr lang="uk-UA" sz="2000" dirty="0">
                <a:solidFill>
                  <a:schemeClr val="bg1"/>
                </a:solidFill>
              </a:rPr>
              <a:t> подальше дослідження космосу стає не під силу жодній країні, зокрема, і все більше потребує об'єднаних і скоординованих зусиль </a:t>
            </a:r>
            <a:r>
              <a:rPr lang="uk-UA" sz="2000" dirty="0" smtClean="0">
                <a:solidFill>
                  <a:schemeClr val="bg1"/>
                </a:solidFill>
              </a:rPr>
              <a:t>.</a:t>
            </a:r>
          </a:p>
          <a:p>
            <a:pPr>
              <a:buNone/>
            </a:pPr>
            <a:r>
              <a:rPr lang="uk-UA" sz="2000" dirty="0">
                <a:solidFill>
                  <a:schemeClr val="bg1"/>
                </a:solidFill>
              </a:rPr>
              <a:t>Розв'язання глобальних проблем сучасності вимагає розробки і реалізації колективних програм для забезпечення майбутнього людської цивілізації.</a:t>
            </a:r>
            <a:r>
              <a:rPr lang="uk-UA" sz="2000" dirty="0" smtClean="0">
                <a:solidFill>
                  <a:schemeClr val="bg1"/>
                </a:solidFill>
              </a:rPr>
              <a:t/>
            </a:r>
            <a:br>
              <a:rPr lang="uk-UA" sz="2000" dirty="0" smtClean="0">
                <a:solidFill>
                  <a:schemeClr val="bg1"/>
                </a:solidFill>
              </a:rPr>
            </a:br>
            <a:r>
              <a:rPr lang="uk-UA" sz="2000" dirty="0">
                <a:solidFill>
                  <a:schemeClr val="bg1"/>
                </a:solidFill>
              </a:rPr>
              <a:t>У процесі освоєння космічного простору людина так чи інакше його забруднює. Ще в середині 80-х років на земних орбітах кружляли десятки тисяч штучних об'єктів, що, за словами французького фахівця, перетворили найближчий космос у "космічний смітник". Крім того, космос, як спільна власність, завжди повинен лишатися мирним, відкритим для його </a:t>
            </a:r>
            <a:r>
              <a:rPr lang="uk-UA" sz="2000" dirty="0" smtClean="0">
                <a:solidFill>
                  <a:schemeClr val="bg1"/>
                </a:solidFill>
              </a:rPr>
              <a:t>використання </a:t>
            </a:r>
            <a:r>
              <a:rPr lang="uk-UA" sz="2000" dirty="0">
                <a:solidFill>
                  <a:schemeClr val="bg1"/>
                </a:solidFill>
              </a:rPr>
              <a:t>в інтересах усіх людей. </a:t>
            </a:r>
            <a:r>
              <a:rPr lang="uk-UA" sz="2000" dirty="0" smtClean="0">
                <a:solidFill>
                  <a:schemeClr val="bg1"/>
                </a:solidFill>
              </a:rPr>
              <a:t/>
            </a:r>
            <a:br>
              <a:rPr lang="uk-UA" sz="2000" dirty="0" smtClean="0">
                <a:solidFill>
                  <a:schemeClr val="bg1"/>
                </a:solidFill>
              </a:rPr>
            </a:br>
            <a:r>
              <a:rPr lang="uk-UA" sz="2000" dirty="0">
                <a:solidFill>
                  <a:schemeClr val="bg1"/>
                </a:solidFill>
              </a:rPr>
              <a:t>Ось чому слід дбати про те, щоб земні конфлікти ніколи не </a:t>
            </a:r>
            <a:r>
              <a:rPr lang="uk-UA" sz="2000" dirty="0" err="1">
                <a:solidFill>
                  <a:schemeClr val="bg1"/>
                </a:solidFill>
              </a:rPr>
              <a:t>пе-реносилися</a:t>
            </a:r>
            <a:r>
              <a:rPr lang="uk-UA" sz="2000" dirty="0">
                <a:solidFill>
                  <a:schemeClr val="bg1"/>
                </a:solidFill>
              </a:rPr>
              <a:t> в космос і ніколи не було різного роду "зоряних війн", які так часто показують на екранах телевізорів.</a:t>
            </a:r>
            <a:r>
              <a:rPr lang="uk-UA" sz="1600" dirty="0" smtClean="0"/>
              <a:t/>
            </a:r>
            <a:br>
              <a:rPr lang="uk-UA" sz="1600" dirty="0" smtClean="0"/>
            </a:br>
            <a:r>
              <a:rPr lang="uk-UA" sz="1600" dirty="0" smtClean="0"/>
              <a:t/>
            </a:r>
            <a:br>
              <a:rPr lang="uk-UA" sz="1600" dirty="0" smtClean="0"/>
            </a:br>
            <a:endParaRPr lang="uk-UA" sz="1500"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TotalTime>
  <Words>143</Words>
  <Application>Microsoft Office PowerPoint</Application>
  <PresentationFormat>Экран (4:3)</PresentationFormat>
  <Paragraphs>20</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Тема Office</vt:lpstr>
      <vt:lpstr>Проблема освоєння космосу </vt:lpstr>
      <vt:lpstr>Слайд 2</vt:lpstr>
      <vt:lpstr>Слайд 3</vt:lpstr>
      <vt:lpstr>Слайд 4</vt:lpstr>
      <vt:lpstr>Слайд 5</vt:lpstr>
      <vt:lpstr>Слайд 6</vt:lpstr>
      <vt:lpstr>Слайд 7</vt:lpstr>
      <vt:lpstr>Слайд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Проблема освоєння космосу</dc:title>
  <dc:creator>Karina</dc:creator>
  <cp:lastModifiedBy>Admin</cp:lastModifiedBy>
  <cp:revision>12</cp:revision>
  <dcterms:created xsi:type="dcterms:W3CDTF">2015-03-16T17:48:40Z</dcterms:created>
  <dcterms:modified xsi:type="dcterms:W3CDTF">2015-04-21T10:27:57Z</dcterms:modified>
</cp:coreProperties>
</file>