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>
        <p:scale>
          <a:sx n="82" d="100"/>
          <a:sy n="82" d="100"/>
        </p:scale>
        <p:origin x="7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A%D0%BE%D1%81%D1%82%D1%8C%D0%BE%D0%BB_%D0%A1%D0%B2%D1%8F%D1%82%D0%BE%D0%B3%D0%BE_%D0%9E%D0%BB%D0%B5%D0%BA%D1%81%D0%B0%D0%BD%D0%B4%D1%80%D0%B0_(%D0%9A%D0%B8%D1%97%D0%B2)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57" TargetMode="External"/><Relationship Id="rId3" Type="http://schemas.openxmlformats.org/officeDocument/2006/relationships/hyperlink" Target="http://uk.wikipedia.org/wiki/1849" TargetMode="External"/><Relationship Id="rId7" Type="http://schemas.openxmlformats.org/officeDocument/2006/relationships/hyperlink" Target="http://uk.wikipedia.org/wiki/1847" TargetMode="External"/><Relationship Id="rId2" Type="http://schemas.openxmlformats.org/officeDocument/2006/relationships/hyperlink" Target="http://uk.wikipedia.org/wiki/18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1%D0%B0%D0%B9%D1%80%D0%BE%D0%BD%D1%96%D0%B7%D0%BC&amp;action=edit&amp;redlink=1" TargetMode="External"/><Relationship Id="rId5" Type="http://schemas.openxmlformats.org/officeDocument/2006/relationships/hyperlink" Target="http://uk.wikipedia.org/wiki/%D0%A3%D1%81%D1%82%D0%B8%D0%BC_%D0%9A%D0%B0%D1%80%D0%BC%D0%B5%D0%BB%D1%8E%D0%BA" TargetMode="External"/><Relationship Id="rId4" Type="http://schemas.openxmlformats.org/officeDocument/2006/relationships/hyperlink" Target="http://uk.wikipedia.org/wiki/%D0%92%D0%B0%D1%80%D0%BD%D0%B0%D0%BA_(%D0%BF%D0%BE%D0%B5%D0%BC%D0%B0)" TargetMode="External"/><Relationship Id="rId9" Type="http://schemas.openxmlformats.org/officeDocument/2006/relationships/hyperlink" Target="http://uk.wikipedia.org/wiki/185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328" y="1"/>
            <a:ext cx="6054671" cy="48819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dirty="0" err="1" smtClean="0">
                <a:latin typeface="Cambria Math" pitchFamily="18" charset="0"/>
                <a:ea typeface="Cambria Math" pitchFamily="18" charset="0"/>
              </a:rPr>
              <a:t>Невольнича</a:t>
            </a:r>
            <a:r>
              <a:rPr lang="ru-RU" sz="5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400" dirty="0" err="1" smtClean="0">
                <a:latin typeface="Cambria Math" pitchFamily="18" charset="0"/>
                <a:ea typeface="Cambria Math" pitchFamily="18" charset="0"/>
              </a:rPr>
              <a:t>поез</a:t>
            </a:r>
            <a:r>
              <a:rPr lang="uk-UA" sz="5400" dirty="0" err="1" smtClean="0">
                <a:latin typeface="Cambria Math" pitchFamily="18" charset="0"/>
                <a:ea typeface="Cambria Math" pitchFamily="18" charset="0"/>
              </a:rPr>
              <a:t>ія</a:t>
            </a:r>
            <a:r>
              <a:rPr lang="uk-UA" sz="5400" dirty="0" smtClean="0">
                <a:latin typeface="Cambria Math" pitchFamily="18" charset="0"/>
                <a:ea typeface="Cambria Math" pitchFamily="18" charset="0"/>
              </a:rPr>
              <a:t> в творчості Т.Шевченка</a:t>
            </a:r>
            <a:endParaRPr lang="ru-RU" sz="5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sz="2200" b="0" i="0" dirty="0" smtClean="0"/>
              <a:t>«Добра не жди, не жди сподіваної долі, вона заснула…»</a:t>
            </a:r>
            <a:endParaRPr lang="ru-RU" sz="2200" b="0" i="0" dirty="0"/>
          </a:p>
        </p:txBody>
      </p:sp>
    </p:spTree>
    <p:extLst>
      <p:ext uri="{BB962C8B-B14F-4D97-AF65-F5344CB8AC3E}">
        <p14:creationId xmlns:p14="http://schemas.microsoft.com/office/powerpoint/2010/main" xmlns="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Період після заслання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 Т. Шевченко покинув 2 </a:t>
            </a:r>
            <a:r>
              <a:rPr lang="ru-RU" dirty="0" err="1"/>
              <a:t>серпня</a:t>
            </a:r>
            <a:r>
              <a:rPr lang="ru-RU" dirty="0"/>
              <a:t> 1857 року.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 </a:t>
            </a:r>
            <a:r>
              <a:rPr lang="ru-RU" dirty="0" err="1"/>
              <a:t>викликало</a:t>
            </a:r>
            <a:r>
              <a:rPr lang="ru-RU" dirty="0"/>
              <a:t> в Т.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сил.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переписувати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твори з «</a:t>
            </a:r>
            <a:r>
              <a:rPr lang="ru-RU" dirty="0" err="1"/>
              <a:t>Малої</a:t>
            </a:r>
            <a:r>
              <a:rPr lang="ru-RU" dirty="0"/>
              <a:t> книжки» до «</a:t>
            </a:r>
            <a:r>
              <a:rPr lang="ru-RU" dirty="0" err="1"/>
              <a:t>Більшої</a:t>
            </a:r>
            <a:r>
              <a:rPr lang="ru-RU" dirty="0"/>
              <a:t> книжки»,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виправив</a:t>
            </a:r>
            <a:r>
              <a:rPr lang="ru-RU" dirty="0"/>
              <a:t> і </a:t>
            </a:r>
            <a:r>
              <a:rPr lang="ru-RU" dirty="0" err="1"/>
              <a:t>відредагував</a:t>
            </a:r>
            <a:r>
              <a:rPr lang="ru-RU" dirty="0"/>
              <a:t>, написав поему «</a:t>
            </a:r>
            <a:r>
              <a:rPr lang="ru-RU" dirty="0" err="1"/>
              <a:t>Неофіти</a:t>
            </a:r>
            <a:r>
              <a:rPr lang="ru-RU" dirty="0"/>
              <a:t>», 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сатиричної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 «</a:t>
            </a:r>
            <a:r>
              <a:rPr lang="ru-RU" dirty="0" err="1"/>
              <a:t>Юродивий</a:t>
            </a:r>
            <a:r>
              <a:rPr lang="ru-RU" dirty="0"/>
              <a:t>», триптих «Доля», «Муза», «Слава».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2519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/>
              <a:t>Злободенним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перший </a:t>
            </a:r>
            <a:r>
              <a:rPr lang="ru-RU" dirty="0" err="1"/>
              <a:t>вірш</a:t>
            </a:r>
            <a:r>
              <a:rPr lang="ru-RU" dirty="0"/>
              <a:t> Т. </a:t>
            </a:r>
            <a:r>
              <a:rPr lang="ru-RU" dirty="0" err="1"/>
              <a:t>Шевченка</a:t>
            </a:r>
            <a:r>
              <a:rPr lang="ru-RU" dirty="0"/>
              <a:t>, написаний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з </a:t>
            </a:r>
            <a:r>
              <a:rPr lang="ru-RU" dirty="0" err="1"/>
              <a:t>заслання</a:t>
            </a:r>
            <a:r>
              <a:rPr lang="ru-RU" dirty="0"/>
              <a:t>,- «Сон» («На </a:t>
            </a:r>
            <a:r>
              <a:rPr lang="ru-RU" dirty="0" err="1"/>
              <a:t>панщині</a:t>
            </a:r>
            <a:r>
              <a:rPr lang="ru-RU" dirty="0"/>
              <a:t> </a:t>
            </a:r>
            <a:r>
              <a:rPr lang="ru-RU" dirty="0" err="1"/>
              <a:t>пшеницю</a:t>
            </a:r>
            <a:r>
              <a:rPr lang="ru-RU" dirty="0"/>
              <a:t> жала...»). В </a:t>
            </a:r>
            <a:r>
              <a:rPr lang="ru-RU" dirty="0" err="1"/>
              <a:t>ньому</a:t>
            </a:r>
            <a:r>
              <a:rPr lang="ru-RU" dirty="0"/>
              <a:t> з великою </a:t>
            </a:r>
            <a:r>
              <a:rPr lang="ru-RU" dirty="0" err="1"/>
              <a:t>художньою</a:t>
            </a:r>
            <a:r>
              <a:rPr lang="ru-RU" dirty="0"/>
              <a:t> силою </a:t>
            </a:r>
            <a:r>
              <a:rPr lang="ru-RU" dirty="0" err="1"/>
              <a:t>змальовано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 селян про давно </a:t>
            </a:r>
            <a:r>
              <a:rPr lang="ru-RU" dirty="0" err="1"/>
              <a:t>очікуване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з </a:t>
            </a:r>
            <a:r>
              <a:rPr lang="ru-RU" dirty="0" err="1"/>
              <a:t>кріпацького</a:t>
            </a:r>
            <a:r>
              <a:rPr lang="ru-RU" dirty="0"/>
              <a:t> ярма, </a:t>
            </a:r>
            <a:r>
              <a:rPr lang="ru-RU" dirty="0" err="1"/>
              <a:t>висловлено</a:t>
            </a:r>
            <a:r>
              <a:rPr lang="ru-RU" dirty="0"/>
              <a:t> </a:t>
            </a:r>
            <a:r>
              <a:rPr lang="ru-RU" dirty="0" err="1"/>
              <a:t>народне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«</a:t>
            </a:r>
            <a:r>
              <a:rPr lang="ru-RU" dirty="0" err="1"/>
              <a:t>сподіваної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». У </a:t>
            </a:r>
            <a:r>
              <a:rPr lang="ru-RU" dirty="0" err="1"/>
              <a:t>вірші</a:t>
            </a:r>
            <a:r>
              <a:rPr lang="ru-RU" dirty="0"/>
              <a:t> «Я не </a:t>
            </a:r>
            <a:r>
              <a:rPr lang="ru-RU" dirty="0" err="1"/>
              <a:t>нездужаю</a:t>
            </a:r>
            <a:r>
              <a:rPr lang="ru-RU" dirty="0"/>
              <a:t>, </a:t>
            </a:r>
            <a:r>
              <a:rPr lang="ru-RU" dirty="0" err="1"/>
              <a:t>нівроку</a:t>
            </a:r>
            <a:r>
              <a:rPr lang="ru-RU" dirty="0"/>
              <a:t>...» поет, </a:t>
            </a:r>
            <a:r>
              <a:rPr lang="ru-RU" dirty="0" err="1"/>
              <a:t>тавруючи</a:t>
            </a:r>
            <a:r>
              <a:rPr lang="ru-RU" dirty="0"/>
              <a:t> </a:t>
            </a:r>
            <a:r>
              <a:rPr lang="ru-RU" dirty="0" err="1"/>
              <a:t>антинародну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царизму, </a:t>
            </a:r>
            <a:r>
              <a:rPr lang="ru-RU" dirty="0" err="1"/>
              <a:t>проголошує</a:t>
            </a:r>
            <a:r>
              <a:rPr lang="ru-RU" dirty="0"/>
              <a:t> </a:t>
            </a:r>
            <a:r>
              <a:rPr lang="ru-RU" dirty="0" err="1"/>
              <a:t>революційний</a:t>
            </a:r>
            <a:r>
              <a:rPr lang="ru-RU" dirty="0"/>
              <a:t> шлях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селянського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«</a:t>
            </a:r>
            <a:r>
              <a:rPr lang="ru-RU" dirty="0" err="1"/>
              <a:t>сокири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6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Добра не жди, </a:t>
            </a:r>
          </a:p>
          <a:p>
            <a:r>
              <a:rPr lang="ru-RU" dirty="0"/>
              <a:t>Не жди </a:t>
            </a:r>
            <a:r>
              <a:rPr lang="ru-RU" dirty="0" err="1"/>
              <a:t>сподіваної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-</a:t>
            </a:r>
          </a:p>
          <a:p>
            <a:r>
              <a:rPr lang="ru-RU" dirty="0"/>
              <a:t>Вона заснула: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endParaRPr lang="ru-RU" dirty="0"/>
          </a:p>
          <a:p>
            <a:r>
              <a:rPr lang="ru-RU" dirty="0" err="1"/>
              <a:t>Її</a:t>
            </a:r>
            <a:r>
              <a:rPr lang="ru-RU" dirty="0"/>
              <a:t> приспав. А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збудить</a:t>
            </a:r>
            <a:endParaRPr lang="ru-RU" dirty="0"/>
          </a:p>
          <a:p>
            <a:r>
              <a:rPr lang="ru-RU" dirty="0" err="1"/>
              <a:t>Хиренну</a:t>
            </a:r>
            <a:r>
              <a:rPr lang="ru-RU" dirty="0"/>
              <a:t> волю, треба миром,</a:t>
            </a:r>
          </a:p>
          <a:p>
            <a:r>
              <a:rPr lang="ru-RU" dirty="0"/>
              <a:t>Громадою обух </a:t>
            </a:r>
            <a:r>
              <a:rPr lang="ru-RU" dirty="0" err="1"/>
              <a:t>сталить</a:t>
            </a:r>
            <a:r>
              <a:rPr lang="ru-RU" dirty="0"/>
              <a:t>;</a:t>
            </a:r>
          </a:p>
          <a:p>
            <a:r>
              <a:rPr lang="ru-RU" dirty="0"/>
              <a:t>Та добре </a:t>
            </a:r>
            <a:r>
              <a:rPr lang="ru-RU" dirty="0" err="1"/>
              <a:t>вигострить</a:t>
            </a:r>
            <a:r>
              <a:rPr lang="ru-RU" dirty="0"/>
              <a:t> </a:t>
            </a:r>
            <a:r>
              <a:rPr lang="ru-RU" dirty="0" err="1"/>
              <a:t>сокиру</a:t>
            </a:r>
            <a:r>
              <a:rPr lang="ru-RU" dirty="0"/>
              <a:t>-</a:t>
            </a:r>
          </a:p>
          <a:p>
            <a:r>
              <a:rPr lang="ru-RU" dirty="0"/>
              <a:t>Та й заходиться </a:t>
            </a:r>
            <a:r>
              <a:rPr lang="ru-RU" dirty="0" err="1"/>
              <a:t>вже</a:t>
            </a:r>
            <a:r>
              <a:rPr lang="ru-RU" dirty="0"/>
              <a:t> будить.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88809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Художня творчість періоду заслання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/>
              <a:t>Червоний корпус Київського університету у </a:t>
            </a:r>
            <a:r>
              <a:rPr lang="uk-UA" dirty="0" smtClean="0"/>
              <a:t>1847 </a:t>
            </a:r>
            <a:r>
              <a:rPr lang="uk-UA" dirty="0"/>
              <a:t>році. Замальовка Тараса Шевченка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599" y="1898931"/>
            <a:ext cx="5240665" cy="299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801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ru-RU" u="sng" dirty="0">
                <a:hlinkClick r:id="rId2" tooltip="Костьол Святого Олександра (Київ)"/>
              </a:rPr>
              <a:t>Собор Св. </a:t>
            </a:r>
            <a:r>
              <a:rPr lang="ru-RU" u="sng" dirty="0" err="1">
                <a:hlinkClick r:id="rId2" tooltip="Костьол Святого Олександра (Київ)"/>
              </a:rPr>
              <a:t>Олександра</a:t>
            </a:r>
            <a:r>
              <a:rPr lang="ru-RU" u="sng" dirty="0">
                <a:hlinkClick r:id="rId2" tooltip="Костьол Святого Олександра (Київ)"/>
              </a:rPr>
              <a:t> в </a:t>
            </a:r>
            <a:r>
              <a:rPr lang="ru-RU" u="sng" dirty="0" err="1">
                <a:hlinkClick r:id="rId2" tooltip="Костьол Святого Олександра (Київ)"/>
              </a:rPr>
              <a:t>Києві</a:t>
            </a:r>
            <a:r>
              <a:rPr lang="ru-RU" dirty="0"/>
              <a:t> (</a:t>
            </a:r>
            <a:r>
              <a:rPr lang="ru-RU" i="1" dirty="0" err="1"/>
              <a:t>папір</a:t>
            </a:r>
            <a:r>
              <a:rPr lang="ru-RU" i="1" dirty="0"/>
              <a:t>. акварель, </a:t>
            </a:r>
            <a:r>
              <a:rPr lang="ru-RU" i="1" u="sng" dirty="0" smtClean="0"/>
              <a:t>1847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543" y="1947862"/>
            <a:ext cx="4530752" cy="333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51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Казашка Катя (папір, сепія, 1856).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886" y="1947863"/>
            <a:ext cx="2677530" cy="34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11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відомості з біографії, що призвели до створення поетом невольничої поезії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5квітня 1847р.- заарештований за підозрою участі в Кирило-Мефодіївському братстві. </a:t>
            </a:r>
          </a:p>
          <a:p>
            <a:r>
              <a:rPr lang="uk-UA" dirty="0" smtClean="0"/>
              <a:t>17 квітня 1847 - ув’язнений в казематі. </a:t>
            </a:r>
          </a:p>
          <a:p>
            <a:r>
              <a:rPr lang="uk-UA" dirty="0" smtClean="0"/>
              <a:t>8 червня 1847р. – доставили в Оренбурзьку фортецю.  </a:t>
            </a:r>
          </a:p>
          <a:p>
            <a:r>
              <a:rPr lang="uk-UA" dirty="0" smtClean="0"/>
              <a:t>1857р. – звільнення з заслання. 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весни</a:t>
            </a:r>
            <a:r>
              <a:rPr lang="ru-RU" dirty="0"/>
              <a:t> 1848 року, коли </a:t>
            </a:r>
            <a:r>
              <a:rPr lang="ru-RU" dirty="0" err="1"/>
              <a:t>його</a:t>
            </a:r>
            <a:r>
              <a:rPr lang="ru-RU" dirty="0"/>
              <a:t> ввели як штатного художника до складу </a:t>
            </a:r>
            <a:r>
              <a:rPr lang="ru-RU" dirty="0" err="1"/>
              <a:t>Аральської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лейтенанта </a:t>
            </a:r>
            <a:r>
              <a:rPr lang="ru-RU" dirty="0" err="1" smtClean="0"/>
              <a:t>Олексі</a:t>
            </a:r>
            <a:r>
              <a:rPr lang="ru-RU" dirty="0" smtClean="0"/>
              <a:t> </a:t>
            </a:r>
            <a:r>
              <a:rPr lang="ru-RU" dirty="0"/>
              <a:t>Бутакова. </a:t>
            </a:r>
          </a:p>
        </p:txBody>
      </p:sp>
    </p:spTree>
    <p:extLst>
      <p:ext uri="{BB962C8B-B14F-4D97-AF65-F5344CB8AC3E}">
        <p14:creationId xmlns:p14="http://schemas.microsoft.com/office/powerpoint/2010/main" xmlns="" val="20069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«В </a:t>
            </a:r>
            <a:r>
              <a:rPr lang="ru-RU" dirty="0" err="1"/>
              <a:t>казематі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Цикл «В </a:t>
            </a:r>
            <a:r>
              <a:rPr lang="ru-RU" dirty="0" err="1"/>
              <a:t>казематі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своєрідним</a:t>
            </a:r>
            <a:r>
              <a:rPr lang="ru-RU" dirty="0"/>
              <a:t> про­логом до «</a:t>
            </a:r>
            <a:r>
              <a:rPr lang="ru-RU" dirty="0" err="1"/>
              <a:t>невольничої</a:t>
            </a:r>
            <a:r>
              <a:rPr lang="ru-RU" dirty="0"/>
              <a:t>» </a:t>
            </a:r>
            <a:r>
              <a:rPr lang="ru-RU" dirty="0" err="1"/>
              <a:t>лірики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13 </a:t>
            </a:r>
            <a:r>
              <a:rPr lang="ru-RU" dirty="0" err="1"/>
              <a:t>віршів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поет додав до </a:t>
            </a:r>
            <a:r>
              <a:rPr lang="ru-RU" dirty="0" err="1"/>
              <a:t>цього</a:t>
            </a:r>
            <a:r>
              <a:rPr lang="ru-RU" dirty="0"/>
              <a:t> циклу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. Тугою </a:t>
            </a:r>
            <a:r>
              <a:rPr lang="ru-RU" dirty="0" err="1"/>
              <a:t>віє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«Не кидай </a:t>
            </a:r>
            <a:r>
              <a:rPr lang="ru-RU" dirty="0" err="1"/>
              <a:t>матері</a:t>
            </a:r>
            <a:r>
              <a:rPr lang="ru-RU" dirty="0" smtClean="0"/>
              <a:t>!»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«</a:t>
            </a:r>
            <a:r>
              <a:rPr lang="ru-RU" dirty="0" err="1"/>
              <a:t>Косар</a:t>
            </a:r>
            <a:r>
              <a:rPr lang="ru-RU" dirty="0"/>
              <a:t>» — </a:t>
            </a:r>
            <a:r>
              <a:rPr lang="ru-RU" dirty="0" err="1" smtClean="0"/>
              <a:t>роз</a:t>
            </a:r>
            <a:r>
              <a:rPr lang="ru-RU" u="sng" dirty="0" err="1" smtClean="0"/>
              <a:t>думи</a:t>
            </a:r>
            <a:r>
              <a:rPr lang="ru-RU" u="sng" dirty="0" smtClean="0"/>
              <a:t> </a:t>
            </a:r>
            <a:r>
              <a:rPr lang="ru-RU" dirty="0" smtClean="0"/>
              <a:t>про </a:t>
            </a:r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смерть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минає</a:t>
            </a:r>
            <a:r>
              <a:rPr lang="ru-RU" dirty="0"/>
              <a:t>, і </a:t>
            </a:r>
            <a:r>
              <a:rPr lang="ru-RU" dirty="0" err="1"/>
              <a:t>його</a:t>
            </a:r>
            <a:r>
              <a:rPr lang="ru-RU" dirty="0"/>
              <a:t> «не мине, на </a:t>
            </a:r>
            <a:r>
              <a:rPr lang="ru-RU" dirty="0" err="1"/>
              <a:t>чужині</a:t>
            </a:r>
            <a:r>
              <a:rPr lang="ru-RU" dirty="0"/>
              <a:t> </a:t>
            </a:r>
            <a:r>
              <a:rPr lang="ru-RU" dirty="0" err="1"/>
              <a:t>зотне</a:t>
            </a:r>
            <a:r>
              <a:rPr lang="ru-RU" dirty="0"/>
              <a:t>, за </a:t>
            </a:r>
            <a:r>
              <a:rPr lang="ru-RU" dirty="0" err="1"/>
              <a:t>решоткою</a:t>
            </a:r>
            <a:r>
              <a:rPr lang="ru-RU" dirty="0"/>
              <a:t> задавить</a:t>
            </a:r>
            <a:r>
              <a:rPr lang="ru-RU" dirty="0" smtClean="0"/>
              <a:t>».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Однак</a:t>
            </a:r>
            <a:r>
              <a:rPr lang="ru-RU" dirty="0">
                <a:ea typeface="Times New Roman"/>
                <a:cs typeface="Times New Roman"/>
              </a:rPr>
              <a:t> не </a:t>
            </a:r>
            <a:r>
              <a:rPr lang="ru-RU" dirty="0" err="1">
                <a:ea typeface="Times New Roman"/>
                <a:cs typeface="Times New Roman"/>
              </a:rPr>
              <a:t>мотиви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самотності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визначають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загальний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настрій</a:t>
            </a:r>
            <a:r>
              <a:rPr lang="ru-RU" dirty="0">
                <a:ea typeface="Times New Roman"/>
                <a:cs typeface="Times New Roman"/>
              </a:rPr>
              <a:t> циклу. 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циклу. </a:t>
            </a:r>
            <a:r>
              <a:rPr lang="ru-RU" u="sng" dirty="0"/>
              <a:t>Шевченко</a:t>
            </a:r>
            <a:r>
              <a:rPr lang="ru-RU" dirty="0"/>
              <a:t> і тут, </a:t>
            </a:r>
            <a:r>
              <a:rPr lang="ru-RU" dirty="0" smtClean="0"/>
              <a:t>за </a:t>
            </a:r>
            <a:r>
              <a:rPr lang="ru-RU" dirty="0" err="1"/>
              <a:t>ґратами</a:t>
            </a:r>
            <a:r>
              <a:rPr lang="ru-RU" dirty="0"/>
              <a:t>, </a:t>
            </a:r>
            <a:r>
              <a:rPr lang="ru-RU" dirty="0" err="1"/>
              <a:t>викриває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 і </a:t>
            </a:r>
            <a:r>
              <a:rPr lang="ru-RU" dirty="0" err="1"/>
              <a:t>гніт</a:t>
            </a:r>
            <a:r>
              <a:rPr lang="ru-RU" dirty="0"/>
              <a:t> («Рано-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новобранці</a:t>
            </a:r>
            <a:r>
              <a:rPr lang="ru-RU" dirty="0"/>
              <a:t>»), </a:t>
            </a:r>
            <a:r>
              <a:rPr lang="ru-RU" dirty="0" err="1"/>
              <a:t>співчуває</a:t>
            </a:r>
            <a:r>
              <a:rPr lang="ru-RU" dirty="0"/>
              <a:t> </a:t>
            </a:r>
            <a:r>
              <a:rPr lang="ru-RU" dirty="0" err="1"/>
              <a:t>людському</a:t>
            </a:r>
            <a:r>
              <a:rPr lang="ru-RU" dirty="0"/>
              <a:t> горю («Ой одна я, одна»), </a:t>
            </a:r>
            <a:r>
              <a:rPr lang="ru-RU" dirty="0" err="1"/>
              <a:t>оспівує</a:t>
            </a:r>
            <a:r>
              <a:rPr lang="ru-RU" dirty="0"/>
              <a:t> милу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серцю</a:t>
            </a:r>
            <a:r>
              <a:rPr lang="ru-RU" dirty="0"/>
              <a:t> природу </a:t>
            </a:r>
            <a:r>
              <a:rPr lang="ru-RU" dirty="0" err="1"/>
              <a:t>Украї­ни</a:t>
            </a:r>
            <a:r>
              <a:rPr lang="ru-RU" dirty="0"/>
              <a:t> («Садок </a:t>
            </a:r>
            <a:r>
              <a:rPr lang="ru-RU" dirty="0" err="1"/>
              <a:t>вишневий</a:t>
            </a:r>
            <a:r>
              <a:rPr lang="ru-RU" dirty="0"/>
              <a:t> коло </a:t>
            </a:r>
            <a:r>
              <a:rPr lang="ru-RU" dirty="0" err="1"/>
              <a:t>хати</a:t>
            </a:r>
            <a:r>
              <a:rPr lang="ru-RU" dirty="0"/>
              <a:t>»).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ше­девром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пейзажної</a:t>
            </a:r>
            <a:r>
              <a:rPr lang="ru-RU" dirty="0"/>
              <a:t> </a:t>
            </a:r>
            <a:r>
              <a:rPr lang="ru-RU" dirty="0" err="1"/>
              <a:t>лірки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87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Times New Roman"/>
                <a:cs typeface="Times New Roman"/>
              </a:rPr>
              <a:t>У «</a:t>
            </a:r>
            <a:r>
              <a:rPr lang="ru-RU" dirty="0" err="1">
                <a:ea typeface="Times New Roman"/>
                <a:cs typeface="Times New Roman"/>
              </a:rPr>
              <a:t>невольничій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поезії</a:t>
            </a:r>
            <a:r>
              <a:rPr lang="ru-RU" dirty="0">
                <a:ea typeface="Times New Roman"/>
                <a:cs typeface="Times New Roman"/>
              </a:rPr>
              <a:t>» </a:t>
            </a:r>
            <a:r>
              <a:rPr lang="ru-RU" dirty="0" err="1">
                <a:ea typeface="Times New Roman"/>
                <a:cs typeface="Times New Roman"/>
              </a:rPr>
              <a:t>переважають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автобіографічні</a:t>
            </a:r>
            <a:r>
              <a:rPr lang="ru-RU" dirty="0">
                <a:ea typeface="Times New Roman"/>
                <a:cs typeface="Times New Roman"/>
              </a:rPr>
              <a:t> та </a:t>
            </a:r>
            <a:r>
              <a:rPr lang="ru-RU" dirty="0" err="1">
                <a:ea typeface="Times New Roman"/>
                <a:cs typeface="Times New Roman"/>
              </a:rPr>
              <a:t>со­ціально-побутові</a:t>
            </a:r>
            <a:r>
              <a:rPr lang="ru-RU" dirty="0">
                <a:ea typeface="Times New Roman"/>
                <a:cs typeface="Times New Roman"/>
              </a:rPr>
              <a:t> твори. («</a:t>
            </a:r>
            <a:r>
              <a:rPr lang="ru-RU" dirty="0" err="1">
                <a:ea typeface="Times New Roman"/>
                <a:cs typeface="Times New Roman"/>
              </a:rPr>
              <a:t>Думи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мої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думи</a:t>
            </a:r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мої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ви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мої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єдині</a:t>
            </a:r>
            <a:r>
              <a:rPr lang="ru-RU" dirty="0">
                <a:ea typeface="Times New Roman"/>
                <a:cs typeface="Times New Roman"/>
              </a:rPr>
              <a:t>», «Не </a:t>
            </a:r>
            <a:r>
              <a:rPr lang="ru-RU" dirty="0" err="1">
                <a:ea typeface="Times New Roman"/>
                <a:cs typeface="Times New Roman"/>
              </a:rPr>
              <a:t>гріє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сонце</a:t>
            </a:r>
            <a:r>
              <a:rPr lang="ru-RU" dirty="0">
                <a:ea typeface="Times New Roman"/>
                <a:cs typeface="Times New Roman"/>
              </a:rPr>
              <a:t> на </a:t>
            </a:r>
            <a:r>
              <a:rPr lang="ru-RU" dirty="0" err="1">
                <a:ea typeface="Times New Roman"/>
                <a:cs typeface="Times New Roman"/>
              </a:rPr>
              <a:t>чужині</a:t>
            </a:r>
            <a:r>
              <a:rPr lang="ru-RU" dirty="0">
                <a:ea typeface="Times New Roman"/>
                <a:cs typeface="Times New Roman"/>
              </a:rPr>
              <a:t>», «</a:t>
            </a:r>
            <a:r>
              <a:rPr lang="ru-RU" dirty="0" err="1">
                <a:ea typeface="Times New Roman"/>
                <a:cs typeface="Times New Roman"/>
              </a:rPr>
              <a:t>Немає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гірше</a:t>
            </a:r>
            <a:r>
              <a:rPr lang="ru-RU" dirty="0">
                <a:ea typeface="Times New Roman"/>
                <a:cs typeface="Times New Roman"/>
              </a:rPr>
              <a:t>, як в </a:t>
            </a:r>
            <a:r>
              <a:rPr lang="ru-RU" dirty="0" err="1">
                <a:ea typeface="Times New Roman"/>
                <a:cs typeface="Times New Roman"/>
              </a:rPr>
              <a:t>неволі</a:t>
            </a:r>
            <a:r>
              <a:rPr lang="ru-RU" dirty="0">
                <a:ea typeface="Times New Roman"/>
                <a:cs typeface="Times New Roman"/>
              </a:rPr>
              <a:t>!», «І </a:t>
            </a:r>
            <a:r>
              <a:rPr lang="ru-RU" dirty="0" err="1">
                <a:ea typeface="Times New Roman"/>
                <a:cs typeface="Times New Roman"/>
              </a:rPr>
              <a:t>виріс</a:t>
            </a:r>
            <a:r>
              <a:rPr lang="ru-RU" dirty="0">
                <a:ea typeface="Times New Roman"/>
                <a:cs typeface="Times New Roman"/>
              </a:rPr>
              <a:t> я на </a:t>
            </a:r>
            <a:r>
              <a:rPr lang="ru-RU" dirty="0" err="1">
                <a:ea typeface="Times New Roman"/>
                <a:cs typeface="Times New Roman"/>
              </a:rPr>
              <a:t>чужині</a:t>
            </a:r>
            <a:r>
              <a:rPr lang="ru-RU" dirty="0">
                <a:ea typeface="Times New Roman"/>
                <a:cs typeface="Times New Roman"/>
              </a:rPr>
              <a:t>, і </a:t>
            </a:r>
            <a:r>
              <a:rPr lang="ru-RU" dirty="0" err="1">
                <a:ea typeface="Times New Roman"/>
                <a:cs typeface="Times New Roman"/>
              </a:rPr>
              <a:t>сивію</a:t>
            </a:r>
            <a:r>
              <a:rPr lang="ru-RU" dirty="0">
                <a:ea typeface="Times New Roman"/>
                <a:cs typeface="Times New Roman"/>
              </a:rPr>
              <a:t> в чужому краю», «В </a:t>
            </a:r>
            <a:r>
              <a:rPr lang="ru-RU" dirty="0" err="1">
                <a:ea typeface="Times New Roman"/>
                <a:cs typeface="Times New Roman"/>
              </a:rPr>
              <a:t>неволі</a:t>
            </a:r>
            <a:r>
              <a:rPr lang="ru-RU" dirty="0">
                <a:ea typeface="Times New Roman"/>
                <a:cs typeface="Times New Roman"/>
              </a:rPr>
              <a:t>, в </a:t>
            </a:r>
            <a:r>
              <a:rPr lang="ru-RU" dirty="0" err="1">
                <a:ea typeface="Times New Roman"/>
                <a:cs typeface="Times New Roman"/>
              </a:rPr>
              <a:t>самоті</a:t>
            </a:r>
            <a:r>
              <a:rPr lang="ru-RU" dirty="0">
                <a:ea typeface="Times New Roman"/>
                <a:cs typeface="Times New Roman"/>
              </a:rPr>
              <a:t>», «Заступила </a:t>
            </a:r>
            <a:r>
              <a:rPr lang="ru-RU" dirty="0" err="1">
                <a:ea typeface="Times New Roman"/>
                <a:cs typeface="Times New Roman"/>
              </a:rPr>
              <a:t>чорна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хмара</a:t>
            </a:r>
            <a:r>
              <a:rPr lang="ru-RU" dirty="0">
                <a:ea typeface="Times New Roman"/>
                <a:cs typeface="Times New Roman"/>
              </a:rPr>
              <a:t>», «Заросли шляхи терна­ми», «</a:t>
            </a:r>
            <a:r>
              <a:rPr lang="ru-RU" dirty="0" err="1">
                <a:ea typeface="Times New Roman"/>
                <a:cs typeface="Times New Roman"/>
              </a:rPr>
              <a:t>Лічу</a:t>
            </a:r>
            <a:r>
              <a:rPr lang="ru-RU" dirty="0">
                <a:ea typeface="Times New Roman"/>
                <a:cs typeface="Times New Roman"/>
              </a:rPr>
              <a:t> в </a:t>
            </a:r>
            <a:r>
              <a:rPr lang="ru-RU" dirty="0" err="1">
                <a:ea typeface="Times New Roman"/>
                <a:cs typeface="Times New Roman"/>
              </a:rPr>
              <a:t>неволі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дні</a:t>
            </a:r>
            <a:r>
              <a:rPr lang="ru-RU" dirty="0">
                <a:ea typeface="Times New Roman"/>
                <a:cs typeface="Times New Roman"/>
              </a:rPr>
              <a:t> і </a:t>
            </a:r>
            <a:r>
              <a:rPr lang="ru-RU" dirty="0" err="1">
                <a:ea typeface="Times New Roman"/>
                <a:cs typeface="Times New Roman"/>
              </a:rPr>
              <a:t>ночі</a:t>
            </a:r>
            <a:r>
              <a:rPr lang="ru-RU" dirty="0">
                <a:ea typeface="Times New Roman"/>
                <a:cs typeface="Times New Roman"/>
              </a:rPr>
              <a:t>» та </a:t>
            </a:r>
            <a:r>
              <a:rPr lang="ru-RU" dirty="0" err="1">
                <a:ea typeface="Times New Roman"/>
                <a:cs typeface="Times New Roman"/>
              </a:rPr>
              <a:t>ін</a:t>
            </a:r>
            <a:r>
              <a:rPr lang="ru-RU" dirty="0">
                <a:ea typeface="Times New Roman"/>
                <a:cs typeface="Times New Roman"/>
              </a:rPr>
              <a:t>..).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026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a typeface="Times New Roman"/>
                <a:cs typeface="Times New Roman"/>
              </a:rPr>
              <a:t>Вірш</a:t>
            </a:r>
            <a:r>
              <a:rPr lang="ru-RU" dirty="0">
                <a:ea typeface="Times New Roman"/>
                <a:cs typeface="Times New Roman"/>
              </a:rPr>
              <a:t> «</a:t>
            </a:r>
            <a:r>
              <a:rPr lang="ru-RU" dirty="0" err="1">
                <a:ea typeface="Times New Roman"/>
                <a:cs typeface="Times New Roman"/>
              </a:rPr>
              <a:t>Мені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однаково</a:t>
            </a:r>
            <a:r>
              <a:rPr lang="ru-RU" dirty="0">
                <a:ea typeface="Times New Roman"/>
                <a:cs typeface="Times New Roman"/>
              </a:rPr>
              <a:t>...» — один з </a:t>
            </a:r>
            <a:r>
              <a:rPr lang="ru-RU" dirty="0" err="1">
                <a:ea typeface="Times New Roman"/>
                <a:cs typeface="Times New Roman"/>
              </a:rPr>
              <a:t>найвеличніших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творів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світової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лірики</a:t>
            </a:r>
            <a:r>
              <a:rPr lang="ru-RU" dirty="0">
                <a:ea typeface="Times New Roman"/>
                <a:cs typeface="Times New Roman"/>
              </a:rPr>
              <a:t> про </a:t>
            </a:r>
            <a:r>
              <a:rPr lang="ru-RU" dirty="0" err="1">
                <a:ea typeface="Times New Roman"/>
                <a:cs typeface="Times New Roman"/>
              </a:rPr>
              <a:t>відданість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митця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вітчизні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сповідь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поета</a:t>
            </a:r>
            <a:r>
              <a:rPr lang="ru-RU" dirty="0">
                <a:ea typeface="Times New Roman"/>
                <a:cs typeface="Times New Roman"/>
              </a:rPr>
              <a:t> перед людьми. </a:t>
            </a:r>
            <a:r>
              <a:rPr lang="ru-RU" dirty="0" err="1">
                <a:ea typeface="Times New Roman"/>
                <a:cs typeface="Times New Roman"/>
              </a:rPr>
              <a:t>Його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основний</a:t>
            </a:r>
            <a:r>
              <a:rPr lang="ru-RU" dirty="0">
                <a:ea typeface="Times New Roman"/>
                <a:cs typeface="Times New Roman"/>
              </a:rPr>
              <a:t> мотив — </a:t>
            </a:r>
            <a:r>
              <a:rPr lang="ru-RU" dirty="0" err="1">
                <a:ea typeface="Times New Roman"/>
                <a:cs typeface="Times New Roman"/>
              </a:rPr>
              <a:t>поєднання</a:t>
            </a:r>
            <a:r>
              <a:rPr lang="ru-RU" dirty="0">
                <a:ea typeface="Times New Roman"/>
                <a:cs typeface="Times New Roman"/>
              </a:rPr>
              <a:t> з </a:t>
            </a:r>
            <a:r>
              <a:rPr lang="ru-RU" dirty="0" err="1">
                <a:ea typeface="Times New Roman"/>
                <a:cs typeface="Times New Roman"/>
              </a:rPr>
              <a:t>житті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людини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громадянського</a:t>
            </a:r>
            <a:r>
              <a:rPr lang="ru-RU" dirty="0">
                <a:ea typeface="Times New Roman"/>
                <a:cs typeface="Times New Roman"/>
              </a:rPr>
              <a:t> й </a:t>
            </a:r>
            <a:r>
              <a:rPr lang="ru-RU" dirty="0" err="1">
                <a:ea typeface="Times New Roman"/>
                <a:cs typeface="Times New Roman"/>
              </a:rPr>
              <a:t>особистого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dirty="0" err="1">
                <a:ea typeface="Times New Roman"/>
                <a:cs typeface="Times New Roman"/>
              </a:rPr>
              <a:t>Цей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вірш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умовно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можна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поділити</a:t>
            </a:r>
            <a:r>
              <a:rPr lang="ru-RU" dirty="0">
                <a:ea typeface="Times New Roman"/>
                <a:cs typeface="Times New Roman"/>
              </a:rPr>
              <a:t> на </a:t>
            </a:r>
            <a:r>
              <a:rPr lang="ru-RU" dirty="0" err="1">
                <a:ea typeface="Times New Roman"/>
                <a:cs typeface="Times New Roman"/>
              </a:rPr>
              <a:t>дві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частини</a:t>
            </a:r>
            <a:r>
              <a:rPr lang="ru-RU" dirty="0">
                <a:ea typeface="Times New Roman"/>
                <a:cs typeface="Times New Roman"/>
              </a:rPr>
              <a:t>: 18 </a:t>
            </a:r>
            <a:r>
              <a:rPr lang="ru-RU" dirty="0" err="1">
                <a:ea typeface="Times New Roman"/>
                <a:cs typeface="Times New Roman"/>
              </a:rPr>
              <a:t>рядків</a:t>
            </a:r>
            <a:r>
              <a:rPr lang="ru-RU" dirty="0">
                <a:ea typeface="Times New Roman"/>
                <a:cs typeface="Times New Roman"/>
              </a:rPr>
              <a:t> — перша </a:t>
            </a:r>
            <a:r>
              <a:rPr lang="ru-RU" dirty="0" err="1">
                <a:ea typeface="Times New Roman"/>
                <a:cs typeface="Times New Roman"/>
              </a:rPr>
              <a:t>частина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останні</a:t>
            </a:r>
            <a:r>
              <a:rPr lang="ru-RU" dirty="0">
                <a:ea typeface="Times New Roman"/>
                <a:cs typeface="Times New Roman"/>
              </a:rPr>
              <a:t> 5 — друга. </a:t>
            </a:r>
            <a:r>
              <a:rPr lang="ru-RU" dirty="0" err="1">
                <a:ea typeface="Times New Roman"/>
                <a:cs typeface="Times New Roman"/>
              </a:rPr>
              <a:t>Цей</a:t>
            </a:r>
            <a:r>
              <a:rPr lang="ru-RU" dirty="0">
                <a:ea typeface="Times New Roman"/>
                <a:cs typeface="Times New Roman"/>
              </a:rPr>
              <a:t> невеликий за </a:t>
            </a:r>
            <a:r>
              <a:rPr lang="ru-RU" dirty="0" err="1">
                <a:ea typeface="Times New Roman"/>
                <a:cs typeface="Times New Roman"/>
              </a:rPr>
              <a:t>розміром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вірш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містить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глибоку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ідею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воістину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прометеївської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самопожертви</a:t>
            </a:r>
            <a:r>
              <a:rPr lang="ru-RU" dirty="0">
                <a:ea typeface="Times New Roman"/>
                <a:cs typeface="Times New Roman"/>
              </a:rPr>
              <a:t> в </a:t>
            </a:r>
            <a:r>
              <a:rPr lang="ru-RU" dirty="0" err="1">
                <a:ea typeface="Times New Roman"/>
                <a:cs typeface="Times New Roman"/>
              </a:rPr>
              <a:t>ім'я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невми­рущості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українського</a:t>
            </a:r>
            <a:r>
              <a:rPr lang="ru-RU" dirty="0">
                <a:ea typeface="Times New Roman"/>
                <a:cs typeface="Times New Roman"/>
              </a:rPr>
              <a:t> народу.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4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 поета у неволі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переходу з </a:t>
            </a:r>
            <a:r>
              <a:rPr lang="ru-RU" dirty="0" err="1"/>
              <a:t>Орської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до </a:t>
            </a:r>
            <a:r>
              <a:rPr lang="ru-RU" dirty="0" err="1"/>
              <a:t>укріплення</a:t>
            </a:r>
            <a:r>
              <a:rPr lang="ru-RU" dirty="0"/>
              <a:t> </a:t>
            </a:r>
            <a:r>
              <a:rPr lang="ru-RU" dirty="0" err="1"/>
              <a:t>Раім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Аральської</a:t>
            </a:r>
            <a:r>
              <a:rPr lang="ru-RU" dirty="0"/>
              <a:t> </a:t>
            </a:r>
            <a:r>
              <a:rPr lang="ru-RU" dirty="0" err="1"/>
              <a:t>описової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 Т. Шевченко написав </a:t>
            </a:r>
            <a:r>
              <a:rPr lang="ru-RU" dirty="0" err="1"/>
              <a:t>вірш</a:t>
            </a:r>
            <a:r>
              <a:rPr lang="ru-RU" dirty="0"/>
              <a:t> «У бога за </a:t>
            </a:r>
            <a:r>
              <a:rPr lang="ru-RU" dirty="0" err="1"/>
              <a:t>дверми</a:t>
            </a:r>
            <a:r>
              <a:rPr lang="ru-RU" dirty="0"/>
              <a:t> лежала </a:t>
            </a:r>
            <a:r>
              <a:rPr lang="ru-RU" dirty="0" err="1"/>
              <a:t>сокира</a:t>
            </a:r>
            <a:r>
              <a:rPr lang="ru-RU" dirty="0"/>
              <a:t>...»,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зимівлі</a:t>
            </a:r>
            <a:r>
              <a:rPr lang="ru-RU" dirty="0"/>
              <a:t> 1848-1849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Косаралі</a:t>
            </a:r>
            <a:r>
              <a:rPr lang="ru-RU" dirty="0"/>
              <a:t> - «</a:t>
            </a:r>
            <a:r>
              <a:rPr lang="ru-RU" dirty="0" err="1"/>
              <a:t>Царі</a:t>
            </a:r>
            <a:r>
              <a:rPr lang="ru-RU" dirty="0"/>
              <a:t>», «Марина» і великий цикл </a:t>
            </a:r>
            <a:r>
              <a:rPr lang="ru-RU" dirty="0" err="1"/>
              <a:t>ліричних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. </a:t>
            </a:r>
          </a:p>
          <a:p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духовною потребою, а й формою протесту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</a:t>
            </a:r>
            <a:r>
              <a:rPr lang="ru-RU" dirty="0" err="1"/>
              <a:t>свавілля</a:t>
            </a:r>
            <a:r>
              <a:rPr lang="ru-RU" dirty="0"/>
              <a:t>. </a:t>
            </a:r>
            <a:r>
              <a:rPr lang="ru-RU" dirty="0" err="1"/>
              <a:t>Записуючи</a:t>
            </a:r>
            <a:r>
              <a:rPr lang="ru-RU" dirty="0"/>
              <a:t> рядок за рядком,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підтверджував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ж слова: «Караюсь, </a:t>
            </a:r>
            <a:r>
              <a:rPr lang="ru-RU" dirty="0" err="1"/>
              <a:t>мучуся</a:t>
            </a:r>
            <a:r>
              <a:rPr lang="ru-RU" dirty="0"/>
              <a:t>… але не каюсь!.. » </a:t>
            </a:r>
          </a:p>
          <a:p>
            <a:r>
              <a:rPr lang="ru-RU" dirty="0"/>
              <a:t>Одна за одною </a:t>
            </a:r>
            <a:r>
              <a:rPr lang="ru-RU" dirty="0" err="1"/>
              <a:t>виникають</a:t>
            </a:r>
            <a:r>
              <a:rPr lang="ru-RU" dirty="0"/>
              <a:t> «</a:t>
            </a:r>
            <a:r>
              <a:rPr lang="ru-RU" dirty="0" err="1"/>
              <a:t>захалявні</a:t>
            </a:r>
            <a:r>
              <a:rPr lang="ru-RU" dirty="0"/>
              <a:t> книжечки» - </a:t>
            </a:r>
            <a:r>
              <a:rPr lang="ru-RU" dirty="0" err="1"/>
              <a:t>таємні</a:t>
            </a:r>
            <a:r>
              <a:rPr lang="ru-RU" dirty="0"/>
              <a:t> </a:t>
            </a:r>
            <a:r>
              <a:rPr lang="ru-RU" dirty="0" err="1"/>
              <a:t>рукописні</a:t>
            </a:r>
            <a:r>
              <a:rPr lang="ru-RU" dirty="0"/>
              <a:t> </a:t>
            </a:r>
            <a:r>
              <a:rPr lang="ru-RU" dirty="0" err="1"/>
              <a:t>збірочки</a:t>
            </a:r>
            <a:r>
              <a:rPr lang="ru-RU" dirty="0"/>
              <a:t> «</a:t>
            </a:r>
            <a:r>
              <a:rPr lang="ru-RU" dirty="0" err="1"/>
              <a:t>невольничої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» Т. </a:t>
            </a:r>
            <a:r>
              <a:rPr lang="ru-RU" dirty="0" err="1"/>
              <a:t>Шевченка</a:t>
            </a:r>
            <a:r>
              <a:rPr lang="ru-RU" dirty="0"/>
              <a:t>. 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з </a:t>
            </a:r>
            <a:r>
              <a:rPr lang="ru-RU" dirty="0" err="1"/>
              <a:t>Аральської</a:t>
            </a:r>
            <a:r>
              <a:rPr lang="ru-RU" dirty="0"/>
              <a:t> </a:t>
            </a:r>
            <a:r>
              <a:rPr lang="ru-RU" dirty="0" err="1"/>
              <a:t>описової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 до Оренбурга, поет переписав свою «</a:t>
            </a:r>
            <a:r>
              <a:rPr lang="ru-RU" dirty="0" err="1"/>
              <a:t>невольничу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» у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саморобні</a:t>
            </a:r>
            <a:r>
              <a:rPr lang="ru-RU" dirty="0"/>
              <a:t> книжечки,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набралося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. </a:t>
            </a:r>
            <a:r>
              <a:rPr lang="ru-RU" dirty="0" err="1"/>
              <a:t>З'єднані</a:t>
            </a:r>
            <a:r>
              <a:rPr lang="ru-RU" dirty="0"/>
              <a:t> разом, вони </a:t>
            </a:r>
            <a:r>
              <a:rPr lang="ru-RU" dirty="0" err="1"/>
              <a:t>склали</a:t>
            </a:r>
            <a:r>
              <a:rPr lang="ru-RU" dirty="0"/>
              <a:t> </a:t>
            </a:r>
            <a:r>
              <a:rPr lang="ru-RU" dirty="0" err="1"/>
              <a:t>знамениту</a:t>
            </a:r>
            <a:r>
              <a:rPr lang="ru-RU" dirty="0"/>
              <a:t> «Малу книжку» - перше </a:t>
            </a:r>
            <a:r>
              <a:rPr lang="ru-RU" dirty="0" err="1"/>
              <a:t>чистове</a:t>
            </a:r>
            <a:r>
              <a:rPr lang="ru-RU" dirty="0"/>
              <a:t>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і поем 1847 - початку 1850 </a:t>
            </a:r>
            <a:r>
              <a:rPr lang="ru-RU" dirty="0" err="1"/>
              <a:t>років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31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1853 року,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потай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, але </a:t>
            </a:r>
            <a:r>
              <a:rPr lang="ru-RU" dirty="0" err="1"/>
              <a:t>звернувся</a:t>
            </a:r>
            <a:r>
              <a:rPr lang="ru-RU" dirty="0"/>
              <a:t> до нового для себе жанру - </a:t>
            </a:r>
            <a:r>
              <a:rPr lang="ru-RU" dirty="0" err="1"/>
              <a:t>повісті</a:t>
            </a:r>
            <a:r>
              <a:rPr lang="ru-RU" dirty="0"/>
              <a:t>. В одному з </a:t>
            </a:r>
            <a:r>
              <a:rPr lang="ru-RU" dirty="0" err="1"/>
              <a:t>листів</a:t>
            </a:r>
            <a:r>
              <a:rPr lang="ru-RU" dirty="0"/>
              <a:t> 1858 року Т. Шевченко </a:t>
            </a:r>
            <a:r>
              <a:rPr lang="ru-RU" dirty="0" err="1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повістей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«</a:t>
            </a:r>
            <a:r>
              <a:rPr lang="ru-RU" dirty="0" err="1"/>
              <a:t>десятків</a:t>
            </a:r>
            <a:r>
              <a:rPr lang="ru-RU" dirty="0"/>
              <a:t> коло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набереться</a:t>
            </a:r>
            <a:r>
              <a:rPr lang="ru-RU" dirty="0"/>
              <a:t>»,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дев'яти</a:t>
            </a:r>
            <a:r>
              <a:rPr lang="ru-RU" dirty="0"/>
              <a:t>: «Наймичка», «Варнак», «Княгиня», «</a:t>
            </a:r>
            <a:r>
              <a:rPr lang="ru-RU" dirty="0" err="1"/>
              <a:t>Музикант</a:t>
            </a:r>
            <a:r>
              <a:rPr lang="ru-RU" dirty="0"/>
              <a:t>», «Несчастный», «Капитанша», «Близнецы», «Художник», «Прогулка с удовольствием и не без морали». </a:t>
            </a:r>
            <a:r>
              <a:rPr lang="ru-RU" dirty="0" err="1"/>
              <a:t>Усі</a:t>
            </a:r>
            <a:r>
              <a:rPr lang="ru-RU" dirty="0"/>
              <a:t> вони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на </a:t>
            </a:r>
            <a:r>
              <a:rPr lang="ru-RU" dirty="0" err="1"/>
              <a:t>засланні</a:t>
            </a:r>
            <a:r>
              <a:rPr lang="ru-RU" dirty="0"/>
              <a:t>, і </a:t>
            </a:r>
            <a:r>
              <a:rPr lang="ru-RU" dirty="0" err="1"/>
              <a:t>тільки</a:t>
            </a:r>
            <a:r>
              <a:rPr lang="ru-RU" dirty="0"/>
              <a:t> другу </a:t>
            </a:r>
            <a:r>
              <a:rPr lang="ru-RU" dirty="0" err="1"/>
              <a:t>частину</a:t>
            </a:r>
            <a:r>
              <a:rPr lang="ru-RU" dirty="0"/>
              <a:t> «Прогулки с удовольствием и не без морали» поет </a:t>
            </a:r>
            <a:r>
              <a:rPr lang="ru-RU" dirty="0" err="1"/>
              <a:t>закінчив</a:t>
            </a:r>
            <a:r>
              <a:rPr lang="ru-RU" dirty="0"/>
              <a:t> 1858 року в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Новгороді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3647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нових образів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a typeface="Calibri"/>
                <a:cs typeface="Times New Roman"/>
              </a:rPr>
              <a:t>Новий</a:t>
            </a:r>
            <a:r>
              <a:rPr lang="ru-RU" dirty="0">
                <a:ea typeface="Calibri"/>
                <a:cs typeface="Times New Roman"/>
              </a:rPr>
              <a:t> образ </a:t>
            </a:r>
            <a:r>
              <a:rPr lang="ru-RU" dirty="0" err="1">
                <a:ea typeface="Calibri"/>
                <a:cs typeface="Times New Roman"/>
              </a:rPr>
              <a:t>кріпачки-месниці</a:t>
            </a:r>
            <a:r>
              <a:rPr lang="ru-RU" dirty="0">
                <a:ea typeface="Calibri"/>
                <a:cs typeface="Times New Roman"/>
              </a:rPr>
              <a:t> Шевченко дав у </a:t>
            </a:r>
            <a:r>
              <a:rPr lang="ru-RU" dirty="0" err="1">
                <a:ea typeface="Calibri"/>
                <a:cs typeface="Times New Roman"/>
              </a:rPr>
              <a:t>поемі</a:t>
            </a:r>
            <a:r>
              <a:rPr lang="ru-RU" dirty="0">
                <a:ea typeface="Calibri"/>
                <a:cs typeface="Times New Roman"/>
              </a:rPr>
              <a:t> «Марина»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 tooltip="1848"/>
              </a:rPr>
              <a:t>1848</a:t>
            </a:r>
            <a:r>
              <a:rPr lang="ru-RU" dirty="0">
                <a:ea typeface="Calibri"/>
                <a:cs typeface="Times New Roman"/>
              </a:rPr>
              <a:t>). </a:t>
            </a:r>
            <a:r>
              <a:rPr lang="ru-RU" dirty="0" err="1">
                <a:ea typeface="Calibri"/>
                <a:cs typeface="Times New Roman"/>
              </a:rPr>
              <a:t>Героїня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поем</a:t>
            </a:r>
            <a:r>
              <a:rPr lang="ru-RU" dirty="0" err="1">
                <a:ea typeface="Calibri"/>
                <a:cs typeface="Times New Roman"/>
              </a:rPr>
              <a:t>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невеликій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поемі</a:t>
            </a:r>
            <a:r>
              <a:rPr lang="ru-RU" dirty="0">
                <a:ea typeface="Calibri"/>
                <a:cs typeface="Times New Roman"/>
              </a:rPr>
              <a:t> «</a:t>
            </a:r>
            <a:r>
              <a:rPr lang="ru-RU" dirty="0" err="1">
                <a:ea typeface="Calibri"/>
                <a:cs typeface="Times New Roman"/>
              </a:rPr>
              <a:t>Якби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тобі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довелося</a:t>
            </a:r>
            <a:r>
              <a:rPr lang="ru-RU" dirty="0">
                <a:ea typeface="Calibri"/>
                <a:cs typeface="Times New Roman"/>
              </a:rPr>
              <a:t>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 tooltip="1849"/>
              </a:rPr>
              <a:t>1849</a:t>
            </a:r>
            <a:r>
              <a:rPr lang="ru-RU" dirty="0">
                <a:ea typeface="Calibri"/>
                <a:cs typeface="Times New Roman"/>
              </a:rPr>
              <a:t>) поет </a:t>
            </a:r>
            <a:r>
              <a:rPr lang="ru-RU" dirty="0" err="1">
                <a:ea typeface="Calibri"/>
                <a:cs typeface="Times New Roman"/>
              </a:rPr>
              <a:t>звеличує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мужність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хлопця-кріпака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який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вступився</a:t>
            </a:r>
            <a:r>
              <a:rPr lang="ru-RU" dirty="0">
                <a:ea typeface="Calibri"/>
                <a:cs typeface="Times New Roman"/>
              </a:rPr>
              <a:t> за честь </a:t>
            </a:r>
            <a:r>
              <a:rPr lang="ru-RU" dirty="0" err="1">
                <a:ea typeface="Calibri"/>
                <a:cs typeface="Times New Roman"/>
              </a:rPr>
              <a:t>дівчини</a:t>
            </a:r>
            <a:r>
              <a:rPr lang="ru-RU" dirty="0">
                <a:ea typeface="Calibri"/>
                <a:cs typeface="Times New Roman"/>
              </a:rPr>
              <a:t> і вбив пана-</a:t>
            </a:r>
            <a:r>
              <a:rPr lang="ru-RU" dirty="0" err="1">
                <a:ea typeface="Calibri"/>
                <a:cs typeface="Times New Roman"/>
              </a:rPr>
              <a:t>ґвалтівника</a:t>
            </a:r>
            <a:r>
              <a:rPr lang="ru-RU" dirty="0">
                <a:ea typeface="Calibri"/>
                <a:cs typeface="Times New Roman"/>
              </a:rPr>
              <a:t>. Образ </a:t>
            </a:r>
            <a:r>
              <a:rPr lang="ru-RU" dirty="0" err="1">
                <a:ea typeface="Calibri"/>
                <a:cs typeface="Times New Roman"/>
              </a:rPr>
              <a:t>скривдженого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кріпака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який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стає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народним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месником</a:t>
            </a:r>
            <a:r>
              <a:rPr lang="ru-RU" dirty="0">
                <a:ea typeface="Calibri"/>
                <a:cs typeface="Times New Roman"/>
              </a:rPr>
              <a:t>, Шевченко </a:t>
            </a:r>
            <a:r>
              <a:rPr lang="ru-RU" dirty="0" err="1">
                <a:ea typeface="Calibri"/>
                <a:cs typeface="Times New Roman"/>
              </a:rPr>
              <a:t>вивів</a:t>
            </a:r>
            <a:r>
              <a:rPr lang="ru-RU" dirty="0">
                <a:ea typeface="Calibri"/>
                <a:cs typeface="Times New Roman"/>
              </a:rPr>
              <a:t> у </a:t>
            </a:r>
            <a:r>
              <a:rPr lang="ru-RU" dirty="0" err="1">
                <a:ea typeface="Calibri"/>
                <a:cs typeface="Times New Roman"/>
              </a:rPr>
              <a:t>поемі</a:t>
            </a: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 tooltip="Варнак (поема)"/>
              </a:rPr>
              <a:t>«Варнак»</a:t>
            </a:r>
            <a:r>
              <a:rPr lang="ru-RU" dirty="0">
                <a:ea typeface="Calibri"/>
                <a:cs typeface="Times New Roman"/>
              </a:rPr>
              <a:t>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 tooltip="1848"/>
              </a:rPr>
              <a:t>1848</a:t>
            </a:r>
            <a:r>
              <a:rPr lang="ru-RU" dirty="0">
                <a:ea typeface="Calibri"/>
                <a:cs typeface="Times New Roman"/>
              </a:rPr>
              <a:t>). </a:t>
            </a:r>
            <a:r>
              <a:rPr lang="ru-RU" dirty="0" err="1">
                <a:ea typeface="Calibri"/>
                <a:cs typeface="Times New Roman"/>
              </a:rPr>
              <a:t>Деякі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дослідники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пов'язують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цей</a:t>
            </a:r>
            <a:r>
              <a:rPr lang="ru-RU" dirty="0">
                <a:ea typeface="Calibri"/>
                <a:cs typeface="Times New Roman"/>
              </a:rPr>
              <a:t> образ з особою </a:t>
            </a:r>
            <a:r>
              <a:rPr lang="ru-RU" u="sng" dirty="0" err="1">
                <a:solidFill>
                  <a:srgbClr val="0000FF"/>
                </a:solidFill>
                <a:ea typeface="Calibri"/>
                <a:cs typeface="Times New Roman"/>
                <a:hlinkClick r:id="rId5" tooltip="Устим Кармелюк"/>
              </a:rPr>
              <a:t>Устима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 tooltip="Устим Кармелюк"/>
              </a:rPr>
              <a:t> </a:t>
            </a:r>
            <a:r>
              <a:rPr lang="ru-RU" u="sng" dirty="0" err="1">
                <a:solidFill>
                  <a:srgbClr val="0000FF"/>
                </a:solidFill>
                <a:ea typeface="Calibri"/>
                <a:cs typeface="Times New Roman"/>
                <a:hlinkClick r:id="rId5" tooltip="Устим Кармелюк"/>
              </a:rPr>
              <a:t>Кармалюка</a:t>
            </a:r>
            <a:r>
              <a:rPr lang="ru-RU" dirty="0">
                <a:ea typeface="Calibri"/>
                <a:cs typeface="Times New Roman"/>
              </a:rPr>
              <a:t>. Поема написана у </a:t>
            </a:r>
            <a:r>
              <a:rPr lang="ru-RU" dirty="0" err="1">
                <a:ea typeface="Calibri"/>
                <a:cs typeface="Times New Roman"/>
              </a:rPr>
              <a:t>своєрідній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формі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сповіді</a:t>
            </a:r>
            <a:r>
              <a:rPr lang="ru-RU" dirty="0">
                <a:ea typeface="Calibri"/>
                <a:cs typeface="Times New Roman"/>
              </a:rPr>
              <a:t> героя, у </a:t>
            </a:r>
            <a:r>
              <a:rPr lang="ru-RU" dirty="0" err="1">
                <a:ea typeface="Calibri"/>
                <a:cs typeface="Times New Roman"/>
              </a:rPr>
              <a:t>ній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відчувається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деякий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вплив</a:t>
            </a: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u="sng" dirty="0" err="1">
                <a:solidFill>
                  <a:srgbClr val="0000FF"/>
                </a:solidFill>
                <a:ea typeface="Calibri"/>
                <a:cs typeface="Times New Roman"/>
                <a:hlinkClick r:id="rId6" tooltip="Байронізм (ще не написана)"/>
              </a:rPr>
              <a:t>байронізму</a:t>
            </a:r>
            <a:r>
              <a:rPr lang="ru-RU" dirty="0">
                <a:ea typeface="Calibri"/>
                <a:cs typeface="Times New Roman"/>
              </a:rPr>
              <a:t>. Морально-</a:t>
            </a:r>
            <a:r>
              <a:rPr lang="ru-RU" dirty="0" err="1">
                <a:ea typeface="Calibri"/>
                <a:cs typeface="Times New Roman"/>
              </a:rPr>
              <a:t>етичні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проблеми</a:t>
            </a:r>
            <a:r>
              <a:rPr lang="ru-RU" dirty="0">
                <a:ea typeface="Calibri"/>
                <a:cs typeface="Times New Roman"/>
              </a:rPr>
              <a:t> Шевченко порушив </a:t>
            </a:r>
            <a:r>
              <a:rPr lang="ru-RU" dirty="0" err="1">
                <a:ea typeface="Calibri"/>
                <a:cs typeface="Times New Roman"/>
              </a:rPr>
              <a:t>також</a:t>
            </a:r>
            <a:r>
              <a:rPr lang="ru-RU" dirty="0">
                <a:ea typeface="Calibri"/>
                <a:cs typeface="Times New Roman"/>
              </a:rPr>
              <a:t> у поемах «</a:t>
            </a:r>
            <a:r>
              <a:rPr lang="ru-RU" dirty="0" err="1">
                <a:ea typeface="Calibri"/>
                <a:cs typeface="Times New Roman"/>
              </a:rPr>
              <a:t>Іржавець</a:t>
            </a:r>
            <a:r>
              <a:rPr lang="ru-RU" dirty="0">
                <a:ea typeface="Calibri"/>
                <a:cs typeface="Times New Roman"/>
              </a:rPr>
              <a:t>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 tooltip="1847"/>
              </a:rPr>
              <a:t>1847</a:t>
            </a:r>
            <a:r>
              <a:rPr lang="ru-RU" dirty="0">
                <a:ea typeface="Calibri"/>
                <a:cs typeface="Times New Roman"/>
              </a:rPr>
              <a:t>), «</a:t>
            </a:r>
            <a:r>
              <a:rPr lang="ru-RU" dirty="0" err="1">
                <a:ea typeface="Calibri"/>
                <a:cs typeface="Times New Roman"/>
              </a:rPr>
              <a:t>Чернець</a:t>
            </a:r>
            <a:r>
              <a:rPr lang="ru-RU" dirty="0">
                <a:ea typeface="Calibri"/>
                <a:cs typeface="Times New Roman"/>
              </a:rPr>
              <a:t>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 tooltip="1847"/>
              </a:rPr>
              <a:t>1847</a:t>
            </a:r>
            <a:r>
              <a:rPr lang="ru-RU" dirty="0">
                <a:ea typeface="Calibri"/>
                <a:cs typeface="Times New Roman"/>
              </a:rPr>
              <a:t>), «Москалева </a:t>
            </a:r>
            <a:r>
              <a:rPr lang="ru-RU" dirty="0" err="1">
                <a:ea typeface="Calibri"/>
                <a:cs typeface="Times New Roman"/>
              </a:rPr>
              <a:t>криниця</a:t>
            </a:r>
            <a:r>
              <a:rPr lang="ru-RU" dirty="0">
                <a:ea typeface="Calibri"/>
                <a:cs typeface="Times New Roman"/>
              </a:rPr>
              <a:t>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 tooltip="1847"/>
              </a:rPr>
              <a:t>1847</a:t>
            </a:r>
            <a:r>
              <a:rPr lang="ru-RU" dirty="0">
                <a:ea typeface="Calibri"/>
                <a:cs typeface="Times New Roman"/>
              </a:rPr>
              <a:t> і 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 tooltip="1857"/>
              </a:rPr>
              <a:t>1857</a:t>
            </a:r>
            <a:r>
              <a:rPr lang="ru-RU" dirty="0">
                <a:ea typeface="Calibri"/>
                <a:cs typeface="Times New Roman"/>
              </a:rPr>
              <a:t>), «</a:t>
            </a:r>
            <a:r>
              <a:rPr lang="ru-RU" dirty="0" err="1">
                <a:ea typeface="Calibri"/>
                <a:cs typeface="Times New Roman"/>
              </a:rPr>
              <a:t>Титарівна</a:t>
            </a:r>
            <a:r>
              <a:rPr lang="ru-RU" dirty="0">
                <a:ea typeface="Calibri"/>
                <a:cs typeface="Times New Roman"/>
              </a:rPr>
              <a:t>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 tooltip="1848"/>
              </a:rPr>
              <a:t>1848</a:t>
            </a:r>
            <a:r>
              <a:rPr lang="ru-RU" dirty="0">
                <a:ea typeface="Calibri"/>
                <a:cs typeface="Times New Roman"/>
              </a:rPr>
              <a:t>), «Сотник»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 tooltip="1849"/>
              </a:rPr>
              <a:t>1849</a:t>
            </a:r>
            <a:r>
              <a:rPr lang="ru-RU" dirty="0">
                <a:ea typeface="Calibri"/>
                <a:cs typeface="Times New Roman"/>
              </a:rPr>
              <a:t>) і «Петрусь» (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 tooltip="1850"/>
              </a:rPr>
              <a:t>1850</a:t>
            </a:r>
            <a:r>
              <a:rPr lang="ru-RU" dirty="0">
                <a:ea typeface="Calibri"/>
                <a:cs typeface="Times New Roman"/>
              </a:rPr>
              <a:t>). У </a:t>
            </a:r>
            <a:r>
              <a:rPr lang="ru-RU" dirty="0" err="1">
                <a:ea typeface="Calibri"/>
                <a:cs typeface="Times New Roman"/>
              </a:rPr>
              <a:t>цих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творах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історичні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рефлексії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поета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перегукуються</a:t>
            </a:r>
            <a:r>
              <a:rPr lang="ru-RU" dirty="0">
                <a:ea typeface="Calibri"/>
                <a:cs typeface="Times New Roman"/>
              </a:rPr>
              <a:t> з </a:t>
            </a:r>
            <a:r>
              <a:rPr lang="ru-RU" dirty="0" err="1">
                <a:ea typeface="Calibri"/>
                <a:cs typeface="Times New Roman"/>
              </a:rPr>
              <a:t>його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суб'єктивними</a:t>
            </a:r>
            <a:r>
              <a:rPr lang="ru-RU" dirty="0">
                <a:ea typeface="Calibri"/>
                <a:cs typeface="Times New Roman"/>
              </a:rPr>
              <a:t> настроями </a:t>
            </a:r>
            <a:r>
              <a:rPr lang="ru-RU" dirty="0" err="1">
                <a:ea typeface="Calibri"/>
                <a:cs typeface="Times New Roman"/>
              </a:rPr>
              <a:t>політичного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засланця</a:t>
            </a:r>
            <a:r>
              <a:rPr lang="ru-RU" dirty="0">
                <a:ea typeface="Calibri"/>
                <a:cs typeface="Times New Roman"/>
              </a:rPr>
              <a:t>. Та </a:t>
            </a:r>
            <a:r>
              <a:rPr lang="ru-RU" dirty="0" err="1">
                <a:ea typeface="Calibri"/>
                <a:cs typeface="Times New Roman"/>
              </a:rPr>
              <a:t>найбільше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турбувало</a:t>
            </a:r>
            <a:r>
              <a:rPr lang="ru-RU" dirty="0">
                <a:ea typeface="Calibri"/>
                <a:cs typeface="Times New Roman"/>
              </a:rPr>
              <a:t> і мучило </a:t>
            </a:r>
            <a:r>
              <a:rPr lang="ru-RU" dirty="0" err="1">
                <a:ea typeface="Calibri"/>
                <a:cs typeface="Times New Roman"/>
              </a:rPr>
              <a:t>Шевченка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страждання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уярмленого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рідного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народу</a:t>
            </a:r>
            <a:r>
              <a:rPr lang="ru-RU" dirty="0" err="1" smtClean="0">
                <a:ea typeface="Calibri"/>
                <a:cs typeface="Times New Roman"/>
              </a:rPr>
              <a:t>и</a:t>
            </a:r>
            <a:r>
              <a:rPr lang="ru-RU" dirty="0">
                <a:ea typeface="Calibri"/>
                <a:cs typeface="Times New Roman"/>
              </a:rPr>
              <a:t>, ставши жертвою </a:t>
            </a:r>
            <a:r>
              <a:rPr lang="ru-RU" dirty="0" err="1">
                <a:ea typeface="Calibri"/>
                <a:cs typeface="Times New Roman"/>
              </a:rPr>
              <a:t>панської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сваволі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помстилася</a:t>
            </a:r>
            <a:r>
              <a:rPr lang="ru-RU" dirty="0">
                <a:ea typeface="Calibri"/>
                <a:cs typeface="Times New Roman"/>
              </a:rPr>
              <a:t> за </a:t>
            </a:r>
            <a:r>
              <a:rPr lang="ru-RU" dirty="0" err="1">
                <a:ea typeface="Calibri"/>
                <a:cs typeface="Times New Roman"/>
              </a:rPr>
              <a:t>зневагу</a:t>
            </a:r>
            <a:r>
              <a:rPr lang="ru-RU" dirty="0">
                <a:ea typeface="Calibri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73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Ліро-епічні поеми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 засланні Шевченко написав і декілька лірично-епічних поем, що відзначаються новими формами зображення подій і свідчать про творчий розвиток поета. Героїня поеми «Княжна» — це українська </a:t>
            </a:r>
            <a:r>
              <a:rPr lang="uk-UA" dirty="0" err="1"/>
              <a:t>Беатріче</a:t>
            </a:r>
            <a:r>
              <a:rPr lang="uk-UA" dirty="0"/>
              <a:t> </a:t>
            </a:r>
            <a:r>
              <a:rPr lang="uk-UA" dirty="0" err="1"/>
              <a:t>Ченчі</a:t>
            </a:r>
            <a:r>
              <a:rPr lang="uk-UA" dirty="0"/>
              <a:t>, трагічна жертва </a:t>
            </a:r>
            <a:r>
              <a:rPr lang="uk-UA" dirty="0" err="1"/>
              <a:t>кровомісного</a:t>
            </a:r>
            <a:r>
              <a:rPr lang="uk-UA" dirty="0"/>
              <a:t> злочину батька. Образ дочки, збезчещеної рідним батьком, траплявся вже в творах Шеллі, Стендаля, </a:t>
            </a:r>
            <a:r>
              <a:rPr lang="uk-UA" dirty="0" err="1"/>
              <a:t>Дюма-батька</a:t>
            </a:r>
            <a:r>
              <a:rPr lang="uk-UA" dirty="0"/>
              <a:t> і Словацького, але й у Шевченковій поемі «Відьма», першу редакцію якої поет написав ще перед арештом під назвою «Осика».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79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896550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TS103896550</Template>
  <TotalTime>0</TotalTime>
  <Words>980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TS103896550</vt:lpstr>
      <vt:lpstr>Невольнича поезія в творчості Т.Шевченка</vt:lpstr>
      <vt:lpstr>Основні відомості з біографії, що призвели до створення поетом невольничої поезії </vt:lpstr>
      <vt:lpstr>Цикл «В казематі»</vt:lpstr>
      <vt:lpstr>Слайд 4</vt:lpstr>
      <vt:lpstr>Слайд 5</vt:lpstr>
      <vt:lpstr>Творчість поета у неволі</vt:lpstr>
      <vt:lpstr>Слайд 7</vt:lpstr>
      <vt:lpstr>Створення нових образів</vt:lpstr>
      <vt:lpstr>Ліро-епічні поеми</vt:lpstr>
      <vt:lpstr>Період після заслання</vt:lpstr>
      <vt:lpstr>Слайд 11</vt:lpstr>
      <vt:lpstr>Слайд 12</vt:lpstr>
      <vt:lpstr>Художня творчість періоду заслання</vt:lpstr>
      <vt:lpstr> </vt:lpstr>
      <vt:lpstr>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2014-02-25T15:07:33Z</dcterms:created>
  <dcterms:modified xsi:type="dcterms:W3CDTF">2014-04-24T13:30:37Z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