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FD67-4C8F-4B90-95D2-64689F562B5C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2DAD-5F4F-4A80-9F0A-7461F3394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558E-8C87-400B-8F0B-FE9CDCE32424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B07A-8CD6-44D7-BEC3-873B7683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EA5A-B640-427C-9215-9C6D725556C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D9FC-1B4F-409E-A6DD-6AC4FD298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5BB9-F99B-4494-8BC2-66C02E3C6E5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8F3B-7C43-41EC-977F-6624BED26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E68A-7861-45BE-9879-B4ABFD2C0022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D862-5282-45BA-BF65-CD5CB7C0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D1D8-7491-47D0-8B55-70CB5A5896C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223E-C13D-4AB6-8BE4-218DB9AF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A82C-9414-46B4-860F-BC79E913912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8669-C60E-4F29-BA17-8196F3CB9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437C-7F1E-4B48-8796-507A3AF2A584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E2DF-18C0-488E-A510-59F9785C0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A8EC-FE01-4648-BDDA-84C721F12054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E084-383F-40EB-9814-392020B2F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CC13-EB4E-429B-93B9-62C3C13C32C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676B-85F6-4F81-BE3B-70977D0E8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750F-5109-4E56-8067-D8645F5B6DE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9D67-FF03-4D26-8E77-08D4808D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468C0-9D3A-467F-B2A2-EBBE0F5D253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CA986A-4311-4FEB-AE1E-137F5994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0135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4860925" cy="1819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>
                <a:solidFill>
                  <a:schemeClr val="tx2">
                    <a:lumMod val="75000"/>
                  </a:schemeClr>
                </a:solidFill>
              </a:rPr>
              <a:t>З вершин і низин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00213"/>
            <a:ext cx="28717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230438"/>
            <a:ext cx="2587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714375"/>
            <a:ext cx="25923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8" y="549275"/>
            <a:ext cx="44323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жидівських</a:t>
            </a:r>
            <a:r>
              <a:rPr lang="ru-RU" dirty="0"/>
              <a:t> </a:t>
            </a:r>
            <a:r>
              <a:rPr lang="ru-RU" dirty="0" err="1"/>
              <a:t>мелодій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Самбатіон</a:t>
            </a:r>
          </a:p>
          <a:p>
            <a:r>
              <a:rPr lang="ru-RU" smtClean="0"/>
              <a:t>Пір'я</a:t>
            </a:r>
          </a:p>
          <a:p>
            <a:r>
              <a:rPr lang="ru-RU" smtClean="0"/>
              <a:t>Асиміляторам</a:t>
            </a:r>
          </a:p>
          <a:p>
            <a:r>
              <a:rPr lang="ru-RU" smtClean="0"/>
              <a:t>Заповіт Якова</a:t>
            </a:r>
            <a:endParaRPr lang="uk-UA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20713"/>
            <a:ext cx="27320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7900" cy="1143000"/>
          </a:xfrm>
        </p:spPr>
        <p:txBody>
          <a:bodyPr/>
          <a:lstStyle/>
          <a:p>
            <a:r>
              <a:rPr lang="ru-RU" smtClean="0"/>
              <a:t>«Легенди»</a:t>
            </a:r>
            <a:endParaRPr lang="uk-UA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Смерть Каїна</a:t>
            </a:r>
          </a:p>
          <a:p>
            <a:r>
              <a:rPr lang="ru-RU" smtClean="0"/>
              <a:t>П'яниця</a:t>
            </a:r>
          </a:p>
          <a:p>
            <a:r>
              <a:rPr lang="ru-RU" smtClean="0"/>
              <a:t>Цар і аскет</a:t>
            </a:r>
          </a:p>
          <a:p>
            <a:r>
              <a:rPr lang="ru-RU" smtClean="0"/>
              <a:t>Індійська легенда.</a:t>
            </a:r>
            <a:endParaRPr lang="uk-UA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85800"/>
            <a:ext cx="3995737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«Панські жарти»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2191">
            <a:off x="5508625" y="620713"/>
            <a:ext cx="2370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557338"/>
            <a:ext cx="28860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21091434">
            <a:off x="6227763" y="3429000"/>
            <a:ext cx="1871662" cy="266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3" y="274638"/>
            <a:ext cx="4530725" cy="1143000"/>
          </a:xfrm>
        </p:spPr>
        <p:txBody>
          <a:bodyPr/>
          <a:lstStyle/>
          <a:p>
            <a:r>
              <a:rPr lang="uk-UA" smtClean="0"/>
              <a:t>З вершин і низин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4573588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«З вершин і низин» 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Івана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Франка.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зразком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громадянської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лірики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видано 1887 року, друге,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перероблене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доповнене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видання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— 1893 року.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66725"/>
            <a:ext cx="374015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79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Ідея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збірки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4572000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Ідеєю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збірки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є голос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гніву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болю,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заклик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за народ,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щасливе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майбутнє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Іван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Франко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вірив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ідеї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закликав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цієї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боротьби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57213"/>
            <a:ext cx="3600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3588" cy="1143000"/>
          </a:xfrm>
        </p:spPr>
        <p:txBody>
          <a:bodyPr/>
          <a:lstStyle/>
          <a:p>
            <a:r>
              <a:rPr lang="uk-UA" smtClean="0"/>
              <a:t>Зміст збірки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427538" cy="4492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«Укладаючи матеріал для </a:t>
            </a:r>
            <a:r>
              <a:rPr lang="uk-UA" dirty="0" err="1"/>
              <a:t>сеї</a:t>
            </a:r>
            <a:r>
              <a:rPr lang="uk-UA" dirty="0"/>
              <a:t> книжки, — писав І.Франко у </a:t>
            </a:r>
            <a:r>
              <a:rPr lang="uk-UA" dirty="0" err="1"/>
              <a:t>„Передньому</a:t>
            </a:r>
            <a:r>
              <a:rPr lang="uk-UA" dirty="0"/>
              <a:t> слові“, — я покинув думку про хронологічний порядок, зовсім не пригожий в книжці так різномастого змісту, котрій, проте, хотілось мені придати яку-таку артистичну суцільність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7626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4356100" cy="55451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Збірка складається з семи великих розділів. У перших трьох розділах — «</a:t>
            </a:r>
            <a:r>
              <a:rPr lang="en-US" dirty="0"/>
              <a:t>De </a:t>
            </a:r>
            <a:r>
              <a:rPr lang="en-US" dirty="0" err="1"/>
              <a:t>profundis</a:t>
            </a:r>
            <a:r>
              <a:rPr lang="en-US" dirty="0"/>
              <a:t>», «</a:t>
            </a:r>
            <a:r>
              <a:rPr lang="uk-UA" dirty="0"/>
              <a:t>Профілі і маски» та «Сонети» — зібрано ліричні твори, в чотирьох останніх — «Галицькі образки», «Із </a:t>
            </a:r>
            <a:r>
              <a:rPr lang="uk-UA" dirty="0" err="1"/>
              <a:t>жидівських</a:t>
            </a:r>
            <a:r>
              <a:rPr lang="uk-UA" dirty="0"/>
              <a:t> мелодій», «Панські жарти» та «Легенди» — твори епічні.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20713"/>
            <a:ext cx="370840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6388" cy="1143000"/>
          </a:xfrm>
        </p:spPr>
        <p:txBody>
          <a:bodyPr/>
          <a:lstStyle/>
          <a:p>
            <a:r>
              <a:rPr lang="en-US" smtClean="0"/>
              <a:t>«De profundis»</a:t>
            </a:r>
            <a:endParaRPr lang="uk-UA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smtClean="0"/>
              <a:t>Цикл поезій «Веснянки»</a:t>
            </a:r>
            <a:endParaRPr lang="en-US" sz="2800" smtClean="0"/>
          </a:p>
          <a:p>
            <a:r>
              <a:rPr lang="uk-UA" sz="2800" smtClean="0"/>
              <a:t>Осінні думи</a:t>
            </a:r>
          </a:p>
          <a:p>
            <a:r>
              <a:rPr lang="uk-UA" sz="2800" smtClean="0"/>
              <a:t>Скорбні пісні</a:t>
            </a:r>
          </a:p>
          <a:p>
            <a:r>
              <a:rPr lang="uk-UA" sz="2800" smtClean="0"/>
              <a:t>Нічні думи</a:t>
            </a:r>
          </a:p>
          <a:p>
            <a:r>
              <a:rPr lang="uk-UA" sz="2800" smtClean="0"/>
              <a:t>Думи пролетарія</a:t>
            </a:r>
          </a:p>
          <a:p>
            <a:r>
              <a:rPr lang="en-US" sz="2800" smtClean="0"/>
              <a:t>Excelsior!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47688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4249738" cy="1143000"/>
          </a:xfrm>
        </p:spPr>
        <p:txBody>
          <a:bodyPr/>
          <a:lstStyle/>
          <a:p>
            <a:r>
              <a:rPr lang="uk-UA" sz="3600" smtClean="0"/>
              <a:t>«Профілі і маски»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989138"/>
            <a:ext cx="3960813" cy="413702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1100" dirty="0" smtClean="0"/>
              <a:t>Поет</a:t>
            </a:r>
            <a:endParaRPr lang="uk-UA" sz="111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1100" dirty="0" smtClean="0"/>
              <a:t>Україна</a:t>
            </a:r>
            <a:endParaRPr lang="uk-UA" sz="111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1100" dirty="0" smtClean="0"/>
              <a:t>Картка </a:t>
            </a:r>
            <a:r>
              <a:rPr lang="uk-UA" sz="11100" dirty="0"/>
              <a:t>любові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1100" dirty="0" smtClean="0"/>
              <a:t>Знайомим </a:t>
            </a:r>
            <a:r>
              <a:rPr lang="uk-UA" sz="11100" dirty="0"/>
              <a:t>і незнайомим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1100" dirty="0" smtClean="0"/>
              <a:t>Оси</a:t>
            </a:r>
            <a:endParaRPr lang="uk-UA" sz="111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92150"/>
            <a:ext cx="3598862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4116387" cy="850900"/>
          </a:xfrm>
        </p:spPr>
        <p:txBody>
          <a:bodyPr/>
          <a:lstStyle/>
          <a:p>
            <a:r>
              <a:rPr lang="uk-UA" smtClean="0"/>
              <a:t>«Сонети»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79388" y="931863"/>
            <a:ext cx="3683000" cy="2116137"/>
          </a:xfrm>
        </p:spPr>
        <p:txBody>
          <a:bodyPr/>
          <a:lstStyle/>
          <a:p>
            <a:endParaRPr lang="uk-UA" smtClean="0"/>
          </a:p>
          <a:p>
            <a:r>
              <a:rPr lang="uk-UA" smtClean="0"/>
              <a:t>Вольні сонети</a:t>
            </a:r>
          </a:p>
          <a:p>
            <a:r>
              <a:rPr lang="uk-UA" smtClean="0"/>
              <a:t>Тюремні сонети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3127375"/>
            <a:ext cx="252095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908050"/>
            <a:ext cx="27844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98425"/>
            <a:ext cx="10802938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1200" cy="1641475"/>
          </a:xfrm>
        </p:spPr>
        <p:txBody>
          <a:bodyPr/>
          <a:lstStyle/>
          <a:p>
            <a:r>
              <a:rPr lang="ru-RU" smtClean="0"/>
              <a:t>«Галицькі образки»</a:t>
            </a:r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шинку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Максим </a:t>
            </a:r>
            <a:r>
              <a:rPr lang="ru-RU" dirty="0" err="1"/>
              <a:t>Цюник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Галаган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Гадки на </a:t>
            </a:r>
            <a:r>
              <a:rPr lang="ru-RU" dirty="0" err="1"/>
              <a:t>межі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981075"/>
            <a:ext cx="29813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З вершин і низин</vt:lpstr>
      <vt:lpstr>З вершин і низин</vt:lpstr>
      <vt:lpstr>Ідея збірки</vt:lpstr>
      <vt:lpstr>Зміст збірки</vt:lpstr>
      <vt:lpstr>Слайд 5</vt:lpstr>
      <vt:lpstr>«De profundis»</vt:lpstr>
      <vt:lpstr>«Профілі і маски»</vt:lpstr>
      <vt:lpstr>«Сонети»</vt:lpstr>
      <vt:lpstr>«Галицькі образки»</vt:lpstr>
      <vt:lpstr>«Із жидівських мелодій»</vt:lpstr>
      <vt:lpstr>«Легенди»</vt:lpstr>
      <vt:lpstr>«Панські жарти»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вершин і низин</dc:title>
  <dc:creator>Пользователь</dc:creator>
  <cp:lastModifiedBy>Game</cp:lastModifiedBy>
  <cp:revision>9</cp:revision>
  <dcterms:created xsi:type="dcterms:W3CDTF">2011-11-13T18:45:28Z</dcterms:created>
  <dcterms:modified xsi:type="dcterms:W3CDTF">2014-12-18T20:25:56Z</dcterms:modified>
</cp:coreProperties>
</file>