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4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59" r:id="rId11"/>
    <p:sldId id="267" r:id="rId12"/>
    <p:sldId id="266" r:id="rId13"/>
    <p:sldId id="268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99FF"/>
    <a:srgbClr val="0099FF"/>
    <a:srgbClr val="FFFF00"/>
    <a:srgbClr val="66CCFF"/>
    <a:srgbClr val="66FFFF"/>
    <a:srgbClr val="CCFF99"/>
    <a:srgbClr val="CCFFCC"/>
    <a:srgbClr val="00B050"/>
    <a:srgbClr val="00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5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523AB-D427-43DE-8989-EF3A74FDF20D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DB4A8-6080-4124-94DD-51F4C26CC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DB4A8-6080-4124-94DD-51F4C26CC49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&#1051;&#1103;&#1090;&#1086;&#1096;&#1080;&#1085;&#1089;&#1100;&#1082;&#1080;&#1081;%20&#1057;&#1080;&#1084;&#1092;&#1086;&#1085;&#1110;&#1103;%20&#8470;2(3).mp3" TargetMode="External"/><Relationship Id="rId3" Type="http://schemas.openxmlformats.org/officeDocument/2006/relationships/hyperlink" Target="&#1110;.&#1096;&#1072;&#1084;&#1086;%20&#1085;&#1077;%20&#1096;&#1091;&#1084;&#1080;%20&#1082;&#1072;&#1083;&#1080;&#1085;&#1086;&#1085;&#1100;&#1082;&#1086;.mp3" TargetMode="External"/><Relationship Id="rId7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&#1086;&#1087;&#1077;&#1088;&#1072;%20&#1084;&#1080;&#1083;&#1072;&#1085;&#1072;.mp3" TargetMode="External"/><Relationship Id="rId5" Type="http://schemas.openxmlformats.org/officeDocument/2006/relationships/hyperlink" Target="&#1092;&#1110;&#1083;&#1110;&#1087;&#1077;&#1085;&#1082;&#1086;.mp3" TargetMode="External"/><Relationship Id="rId4" Type="http://schemas.openxmlformats.org/officeDocument/2006/relationships/image" Target="../media/image36.jpe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dmin\&#1056;&#1072;&#1073;&#1086;&#1095;&#1080;&#1081;%20&#1089;&#1090;&#1086;&#1083;\C&#1074;&#1080;&#1088;&#1080;&#1076;&#1077;&#1085;&#1082;&#1086;,%20&#1054;&#1085;&#1080;&#1097;&#1077;&#1085;&#1082;&#1086;%2011-&#1040;%20&#1096;&#1110;&#1089;&#1090;&#1077;&#1076;&#1080;&#1089;&#1103;&#1090;&#1085;&#1080;&#1082;&#1080;\1.avi" TargetMode="Externa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85786" y="857232"/>
            <a:ext cx="7358114" cy="4429156"/>
          </a:xfrm>
          <a:solidFill>
            <a:srgbClr val="0000FF">
              <a:alpha val="34118"/>
            </a:srgb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Тема уроку:</a:t>
            </a:r>
            <a:b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«В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длига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українській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літературі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мистецтві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Шістедисятництво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українській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культурі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714356"/>
            <a:ext cx="8043890" cy="5411807"/>
          </a:xfrm>
          <a:solidFill>
            <a:srgbClr val="CCFFCC">
              <a:alpha val="63922"/>
            </a:srgbClr>
          </a:solidFill>
          <a:ln>
            <a:solidFill>
              <a:srgbClr val="00B050"/>
            </a:solidFill>
          </a:ln>
        </p:spPr>
        <p:txBody>
          <a:bodyPr>
            <a:normAutofit fontScale="92500"/>
          </a:bodyPr>
          <a:lstStyle/>
          <a:p>
            <a:r>
              <a:rPr lang="ru-RU" dirty="0" err="1" smtClean="0"/>
              <a:t>Поступове</a:t>
            </a:r>
            <a:r>
              <a:rPr lang="ru-RU" dirty="0" smtClean="0"/>
              <a:t> </a:t>
            </a:r>
            <a:r>
              <a:rPr lang="ru-RU" dirty="0" err="1" smtClean="0"/>
              <a:t>згортання</a:t>
            </a:r>
            <a:r>
              <a:rPr lang="ru-RU" dirty="0" smtClean="0"/>
              <a:t> “</a:t>
            </a:r>
            <a:r>
              <a:rPr lang="ru-RU" dirty="0" err="1" smtClean="0"/>
              <a:t>хрущовської</a:t>
            </a:r>
            <a:r>
              <a:rPr lang="ru-RU" dirty="0" smtClean="0"/>
              <a:t> </a:t>
            </a:r>
            <a:r>
              <a:rPr lang="ru-RU" dirty="0" err="1" smtClean="0"/>
              <a:t>відлиги</a:t>
            </a:r>
            <a:r>
              <a:rPr lang="ru-RU" dirty="0" smtClean="0"/>
              <a:t>” на початку 60-х </a:t>
            </a:r>
            <a:r>
              <a:rPr lang="ru-RU" dirty="0" err="1" smtClean="0"/>
              <a:t>рр</a:t>
            </a:r>
            <a:r>
              <a:rPr lang="ru-RU" dirty="0" smtClean="0"/>
              <a:t>. </a:t>
            </a:r>
            <a:r>
              <a:rPr lang="ru-RU" dirty="0" err="1" smtClean="0"/>
              <a:t>знайшло</a:t>
            </a:r>
            <a:r>
              <a:rPr lang="ru-RU" dirty="0" smtClean="0"/>
              <a:t> </a:t>
            </a:r>
            <a:r>
              <a:rPr lang="ru-RU" dirty="0" err="1" smtClean="0"/>
              <a:t>відображення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українській</a:t>
            </a:r>
            <a:r>
              <a:rPr lang="ru-RU" dirty="0" smtClean="0"/>
              <a:t> </a:t>
            </a:r>
            <a:r>
              <a:rPr lang="ru-RU" dirty="0" err="1" smtClean="0"/>
              <a:t>літературі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зустрічі</a:t>
            </a:r>
            <a:r>
              <a:rPr lang="ru-RU" dirty="0" smtClean="0"/>
              <a:t> </a:t>
            </a:r>
            <a:r>
              <a:rPr lang="ru-RU" dirty="0" err="1" smtClean="0"/>
              <a:t>Хрущова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представниками</a:t>
            </a:r>
            <a:r>
              <a:rPr lang="ru-RU" dirty="0" smtClean="0"/>
              <a:t> </a:t>
            </a:r>
            <a:r>
              <a:rPr lang="ru-RU" dirty="0" err="1" smtClean="0"/>
              <a:t>творчої</a:t>
            </a:r>
            <a:r>
              <a:rPr lang="ru-RU" dirty="0" smtClean="0"/>
              <a:t> </a:t>
            </a:r>
            <a:r>
              <a:rPr lang="ru-RU" dirty="0" err="1" smtClean="0"/>
              <a:t>інтелігенції</a:t>
            </a:r>
            <a:r>
              <a:rPr lang="ru-RU" dirty="0" smtClean="0"/>
              <a:t> у </a:t>
            </a:r>
            <a:r>
              <a:rPr lang="ru-RU" dirty="0" err="1" smtClean="0"/>
              <a:t>Москві</a:t>
            </a:r>
            <a:r>
              <a:rPr lang="ru-RU" dirty="0" smtClean="0"/>
              <a:t> </a:t>
            </a:r>
            <a:r>
              <a:rPr lang="ru-RU" dirty="0" err="1" smtClean="0"/>
              <a:t>наприкінці</a:t>
            </a:r>
            <a:r>
              <a:rPr lang="ru-RU" dirty="0" smtClean="0"/>
              <a:t> </a:t>
            </a:r>
            <a:r>
              <a:rPr lang="ru-RU" i="1" dirty="0" smtClean="0">
                <a:solidFill>
                  <a:srgbClr val="FF0000"/>
                </a:solidFill>
              </a:rPr>
              <a:t>1962 </a:t>
            </a:r>
            <a:r>
              <a:rPr lang="ru-RU" dirty="0" smtClean="0"/>
              <a:t>р., </a:t>
            </a:r>
            <a:r>
              <a:rPr lang="ru-RU" dirty="0" err="1" smtClean="0"/>
              <a:t>розціненої</a:t>
            </a:r>
            <a:r>
              <a:rPr lang="ru-RU" dirty="0" smtClean="0"/>
              <a:t> як “</a:t>
            </a:r>
            <a:r>
              <a:rPr lang="ru-RU" dirty="0" err="1" smtClean="0"/>
              <a:t>закручування</a:t>
            </a:r>
            <a:r>
              <a:rPr lang="ru-RU" dirty="0" smtClean="0"/>
              <a:t> </a:t>
            </a:r>
            <a:r>
              <a:rPr lang="ru-RU" dirty="0" err="1" smtClean="0"/>
              <a:t>гайок</a:t>
            </a:r>
            <a:r>
              <a:rPr lang="ru-RU" dirty="0" smtClean="0"/>
              <a:t>”, </a:t>
            </a:r>
            <a:r>
              <a:rPr lang="ru-RU" i="1" dirty="0" err="1" smtClean="0">
                <a:solidFill>
                  <a:srgbClr val="FF0000"/>
                </a:solidFill>
              </a:rPr>
              <a:t>посилюється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</a:rPr>
              <a:t>наступ</a:t>
            </a:r>
            <a:r>
              <a:rPr lang="ru-RU" i="1" dirty="0" smtClean="0">
                <a:solidFill>
                  <a:srgbClr val="FF0000"/>
                </a:solidFill>
              </a:rPr>
              <a:t> на </a:t>
            </a:r>
            <a:r>
              <a:rPr lang="ru-RU" i="1" dirty="0" err="1" smtClean="0">
                <a:solidFill>
                  <a:srgbClr val="FF0000"/>
                </a:solidFill>
              </a:rPr>
              <a:t>нову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</a:rPr>
              <a:t>літературу</a:t>
            </a:r>
            <a:r>
              <a:rPr lang="ru-RU" i="1" dirty="0" smtClean="0">
                <a:solidFill>
                  <a:srgbClr val="FF0000"/>
                </a:solidFill>
              </a:rPr>
              <a:t> в </a:t>
            </a:r>
            <a:r>
              <a:rPr lang="ru-RU" i="1" dirty="0" err="1" smtClean="0">
                <a:solidFill>
                  <a:srgbClr val="FF0000"/>
                </a:solidFill>
              </a:rPr>
              <a:t>Україні</a:t>
            </a:r>
            <a:r>
              <a:rPr lang="ru-RU" i="1" dirty="0" smtClean="0">
                <a:solidFill>
                  <a:srgbClr val="FF0000"/>
                </a:solidFill>
              </a:rPr>
              <a:t>. </a:t>
            </a:r>
          </a:p>
          <a:p>
            <a:r>
              <a:rPr lang="ru-RU" dirty="0" err="1" smtClean="0"/>
              <a:t>Різкій</a:t>
            </a:r>
            <a:r>
              <a:rPr lang="ru-RU" dirty="0" smtClean="0"/>
              <a:t> </a:t>
            </a:r>
            <a:r>
              <a:rPr lang="ru-RU" dirty="0" err="1" smtClean="0"/>
              <a:t>критиці</a:t>
            </a:r>
            <a:r>
              <a:rPr lang="ru-RU" dirty="0" smtClean="0"/>
              <a:t> </a:t>
            </a:r>
            <a:r>
              <a:rPr lang="ru-RU" dirty="0" err="1" smtClean="0"/>
              <a:t>партійне</a:t>
            </a:r>
            <a:r>
              <a:rPr lang="ru-RU" dirty="0" smtClean="0"/>
              <a:t> </a:t>
            </a:r>
            <a:r>
              <a:rPr lang="ru-RU" dirty="0" err="1" smtClean="0"/>
              <a:t>керівництво</a:t>
            </a:r>
            <a:r>
              <a:rPr lang="ru-RU" dirty="0" smtClean="0"/>
              <a:t> </a:t>
            </a:r>
            <a:r>
              <a:rPr lang="ru-RU" dirty="0" err="1" smtClean="0"/>
              <a:t>піддало</a:t>
            </a:r>
            <a:r>
              <a:rPr lang="ru-RU" dirty="0" smtClean="0"/>
              <a:t> </a:t>
            </a:r>
            <a:r>
              <a:rPr lang="ru-RU" dirty="0" err="1" smtClean="0"/>
              <a:t>творчість</a:t>
            </a:r>
            <a:r>
              <a:rPr lang="ru-RU" dirty="0" smtClean="0"/>
              <a:t> </a:t>
            </a:r>
            <a:r>
              <a:rPr lang="ru-RU" dirty="0" err="1" smtClean="0"/>
              <a:t>І.Драча</a:t>
            </a:r>
            <a:r>
              <a:rPr lang="ru-RU" dirty="0" smtClean="0"/>
              <a:t>, </a:t>
            </a:r>
            <a:r>
              <a:rPr lang="ru-RU" dirty="0" err="1" smtClean="0"/>
              <a:t>М.Вінграновського</a:t>
            </a:r>
            <a:r>
              <a:rPr lang="ru-RU" dirty="0" smtClean="0"/>
              <a:t>, </a:t>
            </a:r>
            <a:r>
              <a:rPr lang="ru-RU" dirty="0" err="1" smtClean="0"/>
              <a:t>І.Світличного</a:t>
            </a:r>
            <a:r>
              <a:rPr lang="ru-RU" dirty="0" smtClean="0"/>
              <a:t>, </a:t>
            </a:r>
            <a:r>
              <a:rPr lang="ru-RU" dirty="0" err="1" smtClean="0"/>
              <a:t>С.Голованіського</a:t>
            </a:r>
            <a:r>
              <a:rPr lang="ru-RU" dirty="0" smtClean="0"/>
              <a:t>, </a:t>
            </a:r>
            <a:r>
              <a:rPr lang="ru-RU" dirty="0" err="1" smtClean="0"/>
              <a:t>Є.Сверстюка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6CCFF">
              <a:alpha val="52941"/>
            </a:srgb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реформи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  <a:solidFill>
            <a:srgbClr val="66CCFF">
              <a:alpha val="52941"/>
            </a:srgbClr>
          </a:solidFill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Під</a:t>
            </a:r>
            <a:r>
              <a:rPr lang="ru-RU" dirty="0" smtClean="0">
                <a:solidFill>
                  <a:schemeClr val="bg1"/>
                </a:solidFill>
              </a:rPr>
              <a:t> час </a:t>
            </a:r>
            <a:r>
              <a:rPr lang="ru-RU" dirty="0" err="1" smtClean="0">
                <a:solidFill>
                  <a:schemeClr val="bg1"/>
                </a:solidFill>
              </a:rPr>
              <a:t>періоду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десталінізації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помітно</a:t>
            </a:r>
            <a:r>
              <a:rPr lang="ru-RU" dirty="0" smtClean="0">
                <a:solidFill>
                  <a:schemeClr val="bg1"/>
                </a:solidFill>
              </a:rPr>
              <a:t> ослабла цензура, </a:t>
            </a:r>
            <a:r>
              <a:rPr lang="ru-RU" dirty="0" err="1" smtClean="0">
                <a:solidFill>
                  <a:schemeClr val="bg1"/>
                </a:solidFill>
              </a:rPr>
              <a:t>насамперед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літературі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кіно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інших</a:t>
            </a:r>
            <a:r>
              <a:rPr lang="ru-RU" dirty="0" smtClean="0">
                <a:solidFill>
                  <a:schemeClr val="bg1"/>
                </a:solidFill>
              </a:rPr>
              <a:t> видах </a:t>
            </a:r>
            <a:r>
              <a:rPr lang="ru-RU" dirty="0" err="1" smtClean="0">
                <a:solidFill>
                  <a:schemeClr val="bg1"/>
                </a:solidFill>
              </a:rPr>
              <a:t>мистецтва</a:t>
            </a:r>
            <a:r>
              <a:rPr lang="ru-RU" dirty="0" smtClean="0">
                <a:solidFill>
                  <a:schemeClr val="bg1"/>
                </a:solidFill>
              </a:rPr>
              <a:t>, де стало </a:t>
            </a:r>
            <a:r>
              <a:rPr lang="ru-RU" dirty="0" err="1" smtClean="0">
                <a:solidFill>
                  <a:schemeClr val="bg1"/>
                </a:solidFill>
              </a:rPr>
              <a:t>можливим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критичніше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висвітлення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дійсності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i="1" dirty="0" smtClean="0">
                <a:solidFill>
                  <a:srgbClr val="FF0000"/>
                </a:solidFill>
              </a:rPr>
              <a:t>«Першим </a:t>
            </a:r>
            <a:r>
              <a:rPr lang="ru-RU" i="1" dirty="0" err="1" smtClean="0">
                <a:solidFill>
                  <a:srgbClr val="FF0000"/>
                </a:solidFill>
              </a:rPr>
              <a:t>поетичним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</a:rPr>
              <a:t>бестселером</a:t>
            </a:r>
            <a:r>
              <a:rPr lang="ru-RU" i="1" dirty="0" smtClean="0">
                <a:solidFill>
                  <a:srgbClr val="FF0000"/>
                </a:solidFill>
              </a:rPr>
              <a:t>» </a:t>
            </a:r>
            <a:r>
              <a:rPr lang="ru-RU" i="1" dirty="0" err="1" smtClean="0">
                <a:solidFill>
                  <a:srgbClr val="FF0000"/>
                </a:solidFill>
              </a:rPr>
              <a:t>відлиги</a:t>
            </a:r>
            <a:r>
              <a:rPr lang="ru-RU" i="1" dirty="0" smtClean="0">
                <a:solidFill>
                  <a:srgbClr val="FF0000"/>
                </a:solidFill>
              </a:rPr>
              <a:t> стала </a:t>
            </a:r>
            <a:r>
              <a:rPr lang="ru-RU" i="1" dirty="0" err="1" smtClean="0">
                <a:solidFill>
                  <a:srgbClr val="FF0000"/>
                </a:solidFill>
              </a:rPr>
              <a:t>збірка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</a:rPr>
              <a:t>віршів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</a:rPr>
              <a:t>Леоніда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</a:rPr>
              <a:t>Мартинова</a:t>
            </a:r>
            <a:r>
              <a:rPr lang="ru-RU" i="1" dirty="0" smtClean="0">
                <a:solidFill>
                  <a:srgbClr val="FF0000"/>
                </a:solidFill>
              </a:rPr>
              <a:t> (</a:t>
            </a:r>
            <a:r>
              <a:rPr lang="ru-RU" i="1" dirty="0" err="1" smtClean="0">
                <a:solidFill>
                  <a:srgbClr val="FF0000"/>
                </a:solidFill>
              </a:rPr>
              <a:t>Стіхі</a:t>
            </a:r>
            <a:r>
              <a:rPr lang="ru-RU" i="1" dirty="0" smtClean="0">
                <a:solidFill>
                  <a:srgbClr val="FF0000"/>
                </a:solidFill>
              </a:rPr>
              <a:t>. М., Молода </a:t>
            </a:r>
            <a:r>
              <a:rPr lang="ru-RU" i="1" dirty="0" err="1" smtClean="0">
                <a:solidFill>
                  <a:srgbClr val="FF0000"/>
                </a:solidFill>
              </a:rPr>
              <a:t>гвардія</a:t>
            </a:r>
            <a:r>
              <a:rPr lang="ru-RU" i="1" dirty="0" smtClean="0">
                <a:solidFill>
                  <a:srgbClr val="FF0000"/>
                </a:solidFill>
              </a:rPr>
              <a:t>, 1955).</a:t>
            </a:r>
            <a:endParaRPr lang="ru-RU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85728"/>
            <a:ext cx="8858312" cy="2286015"/>
          </a:xfrm>
          <a:solidFill>
            <a:srgbClr val="CCFF99"/>
          </a:solidFill>
          <a:ln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Важливою</a:t>
            </a:r>
            <a:r>
              <a:rPr lang="ru-RU" dirty="0" smtClean="0"/>
              <a:t> культурною </a:t>
            </a:r>
            <a:r>
              <a:rPr lang="ru-RU" dirty="0" err="1" smtClean="0"/>
              <a:t>подією</a:t>
            </a:r>
            <a:r>
              <a:rPr lang="ru-RU" dirty="0" smtClean="0"/>
              <a:t> стали </a:t>
            </a:r>
            <a:r>
              <a:rPr lang="ru-RU" dirty="0" err="1" smtClean="0"/>
              <a:t>фільми</a:t>
            </a:r>
            <a:r>
              <a:rPr lang="ru-RU" dirty="0" smtClean="0"/>
              <a:t> — «</a:t>
            </a:r>
            <a:r>
              <a:rPr lang="ru-RU" dirty="0" err="1" smtClean="0"/>
              <a:t>Карнавальна</a:t>
            </a:r>
            <a:r>
              <a:rPr lang="ru-RU" dirty="0" smtClean="0"/>
              <a:t> </a:t>
            </a:r>
            <a:r>
              <a:rPr lang="ru-RU" dirty="0" err="1" smtClean="0"/>
              <a:t>ніч</a:t>
            </a:r>
            <a:r>
              <a:rPr lang="ru-RU" dirty="0" smtClean="0"/>
              <a:t>», «Застава </a:t>
            </a:r>
            <a:r>
              <a:rPr lang="ru-RU" dirty="0" err="1" smtClean="0"/>
              <a:t>Ілліча</a:t>
            </a:r>
            <a:r>
              <a:rPr lang="ru-RU" dirty="0" smtClean="0"/>
              <a:t>», «Весна на </a:t>
            </a:r>
            <a:r>
              <a:rPr lang="ru-RU" dirty="0" err="1" smtClean="0"/>
              <a:t>Зарічній</a:t>
            </a:r>
            <a:r>
              <a:rPr lang="ru-RU" dirty="0" smtClean="0"/>
              <a:t> </a:t>
            </a:r>
            <a:r>
              <a:rPr lang="ru-RU" dirty="0" err="1" smtClean="0"/>
              <a:t>вулиці</a:t>
            </a:r>
            <a:r>
              <a:rPr lang="ru-RU" dirty="0" smtClean="0"/>
              <a:t>», «</a:t>
            </a:r>
            <a:r>
              <a:rPr lang="ru-RU" dirty="0" err="1" smtClean="0"/>
              <a:t>Ідіот</a:t>
            </a:r>
            <a:r>
              <a:rPr lang="ru-RU" dirty="0" smtClean="0"/>
              <a:t>», «Я </a:t>
            </a:r>
            <a:r>
              <a:rPr lang="ru-RU" dirty="0" err="1" smtClean="0"/>
              <a:t>крокую</a:t>
            </a:r>
            <a:r>
              <a:rPr lang="ru-RU" dirty="0" smtClean="0"/>
              <a:t> по </a:t>
            </a:r>
            <a:r>
              <a:rPr lang="ru-RU" dirty="0" err="1" smtClean="0"/>
              <a:t>Москві</a:t>
            </a:r>
            <a:r>
              <a:rPr lang="ru-RU" dirty="0" smtClean="0"/>
              <a:t>», «</a:t>
            </a:r>
            <a:r>
              <a:rPr lang="ru-RU" dirty="0" err="1" smtClean="0"/>
              <a:t>Людина-амфібія</a:t>
            </a:r>
            <a:r>
              <a:rPr lang="ru-RU" dirty="0" smtClean="0"/>
              <a:t>», «</a:t>
            </a:r>
            <a:r>
              <a:rPr lang="ru-RU" dirty="0" err="1" smtClean="0"/>
              <a:t>Ласкаво</a:t>
            </a:r>
            <a:r>
              <a:rPr lang="ru-RU" dirty="0" smtClean="0"/>
              <a:t> просимо,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Стороннім</a:t>
            </a:r>
            <a:r>
              <a:rPr lang="ru-RU" dirty="0" smtClean="0"/>
              <a:t> </a:t>
            </a:r>
            <a:r>
              <a:rPr lang="ru-RU" dirty="0" err="1" smtClean="0"/>
              <a:t>вхід</a:t>
            </a:r>
            <a:r>
              <a:rPr lang="ru-RU" dirty="0" smtClean="0"/>
              <a:t> заборонено». </a:t>
            </a:r>
          </a:p>
          <a:p>
            <a:r>
              <a:rPr lang="ru-RU" dirty="0" smtClean="0"/>
              <a:t>У 1955–1964 роках на </a:t>
            </a:r>
            <a:r>
              <a:rPr lang="ru-RU" dirty="0" err="1" smtClean="0"/>
              <a:t>більшій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запроваджено</a:t>
            </a:r>
            <a:r>
              <a:rPr lang="ru-RU" dirty="0" smtClean="0"/>
              <a:t> </a:t>
            </a:r>
            <a:r>
              <a:rPr lang="ru-RU" dirty="0" err="1" smtClean="0"/>
              <a:t>телетрансляцію</a:t>
            </a:r>
            <a:r>
              <a:rPr lang="ru-RU" dirty="0" smtClean="0"/>
              <a:t>. </a:t>
            </a:r>
            <a:r>
              <a:rPr lang="ru-RU" dirty="0" err="1" smtClean="0"/>
              <a:t>Телестудії</a:t>
            </a:r>
            <a:r>
              <a:rPr lang="ru-RU" dirty="0" smtClean="0"/>
              <a:t> </a:t>
            </a:r>
            <a:r>
              <a:rPr lang="ru-RU" dirty="0" err="1" smtClean="0"/>
              <a:t>відкрито</a:t>
            </a:r>
            <a:r>
              <a:rPr lang="ru-RU" dirty="0" smtClean="0"/>
              <a:t> в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столицях</a:t>
            </a:r>
            <a:r>
              <a:rPr lang="ru-RU" dirty="0" smtClean="0"/>
              <a:t> </a:t>
            </a:r>
            <a:r>
              <a:rPr lang="ru-RU" dirty="0" err="1" smtClean="0"/>
              <a:t>союзних</a:t>
            </a:r>
            <a:r>
              <a:rPr lang="ru-RU" dirty="0" smtClean="0"/>
              <a:t> </a:t>
            </a:r>
            <a:r>
              <a:rPr lang="ru-RU" dirty="0" err="1" smtClean="0"/>
              <a:t>республік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обласних</a:t>
            </a:r>
            <a:r>
              <a:rPr lang="ru-RU" dirty="0" smtClean="0"/>
              <a:t> центрах.</a:t>
            </a:r>
          </a:p>
          <a:p>
            <a:endParaRPr lang="ru-RU" dirty="0"/>
          </a:p>
        </p:txBody>
      </p:sp>
      <p:pic>
        <p:nvPicPr>
          <p:cNvPr id="4" name="Рисунок 3" descr="345055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928934"/>
            <a:ext cx="2091158" cy="3209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m24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4000504"/>
            <a:ext cx="1689613" cy="2714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 descr="1291713813_idio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64" y="2714620"/>
            <a:ext cx="2428892" cy="33276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dvzz247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08" y="3500438"/>
            <a:ext cx="2000264" cy="28813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85728"/>
            <a:ext cx="3929090" cy="6215106"/>
          </a:xfrm>
          <a:solidFill>
            <a:srgbClr val="0070C0">
              <a:alpha val="56863"/>
            </a:srgbClr>
          </a:solidFill>
          <a:ln>
            <a:solidFill>
              <a:schemeClr val="bg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Ернст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Неізвєстний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згодом</a:t>
            </a:r>
            <a:r>
              <a:rPr lang="ru-RU" dirty="0" smtClean="0">
                <a:solidFill>
                  <a:schemeClr val="bg1"/>
                </a:solidFill>
              </a:rPr>
              <a:t> став автором </a:t>
            </a:r>
            <a:r>
              <a:rPr lang="ru-RU" dirty="0" err="1" smtClean="0">
                <a:solidFill>
                  <a:schemeClr val="bg1"/>
                </a:solidFill>
              </a:rPr>
              <a:t>надгробку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могилі</a:t>
            </a:r>
            <a:r>
              <a:rPr lang="ru-RU" dirty="0" smtClean="0">
                <a:solidFill>
                  <a:schemeClr val="bg1"/>
                </a:solidFill>
              </a:rPr>
              <a:t> М. </a:t>
            </a:r>
            <a:r>
              <a:rPr lang="ru-RU" dirty="0" err="1" smtClean="0">
                <a:solidFill>
                  <a:schemeClr val="bg1"/>
                </a:solidFill>
              </a:rPr>
              <a:t>Хрущова</a:t>
            </a:r>
            <a:r>
              <a:rPr lang="ru-RU" dirty="0" smtClean="0">
                <a:solidFill>
                  <a:schemeClr val="bg1"/>
                </a:solidFill>
              </a:rPr>
              <a:t>, у </a:t>
            </a:r>
            <a:r>
              <a:rPr lang="ru-RU" dirty="0" err="1" smtClean="0">
                <a:solidFill>
                  <a:schemeClr val="bg1"/>
                </a:solidFill>
              </a:rPr>
              <a:t>якому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досить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влучно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відобразив</a:t>
            </a:r>
            <a:r>
              <a:rPr lang="ru-RU" dirty="0" smtClean="0">
                <a:solidFill>
                  <a:schemeClr val="bg1"/>
                </a:solidFill>
              </a:rPr>
              <a:t> суть </a:t>
            </a:r>
            <a:r>
              <a:rPr lang="ru-RU" dirty="0" err="1" smtClean="0">
                <a:solidFill>
                  <a:schemeClr val="bg1"/>
                </a:solidFill>
              </a:rPr>
              <a:t>правління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покійного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лідера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склавши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рівновеликі</a:t>
            </a:r>
            <a:r>
              <a:rPr lang="ru-RU" dirty="0" smtClean="0">
                <a:solidFill>
                  <a:schemeClr val="bg1"/>
                </a:solidFill>
              </a:rPr>
              <a:t> брили </a:t>
            </a:r>
            <a:r>
              <a:rPr lang="ru-RU" dirty="0" err="1" smtClean="0">
                <a:solidFill>
                  <a:schemeClr val="bg1"/>
                </a:solidFill>
              </a:rPr>
              <a:t>білого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чорного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мармуру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контрасність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яких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символізує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суперечливість</a:t>
            </a:r>
            <a:r>
              <a:rPr lang="ru-RU" dirty="0" smtClean="0">
                <a:solidFill>
                  <a:schemeClr val="bg1"/>
                </a:solidFill>
              </a:rPr>
              <a:t> особи М. </a:t>
            </a:r>
            <a:r>
              <a:rPr lang="ru-RU" dirty="0" err="1" smtClean="0">
                <a:solidFill>
                  <a:schemeClr val="bg1"/>
                </a:solidFill>
              </a:rPr>
              <a:t>Хрущова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правління</a:t>
            </a:r>
            <a:r>
              <a:rPr lang="ru-RU" dirty="0" smtClean="0">
                <a:solidFill>
                  <a:schemeClr val="bg1"/>
                </a:solidFill>
              </a:rPr>
              <a:t> — </a:t>
            </a:r>
            <a:r>
              <a:rPr lang="ru-RU" dirty="0" err="1" smtClean="0">
                <a:solidFill>
                  <a:schemeClr val="bg1"/>
                </a:solidFill>
              </a:rPr>
              <a:t>боротьба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сталінізмом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ствердження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власного</a:t>
            </a:r>
            <a:r>
              <a:rPr lang="ru-RU" dirty="0" smtClean="0">
                <a:solidFill>
                  <a:schemeClr val="bg1"/>
                </a:solidFill>
              </a:rPr>
              <a:t> авторитаризму, </a:t>
            </a:r>
            <a:r>
              <a:rPr lang="ru-RU" dirty="0" err="1" smtClean="0">
                <a:solidFill>
                  <a:schemeClr val="bg1"/>
                </a:solidFill>
              </a:rPr>
              <a:t>непослідовність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спробах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лібералізації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радянського</a:t>
            </a:r>
            <a:r>
              <a:rPr lang="ru-RU" dirty="0" smtClean="0">
                <a:solidFill>
                  <a:schemeClr val="bg1"/>
                </a:solidFill>
              </a:rPr>
              <a:t> режиму.</a:t>
            </a:r>
          </a:p>
          <a:p>
            <a:endParaRPr lang="ru-RU" dirty="0"/>
          </a:p>
        </p:txBody>
      </p:sp>
      <p:pic>
        <p:nvPicPr>
          <p:cNvPr id="5" name="Рисунок 4" descr="73183956_Neizvestnuyy_YErnst_Iosifovich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285728"/>
            <a:ext cx="3357586" cy="1998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0b2aa166229fa0a958659a6e068160c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2428868"/>
            <a:ext cx="3078468" cy="41005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04091509484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86380" y="1214422"/>
            <a:ext cx="3571900" cy="3975680"/>
          </a:xfrm>
          <a:ln>
            <a:solidFill>
              <a:schemeClr val="bg1"/>
            </a:solidFill>
          </a:ln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14282" y="1214422"/>
            <a:ext cx="4714908" cy="4357718"/>
          </a:xfrm>
          <a:solidFill>
            <a:srgbClr val="FFFF00">
              <a:alpha val="49020"/>
            </a:srgb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Бориса Пастернака, 1957 року видав за кордоном </a:t>
            </a:r>
            <a:r>
              <a:rPr lang="ru-RU" sz="1600" dirty="0" err="1" smtClean="0"/>
              <a:t>головний</a:t>
            </a:r>
            <a:r>
              <a:rPr lang="ru-RU" sz="1600" dirty="0" smtClean="0"/>
              <a:t> </a:t>
            </a:r>
            <a:r>
              <a:rPr lang="ru-RU" sz="1600" dirty="0" err="1" smtClean="0"/>
              <a:t>твір</a:t>
            </a:r>
            <a:r>
              <a:rPr lang="ru-RU" sz="1600" dirty="0" smtClean="0"/>
              <a:t> </a:t>
            </a:r>
            <a:r>
              <a:rPr lang="ru-RU" sz="1600" dirty="0" err="1" smtClean="0"/>
              <a:t>свого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життя</a:t>
            </a:r>
            <a:r>
              <a:rPr lang="ru-RU" sz="1600" dirty="0" smtClean="0"/>
              <a:t> — роман «Доктор Живаго». У </a:t>
            </a:r>
            <a:r>
              <a:rPr lang="ru-RU" sz="1600" dirty="0" err="1" smtClean="0"/>
              <a:t>романі</a:t>
            </a:r>
            <a:r>
              <a:rPr lang="ru-RU" sz="1600" dirty="0" smtClean="0"/>
              <a:t> описано </a:t>
            </a:r>
            <a:r>
              <a:rPr lang="ru-RU" sz="1600" dirty="0" err="1" smtClean="0"/>
              <a:t>події</a:t>
            </a:r>
            <a:r>
              <a:rPr lang="ru-RU" sz="1600" dirty="0" smtClean="0"/>
              <a:t> </a:t>
            </a:r>
            <a:r>
              <a:rPr lang="ru-RU" sz="1600" dirty="0" err="1" smtClean="0"/>
              <a:t>громадянської</a:t>
            </a:r>
            <a:r>
              <a:rPr lang="ru-RU" sz="1600" dirty="0" smtClean="0"/>
              <a:t> </a:t>
            </a:r>
            <a:r>
              <a:rPr lang="ru-RU" sz="1600" dirty="0" err="1" smtClean="0"/>
              <a:t>війни</a:t>
            </a:r>
            <a:r>
              <a:rPr lang="ru-RU" sz="1600" dirty="0" smtClean="0"/>
              <a:t> в </a:t>
            </a:r>
            <a:r>
              <a:rPr lang="ru-RU" sz="1600" dirty="0" err="1" smtClean="0"/>
              <a:t>Росії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погляду</a:t>
            </a:r>
            <a:r>
              <a:rPr lang="ru-RU" sz="1600" dirty="0" smtClean="0"/>
              <a:t> </a:t>
            </a:r>
            <a:r>
              <a:rPr lang="ru-RU" sz="1600" dirty="0" err="1" smtClean="0"/>
              <a:t>інтелігента</a:t>
            </a:r>
            <a:r>
              <a:rPr lang="ru-RU" sz="1600" dirty="0" smtClean="0"/>
              <a:t>, </a:t>
            </a:r>
            <a:r>
              <a:rPr lang="ru-RU" sz="1600" dirty="0" err="1" smtClean="0"/>
              <a:t>глибоко</a:t>
            </a:r>
            <a:r>
              <a:rPr lang="ru-RU" sz="1600" dirty="0" smtClean="0"/>
              <a:t> </a:t>
            </a:r>
            <a:r>
              <a:rPr lang="ru-RU" sz="1600" dirty="0" err="1" smtClean="0"/>
              <a:t>гуманної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людини</a:t>
            </a:r>
            <a:r>
              <a:rPr lang="ru-RU" sz="1600" dirty="0" smtClean="0"/>
              <a:t>, яку </a:t>
            </a:r>
            <a:r>
              <a:rPr lang="ru-RU" sz="1600" dirty="0" err="1" smtClean="0"/>
              <a:t>обурює</a:t>
            </a:r>
            <a:r>
              <a:rPr lang="ru-RU" sz="1600" dirty="0" smtClean="0"/>
              <a:t> </a:t>
            </a:r>
            <a:r>
              <a:rPr lang="ru-RU" sz="1600" dirty="0" err="1" smtClean="0"/>
              <a:t>будь-яке</a:t>
            </a:r>
            <a:r>
              <a:rPr lang="ru-RU" sz="1600" dirty="0" smtClean="0"/>
              <a:t> </a:t>
            </a:r>
            <a:r>
              <a:rPr lang="ru-RU" sz="1600" dirty="0" err="1" smtClean="0"/>
              <a:t>кровопролиття</a:t>
            </a:r>
            <a:r>
              <a:rPr lang="ru-RU" sz="1600" dirty="0" smtClean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1600" i="1" dirty="0" smtClean="0">
                <a:solidFill>
                  <a:srgbClr val="FF0000"/>
                </a:solidFill>
              </a:rPr>
              <a:t>1958 року </a:t>
            </a:r>
            <a:r>
              <a:rPr lang="ru-RU" sz="1600" i="1" dirty="0" err="1" smtClean="0">
                <a:solidFill>
                  <a:srgbClr val="FF0000"/>
                </a:solidFill>
              </a:rPr>
              <a:t>його</a:t>
            </a:r>
            <a:r>
              <a:rPr lang="ru-RU" sz="1600" i="1" dirty="0" smtClean="0">
                <a:solidFill>
                  <a:srgbClr val="FF0000"/>
                </a:solidFill>
              </a:rPr>
              <a:t> </a:t>
            </a:r>
            <a:r>
              <a:rPr lang="ru-RU" sz="1600" i="1" dirty="0" err="1" smtClean="0">
                <a:solidFill>
                  <a:srgbClr val="FF0000"/>
                </a:solidFill>
              </a:rPr>
              <a:t>було</a:t>
            </a:r>
            <a:r>
              <a:rPr lang="ru-RU" sz="1600" i="1" dirty="0" smtClean="0">
                <a:solidFill>
                  <a:srgbClr val="FF0000"/>
                </a:solidFill>
              </a:rPr>
              <a:t> </a:t>
            </a:r>
            <a:r>
              <a:rPr lang="ru-RU" sz="1600" i="1" dirty="0" err="1" smtClean="0">
                <a:solidFill>
                  <a:srgbClr val="FF0000"/>
                </a:solidFill>
              </a:rPr>
              <a:t>нагороджено</a:t>
            </a:r>
            <a:r>
              <a:rPr lang="ru-RU" sz="1600" i="1" dirty="0" smtClean="0">
                <a:solidFill>
                  <a:srgbClr val="FF0000"/>
                </a:solidFill>
              </a:rPr>
              <a:t> </a:t>
            </a:r>
            <a:r>
              <a:rPr lang="ru-RU" sz="1600" i="1" dirty="0" err="1" smtClean="0">
                <a:solidFill>
                  <a:srgbClr val="FF0000"/>
                </a:solidFill>
              </a:rPr>
              <a:t>Нобелівською</a:t>
            </a:r>
            <a:r>
              <a:rPr lang="ru-RU" sz="1600" i="1" dirty="0" smtClean="0">
                <a:solidFill>
                  <a:srgbClr val="FF0000"/>
                </a:solidFill>
              </a:rPr>
              <a:t> </a:t>
            </a:r>
            <a:r>
              <a:rPr lang="ru-RU" sz="1600" i="1" dirty="0" err="1" smtClean="0">
                <a:solidFill>
                  <a:srgbClr val="FF0000"/>
                </a:solidFill>
              </a:rPr>
              <a:t>премією</a:t>
            </a:r>
            <a:r>
              <a:rPr lang="ru-RU" sz="1600" dirty="0" smtClean="0">
                <a:solidFill>
                  <a:srgbClr val="FF0000"/>
                </a:solidFill>
              </a:rPr>
              <a:t>..</a:t>
            </a:r>
            <a:r>
              <a:rPr lang="ru-RU" sz="16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err="1" smtClean="0"/>
              <a:t>Комуністична</a:t>
            </a:r>
            <a:r>
              <a:rPr lang="ru-RU" sz="1600" dirty="0" smtClean="0"/>
              <a:t> пропаганда </a:t>
            </a:r>
            <a:r>
              <a:rPr lang="ru-RU" sz="1600" dirty="0" err="1" smtClean="0"/>
              <a:t>розпочала</a:t>
            </a:r>
            <a:r>
              <a:rPr lang="ru-RU" sz="1600" dirty="0" smtClean="0"/>
              <a:t> </a:t>
            </a:r>
            <a:r>
              <a:rPr lang="ru-RU" sz="1600" dirty="0" err="1" smtClean="0"/>
              <a:t>кампанію</a:t>
            </a:r>
            <a:r>
              <a:rPr lang="ru-RU" sz="1600" dirty="0" smtClean="0"/>
              <a:t> грубого </a:t>
            </a:r>
            <a:r>
              <a:rPr lang="ru-RU" sz="1600" dirty="0" err="1" smtClean="0"/>
              <a:t>цькування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письменника</a:t>
            </a:r>
            <a:r>
              <a:rPr lang="ru-RU" sz="1600" dirty="0" smtClean="0"/>
              <a:t>, </a:t>
            </a:r>
            <a:r>
              <a:rPr lang="ru-RU" sz="1600" dirty="0" err="1" smtClean="0"/>
              <a:t>звинувачуючи</a:t>
            </a:r>
            <a:r>
              <a:rPr lang="ru-RU" sz="1600" dirty="0" smtClean="0"/>
              <a:t>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мало не в </a:t>
            </a:r>
            <a:r>
              <a:rPr lang="ru-RU" sz="1600" dirty="0" err="1" smtClean="0"/>
              <a:t>зраді</a:t>
            </a:r>
            <a:r>
              <a:rPr lang="ru-RU" sz="1600" dirty="0" smtClean="0"/>
              <a:t> </a:t>
            </a:r>
            <a:r>
              <a:rPr lang="ru-RU" sz="1600" dirty="0" err="1" smtClean="0"/>
              <a:t>Батьківщині</a:t>
            </a:r>
            <a:r>
              <a:rPr lang="ru-RU" sz="1600" dirty="0" smtClean="0"/>
              <a:t>. </a:t>
            </a:r>
            <a:r>
              <a:rPr lang="ru-RU" sz="1600" dirty="0" err="1" smtClean="0"/>
              <a:t>Преса</a:t>
            </a:r>
            <a:r>
              <a:rPr lang="ru-RU" sz="1600" dirty="0" smtClean="0"/>
              <a:t> СРСР </a:t>
            </a:r>
            <a:r>
              <a:rPr lang="ru-RU" sz="1600" dirty="0" err="1" smtClean="0"/>
              <a:t>постійно</a:t>
            </a:r>
            <a:r>
              <a:rPr lang="ru-RU" sz="1600" dirty="0" smtClean="0"/>
              <a:t> </a:t>
            </a:r>
            <a:r>
              <a:rPr lang="ru-RU" sz="1600" dirty="0" err="1" smtClean="0"/>
              <a:t>публікувала</a:t>
            </a:r>
            <a:r>
              <a:rPr lang="ru-RU" sz="1600" dirty="0" smtClean="0"/>
              <a:t> </a:t>
            </a:r>
            <a:r>
              <a:rPr lang="ru-RU" sz="1600" dirty="0" err="1" smtClean="0"/>
              <a:t>підбірки</a:t>
            </a:r>
            <a:r>
              <a:rPr lang="ru-RU" sz="1600" dirty="0" smtClean="0"/>
              <a:t> «</a:t>
            </a:r>
            <a:r>
              <a:rPr lang="ru-RU" sz="1600" dirty="0" err="1" smtClean="0"/>
              <a:t>листів</a:t>
            </a:r>
            <a:r>
              <a:rPr lang="ru-RU" sz="1600" dirty="0" smtClean="0"/>
              <a:t> трудящих»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осудом</a:t>
            </a:r>
            <a:r>
              <a:rPr lang="ru-RU" sz="1600" dirty="0" smtClean="0"/>
              <a:t> </a:t>
            </a:r>
            <a:r>
              <a:rPr lang="ru-RU" sz="1600" dirty="0" err="1" smtClean="0"/>
              <a:t>поета</a:t>
            </a:r>
            <a:r>
              <a:rPr lang="ru-RU" sz="1600" dirty="0" smtClean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В </a:t>
            </a:r>
            <a:r>
              <a:rPr lang="ru-RU" sz="1600" dirty="0" err="1" smtClean="0"/>
              <a:t>умовах</a:t>
            </a:r>
            <a:r>
              <a:rPr lang="ru-RU" sz="1600" dirty="0" smtClean="0"/>
              <a:t> </a:t>
            </a:r>
            <a:r>
              <a:rPr lang="ru-RU" sz="1600" dirty="0" err="1" smtClean="0"/>
              <a:t>постійного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гоніння</a:t>
            </a:r>
            <a:r>
              <a:rPr lang="ru-RU" sz="1600" dirty="0" smtClean="0"/>
              <a:t>, </a:t>
            </a:r>
            <a:r>
              <a:rPr lang="ru-RU" sz="1600" dirty="0" err="1" smtClean="0"/>
              <a:t>грубих</a:t>
            </a:r>
            <a:r>
              <a:rPr lang="ru-RU" sz="1600" dirty="0" smtClean="0"/>
              <a:t> образ Б. Пастернак </a:t>
            </a:r>
            <a:r>
              <a:rPr lang="ru-RU" sz="1600" dirty="0" err="1" smtClean="0"/>
              <a:t>змушений</a:t>
            </a:r>
            <a:r>
              <a:rPr lang="ru-RU" sz="1600" dirty="0" smtClean="0"/>
              <a:t> </a:t>
            </a:r>
            <a:r>
              <a:rPr lang="ru-RU" sz="1600" dirty="0" err="1" smtClean="0"/>
              <a:t>був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відмовитися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</a:t>
            </a:r>
            <a:r>
              <a:rPr lang="ru-RU" sz="1600" dirty="0" err="1" smtClean="0"/>
              <a:t>отримання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найпочеснішої</a:t>
            </a:r>
            <a:r>
              <a:rPr lang="ru-RU" sz="1600" dirty="0" smtClean="0"/>
              <a:t> </a:t>
            </a:r>
            <a:r>
              <a:rPr lang="ru-RU" sz="1600" dirty="0" err="1" smtClean="0"/>
              <a:t>міжнародної</a:t>
            </a:r>
            <a:r>
              <a:rPr lang="ru-RU" sz="1600" dirty="0" smtClean="0"/>
              <a:t> нагороди. 30 </a:t>
            </a:r>
            <a:r>
              <a:rPr lang="ru-RU" sz="1600" dirty="0" err="1" smtClean="0"/>
              <a:t>травня</a:t>
            </a:r>
            <a:r>
              <a:rPr lang="ru-RU" sz="1600" dirty="0" smtClean="0"/>
              <a:t> 1960 р. </a:t>
            </a:r>
            <a:r>
              <a:rPr lang="ru-RU" sz="1600" dirty="0" err="1" smtClean="0"/>
              <a:t>поета</a:t>
            </a:r>
            <a:r>
              <a:rPr lang="ru-RU" sz="1600" dirty="0" smtClean="0"/>
              <a:t> не стало.</a:t>
            </a:r>
          </a:p>
          <a:p>
            <a:r>
              <a:rPr lang="ru-RU" sz="1600" dirty="0" smtClean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643578"/>
            <a:ext cx="8715436" cy="1077218"/>
          </a:xfrm>
          <a:prstGeom prst="rect">
            <a:avLst/>
          </a:prstGeom>
          <a:solidFill>
            <a:srgbClr val="FFFF00">
              <a:alpha val="61000"/>
            </a:srgb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/>
              <a:t>Б. Пастернак </a:t>
            </a:r>
            <a:r>
              <a:rPr lang="ru-RU" sz="1600" dirty="0" err="1" smtClean="0"/>
              <a:t>був</a:t>
            </a:r>
            <a:r>
              <a:rPr lang="ru-RU" sz="1600" dirty="0" smtClean="0"/>
              <a:t> не </a:t>
            </a:r>
            <a:r>
              <a:rPr lang="ru-RU" sz="1600" dirty="0" err="1" smtClean="0"/>
              <a:t>єдиним</a:t>
            </a:r>
            <a:r>
              <a:rPr lang="ru-RU" sz="1600" dirty="0" smtClean="0"/>
              <a:t> </a:t>
            </a:r>
            <a:r>
              <a:rPr lang="ru-RU" sz="1600" dirty="0" err="1" smtClean="0"/>
              <a:t>представником</a:t>
            </a:r>
            <a:r>
              <a:rPr lang="ru-RU" sz="1600" dirty="0" smtClean="0"/>
              <a:t> </a:t>
            </a:r>
            <a:r>
              <a:rPr lang="ru-RU" sz="1600" dirty="0" err="1" smtClean="0"/>
              <a:t>творчої</a:t>
            </a:r>
            <a:r>
              <a:rPr lang="ru-RU" sz="1600" dirty="0" smtClean="0"/>
              <a:t> </a:t>
            </a:r>
            <a:r>
              <a:rPr lang="ru-RU" sz="1600" dirty="0" err="1" smtClean="0"/>
              <a:t>інтелігенції</a:t>
            </a:r>
            <a:r>
              <a:rPr lang="ru-RU" sz="1600" dirty="0" smtClean="0"/>
              <a:t>, </a:t>
            </a:r>
            <a:r>
              <a:rPr lang="ru-RU" sz="1600" dirty="0" err="1" smtClean="0"/>
              <a:t>який</a:t>
            </a:r>
            <a:r>
              <a:rPr lang="ru-RU" sz="1600" dirty="0" smtClean="0"/>
              <a:t> </a:t>
            </a:r>
            <a:r>
              <a:rPr lang="ru-RU" sz="1600" dirty="0" err="1" smtClean="0"/>
              <a:t>зазнав</a:t>
            </a:r>
            <a:r>
              <a:rPr lang="ru-RU" sz="1600" dirty="0" smtClean="0"/>
              <a:t> </a:t>
            </a:r>
            <a:r>
              <a:rPr lang="ru-RU" sz="1600" dirty="0" err="1" smtClean="0"/>
              <a:t>ідеологічних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переслідувань</a:t>
            </a:r>
            <a:r>
              <a:rPr lang="ru-RU" sz="1600" dirty="0" smtClean="0"/>
              <a:t>. 1961 року КДБ </a:t>
            </a:r>
            <a:r>
              <a:rPr lang="ru-RU" sz="1600" dirty="0" err="1" smtClean="0"/>
              <a:t>вилучило</a:t>
            </a:r>
            <a:r>
              <a:rPr lang="ru-RU" sz="1600" dirty="0" smtClean="0"/>
              <a:t> у </a:t>
            </a:r>
            <a:r>
              <a:rPr lang="ru-RU" sz="1600" dirty="0" err="1" smtClean="0"/>
              <a:t>письменника</a:t>
            </a:r>
            <a:r>
              <a:rPr lang="ru-RU" sz="1600" dirty="0" smtClean="0"/>
              <a:t> Василя </a:t>
            </a:r>
            <a:r>
              <a:rPr lang="ru-RU" sz="1600" dirty="0" err="1" smtClean="0"/>
              <a:t>Гроссмана</a:t>
            </a:r>
            <a:r>
              <a:rPr lang="ru-RU" sz="1600" dirty="0" smtClean="0"/>
              <a:t> </a:t>
            </a:r>
            <a:r>
              <a:rPr lang="ru-RU" sz="1600" dirty="0" err="1" smtClean="0"/>
              <a:t>рукопис</a:t>
            </a:r>
            <a:r>
              <a:rPr lang="ru-RU" sz="1600" dirty="0" smtClean="0"/>
              <a:t>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роману «</a:t>
            </a:r>
            <a:r>
              <a:rPr lang="ru-RU" sz="1600" dirty="0" err="1" smtClean="0"/>
              <a:t>Життя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доля», у </a:t>
            </a:r>
            <a:r>
              <a:rPr lang="ru-RU" sz="1600" dirty="0" err="1" smtClean="0"/>
              <a:t>якому</a:t>
            </a:r>
            <a:r>
              <a:rPr lang="ru-RU" sz="1600" dirty="0" smtClean="0"/>
              <a:t> без прикрас </a:t>
            </a:r>
            <a:r>
              <a:rPr lang="ru-RU" sz="1600" dirty="0" err="1" smtClean="0"/>
              <a:t>змальовано</a:t>
            </a:r>
            <a:r>
              <a:rPr lang="ru-RU" sz="1600" dirty="0" smtClean="0"/>
              <a:t> увесь </a:t>
            </a:r>
            <a:r>
              <a:rPr lang="ru-RU" sz="1600" dirty="0" err="1" smtClean="0"/>
              <a:t>трагізм</a:t>
            </a:r>
            <a:r>
              <a:rPr lang="ru-RU" sz="1600" dirty="0" smtClean="0"/>
              <a:t> </a:t>
            </a:r>
            <a:r>
              <a:rPr lang="ru-RU" sz="1600" dirty="0" err="1" smtClean="0"/>
              <a:t>початкового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періоду</a:t>
            </a:r>
            <a:r>
              <a:rPr lang="ru-RU" sz="1600" dirty="0" smtClean="0"/>
              <a:t> </a:t>
            </a:r>
            <a:r>
              <a:rPr lang="ru-RU" sz="1600" dirty="0" err="1" smtClean="0"/>
              <a:t>німецько-радянської</a:t>
            </a:r>
            <a:r>
              <a:rPr lang="ru-RU" sz="1600" dirty="0" smtClean="0"/>
              <a:t> </a:t>
            </a:r>
            <a:r>
              <a:rPr lang="ru-RU" sz="1600" dirty="0" err="1" smtClean="0"/>
              <a:t>війни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14290"/>
            <a:ext cx="4714908" cy="769441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Борис Пастернак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86874" cy="1143000"/>
          </a:xfrm>
          <a:solidFill>
            <a:srgbClr val="66CCFF">
              <a:alpha val="47843"/>
            </a:srgb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bg1"/>
                </a:solidFill>
              </a:rPr>
              <a:t>Поети і письменники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14282" y="1571612"/>
            <a:ext cx="8786874" cy="5072098"/>
          </a:xfrm>
          <a:solidFill>
            <a:srgbClr val="66CCFF">
              <a:alpha val="50196"/>
            </a:srgb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О.Довженко - Автобіографічна повість </a:t>
            </a:r>
            <a:r>
              <a:rPr lang="uk-UA" sz="2400" dirty="0" err="1" smtClean="0">
                <a:solidFill>
                  <a:schemeClr val="bg1"/>
                </a:solidFill>
              </a:rPr>
              <a:t>“Зачарована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</a:rPr>
              <a:t>Десна”</a:t>
            </a:r>
            <a:endParaRPr lang="uk-UA" sz="2400" dirty="0" smtClean="0">
              <a:solidFill>
                <a:schemeClr val="bg1"/>
              </a:solidFill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Б.Антоненко – Давидович - роман </a:t>
            </a:r>
            <a:r>
              <a:rPr lang="uk-UA" sz="2400" dirty="0" err="1" smtClean="0">
                <a:solidFill>
                  <a:schemeClr val="bg1"/>
                </a:solidFill>
              </a:rPr>
              <a:t>“За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</a:rPr>
              <a:t>ширмою”</a:t>
            </a:r>
            <a:endParaRPr lang="uk-UA" sz="2400" dirty="0" smtClean="0">
              <a:solidFill>
                <a:schemeClr val="bg1"/>
              </a:solidFill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Г.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</a:rPr>
              <a:t>Тютюнник-</a:t>
            </a:r>
            <a:r>
              <a:rPr lang="uk-UA" sz="2400" dirty="0" smtClean="0">
                <a:solidFill>
                  <a:schemeClr val="bg1"/>
                </a:solidFill>
              </a:rPr>
              <a:t> роман </a:t>
            </a:r>
            <a:r>
              <a:rPr lang="uk-UA" sz="2400" dirty="0" err="1" smtClean="0">
                <a:solidFill>
                  <a:schemeClr val="bg1"/>
                </a:solidFill>
              </a:rPr>
              <a:t>“Вир”</a:t>
            </a:r>
            <a:endParaRPr lang="uk-UA" sz="2400" dirty="0" smtClean="0">
              <a:solidFill>
                <a:schemeClr val="bg1"/>
              </a:solidFill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Л. Первомайський - збірка новел </a:t>
            </a:r>
            <a:r>
              <a:rPr lang="uk-UA" sz="2400" dirty="0" err="1" smtClean="0">
                <a:solidFill>
                  <a:schemeClr val="bg1"/>
                </a:solidFill>
              </a:rPr>
              <a:t>“Материн</a:t>
            </a:r>
            <a:r>
              <a:rPr lang="uk-UA" sz="2400" dirty="0" smtClean="0">
                <a:solidFill>
                  <a:schemeClr val="bg1"/>
                </a:solidFill>
              </a:rPr>
              <a:t> солодкий </a:t>
            </a:r>
            <a:r>
              <a:rPr lang="uk-UA" sz="2400" dirty="0" err="1" smtClean="0">
                <a:solidFill>
                  <a:schemeClr val="bg1"/>
                </a:solidFill>
              </a:rPr>
              <a:t>хліб”</a:t>
            </a:r>
            <a:r>
              <a:rPr lang="uk-UA" sz="2400" dirty="0" smtClean="0">
                <a:solidFill>
                  <a:schemeClr val="bg1"/>
                </a:solidFill>
              </a:rPr>
              <a:t>, роман </a:t>
            </a:r>
            <a:r>
              <a:rPr lang="uk-UA" sz="2400" dirty="0" err="1" smtClean="0">
                <a:solidFill>
                  <a:schemeClr val="bg1"/>
                </a:solidFill>
              </a:rPr>
              <a:t>“Дикий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</a:rPr>
              <a:t>мед”</a:t>
            </a:r>
            <a:endParaRPr lang="uk-UA" sz="2400" dirty="0" smtClean="0">
              <a:solidFill>
                <a:schemeClr val="bg1"/>
              </a:solidFill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В.Симоненко - збірка </a:t>
            </a:r>
            <a:r>
              <a:rPr lang="uk-UA" sz="2400" dirty="0" err="1" smtClean="0">
                <a:solidFill>
                  <a:schemeClr val="bg1"/>
                </a:solidFill>
              </a:rPr>
              <a:t>“Тиша</a:t>
            </a:r>
            <a:r>
              <a:rPr lang="uk-UA" sz="2400" dirty="0" smtClean="0">
                <a:solidFill>
                  <a:schemeClr val="bg1"/>
                </a:solidFill>
              </a:rPr>
              <a:t> і </a:t>
            </a:r>
            <a:r>
              <a:rPr lang="uk-UA" sz="2400" dirty="0" err="1" smtClean="0">
                <a:solidFill>
                  <a:schemeClr val="bg1"/>
                </a:solidFill>
              </a:rPr>
              <a:t>грім”</a:t>
            </a:r>
            <a:r>
              <a:rPr lang="uk-UA" sz="2400" dirty="0" smtClean="0">
                <a:solidFill>
                  <a:schemeClr val="bg1"/>
                </a:solidFill>
              </a:rPr>
              <a:t>, </a:t>
            </a:r>
            <a:r>
              <a:rPr lang="uk-UA" sz="2400" dirty="0" err="1" smtClean="0">
                <a:solidFill>
                  <a:schemeClr val="bg1"/>
                </a:solidFill>
              </a:rPr>
              <a:t>“Земне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</a:rPr>
              <a:t>тяжіння”</a:t>
            </a:r>
            <a:endParaRPr lang="uk-UA" sz="2400" dirty="0" smtClean="0">
              <a:solidFill>
                <a:schemeClr val="bg1"/>
              </a:solidFill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Л.Костенко - збірки поезії </a:t>
            </a:r>
            <a:r>
              <a:rPr lang="uk-UA" sz="2400" dirty="0" err="1" smtClean="0">
                <a:solidFill>
                  <a:schemeClr val="bg1"/>
                </a:solidFill>
              </a:rPr>
              <a:t>“Проміння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</a:rPr>
              <a:t>землі”</a:t>
            </a:r>
            <a:r>
              <a:rPr lang="uk-UA" sz="2400" dirty="0" smtClean="0">
                <a:solidFill>
                  <a:schemeClr val="bg1"/>
                </a:solidFill>
              </a:rPr>
              <a:t>, </a:t>
            </a:r>
            <a:r>
              <a:rPr lang="uk-UA" sz="2400" dirty="0" err="1" smtClean="0">
                <a:solidFill>
                  <a:schemeClr val="bg1"/>
                </a:solidFill>
              </a:rPr>
              <a:t>“Мандрівне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</a:rPr>
              <a:t>сонце”</a:t>
            </a:r>
            <a:endParaRPr lang="uk-UA" sz="2400" dirty="0" smtClean="0">
              <a:solidFill>
                <a:schemeClr val="bg1"/>
              </a:solidFill>
            </a:endParaRPr>
          </a:p>
          <a:p>
            <a:r>
              <a:rPr lang="uk-UA" sz="2400" dirty="0" err="1" smtClean="0">
                <a:solidFill>
                  <a:schemeClr val="bg1"/>
                </a:solidFill>
              </a:rPr>
              <a:t>Світличний-</a:t>
            </a:r>
            <a:r>
              <a:rPr lang="uk-UA" sz="2400" dirty="0" smtClean="0">
                <a:solidFill>
                  <a:schemeClr val="bg1"/>
                </a:solidFill>
              </a:rPr>
              <a:t>  вірші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Драч - вірші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Вінграновський - вірші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Шевчук - вірші, новели</a:t>
            </a:r>
            <a:endParaRPr lang="ru-RU" sz="2400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21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393361"/>
            <a:ext cx="2286016" cy="35357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 descr="48636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42852"/>
            <a:ext cx="2057414" cy="32147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 descr="56788_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1357298"/>
            <a:ext cx="3071834" cy="49070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Рисунок 11" descr="1211201620582760_f0_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71736" y="4249944"/>
            <a:ext cx="1571636" cy="23704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 descr="Simonenko_Vasil__TIShA_І_GRІM._Poєzії_proz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34" y="3643314"/>
            <a:ext cx="1670388" cy="22717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  <a:solidFill>
            <a:srgbClr val="0000FF">
              <a:alpha val="54118"/>
            </a:srgb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Композитори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8215370" cy="4714908"/>
          </a:xfrm>
          <a:solidFill>
            <a:srgbClr val="0000FF">
              <a:alpha val="58824"/>
            </a:srgb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chemeClr val="bg1"/>
                </a:solidFill>
              </a:rPr>
              <a:t>Лятошинський - третя симфонія</a:t>
            </a:r>
          </a:p>
          <a:p>
            <a:r>
              <a:rPr lang="uk-UA" sz="4000" dirty="0" smtClean="0">
                <a:solidFill>
                  <a:schemeClr val="bg1"/>
                </a:solidFill>
              </a:rPr>
              <a:t>Майборода - опера </a:t>
            </a:r>
            <a:r>
              <a:rPr lang="uk-UA" sz="4000" dirty="0" err="1" smtClean="0">
                <a:solidFill>
                  <a:schemeClr val="bg1"/>
                </a:solidFill>
              </a:rPr>
              <a:t>“Мілана”</a:t>
            </a:r>
            <a:endParaRPr lang="uk-UA" sz="4000" dirty="0" smtClean="0">
              <a:solidFill>
                <a:schemeClr val="bg1"/>
              </a:solidFill>
            </a:endParaRPr>
          </a:p>
          <a:p>
            <a:r>
              <a:rPr lang="uk-UA" sz="4000" dirty="0" err="1" smtClean="0">
                <a:solidFill>
                  <a:schemeClr val="bg1"/>
                </a:solidFill>
              </a:rPr>
              <a:t>Мейтус</a:t>
            </a:r>
            <a:r>
              <a:rPr lang="uk-UA" sz="4000" dirty="0" smtClean="0">
                <a:solidFill>
                  <a:schemeClr val="bg1"/>
                </a:solidFill>
              </a:rPr>
              <a:t> - опера </a:t>
            </a:r>
            <a:r>
              <a:rPr lang="uk-UA" sz="4000" dirty="0" err="1" smtClean="0">
                <a:solidFill>
                  <a:schemeClr val="bg1"/>
                </a:solidFill>
              </a:rPr>
              <a:t>“Украдене</a:t>
            </a:r>
            <a:r>
              <a:rPr lang="uk-UA" sz="4000" dirty="0" smtClean="0">
                <a:solidFill>
                  <a:schemeClr val="bg1"/>
                </a:solidFill>
              </a:rPr>
              <a:t> </a:t>
            </a:r>
            <a:r>
              <a:rPr lang="uk-UA" sz="4000" dirty="0" err="1" smtClean="0">
                <a:solidFill>
                  <a:schemeClr val="bg1"/>
                </a:solidFill>
              </a:rPr>
              <a:t>щастя”</a:t>
            </a:r>
            <a:endParaRPr lang="uk-UA" sz="4000" dirty="0" smtClean="0">
              <a:solidFill>
                <a:schemeClr val="bg1"/>
              </a:solidFill>
            </a:endParaRPr>
          </a:p>
          <a:p>
            <a:r>
              <a:rPr lang="uk-UA" sz="4000" dirty="0" err="1" smtClean="0">
                <a:solidFill>
                  <a:schemeClr val="bg1"/>
                </a:solidFill>
              </a:rPr>
              <a:t>Філіпенко</a:t>
            </a:r>
            <a:r>
              <a:rPr lang="uk-UA" sz="4000" dirty="0" smtClean="0">
                <a:solidFill>
                  <a:schemeClr val="bg1"/>
                </a:solidFill>
              </a:rPr>
              <a:t>, 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uk-UA" sz="4000" dirty="0" err="1" smtClean="0">
                <a:solidFill>
                  <a:schemeClr val="bg1"/>
                </a:solidFill>
              </a:rPr>
              <a:t>Штогаренко</a:t>
            </a:r>
            <a:r>
              <a:rPr lang="uk-UA" sz="4000" dirty="0" smtClean="0">
                <a:solidFill>
                  <a:schemeClr val="bg1"/>
                </a:solidFill>
              </a:rPr>
              <a:t>,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uk-UA" sz="4000" dirty="0" err="1" smtClean="0">
                <a:solidFill>
                  <a:schemeClr val="bg1"/>
                </a:solidFill>
              </a:rPr>
              <a:t>Шамо</a:t>
            </a:r>
            <a:r>
              <a:rPr lang="uk-UA" sz="4000" dirty="0" smtClean="0">
                <a:solidFill>
                  <a:schemeClr val="bg1"/>
                </a:solidFill>
              </a:rPr>
              <a:t> - пісні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Безымянный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5500702"/>
            <a:ext cx="142876" cy="1816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 descr="Безымянный.jpg">
            <a:hlinkClick r:id="rId5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4071942"/>
            <a:ext cx="142876" cy="1816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 descr="Безымянный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58082" y="2571744"/>
            <a:ext cx="161065" cy="2047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Рисунок 11" descr="Безымянный.jp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58148" y="1857364"/>
            <a:ext cx="158127" cy="2010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2786082" cy="1143000"/>
          </a:xfrm>
          <a:solidFill>
            <a:srgbClr val="0099FF">
              <a:alpha val="34902"/>
            </a:srgb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Художники: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43050"/>
            <a:ext cx="2786082" cy="4429156"/>
          </a:xfrm>
          <a:solidFill>
            <a:srgbClr val="0099FF">
              <a:alpha val="34902"/>
            </a:srgb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В.Кушнір;</a:t>
            </a:r>
          </a:p>
          <a:p>
            <a:r>
              <a:rPr lang="uk-UA" sz="2800" dirty="0" smtClean="0">
                <a:solidFill>
                  <a:schemeClr val="bg1"/>
                </a:solidFill>
              </a:rPr>
              <a:t>В. Дрозд; </a:t>
            </a:r>
          </a:p>
          <a:p>
            <a:r>
              <a:rPr lang="uk-UA" sz="2800" dirty="0" smtClean="0">
                <a:solidFill>
                  <a:schemeClr val="bg1"/>
                </a:solidFill>
              </a:rPr>
              <a:t>Гуцало;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 err="1" smtClean="0">
                <a:solidFill>
                  <a:schemeClr val="bg1"/>
                </a:solidFill>
              </a:rPr>
              <a:t>В.Зарецький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А. </a:t>
            </a:r>
            <a:r>
              <a:rPr lang="ru-RU" sz="2800" dirty="0" err="1" smtClean="0">
                <a:solidFill>
                  <a:schemeClr val="bg1"/>
                </a:solidFill>
              </a:rPr>
              <a:t>Горська</a:t>
            </a:r>
            <a:r>
              <a:rPr lang="ru-RU" sz="2800" dirty="0" smtClean="0">
                <a:solidFill>
                  <a:schemeClr val="bg1"/>
                </a:solidFill>
              </a:rPr>
              <a:t>; </a:t>
            </a:r>
          </a:p>
          <a:p>
            <a:r>
              <a:rPr lang="ru-RU" sz="2800" dirty="0" err="1" smtClean="0">
                <a:solidFill>
                  <a:schemeClr val="bg1"/>
                </a:solidFill>
              </a:rPr>
              <a:t>Л.Семикіна</a:t>
            </a:r>
            <a:r>
              <a:rPr lang="ru-RU" sz="2800" dirty="0" smtClean="0">
                <a:solidFill>
                  <a:schemeClr val="bg1"/>
                </a:solidFill>
              </a:rPr>
              <a:t>; </a:t>
            </a:r>
          </a:p>
          <a:p>
            <a:r>
              <a:rPr lang="ru-RU" sz="2800" dirty="0" err="1" smtClean="0">
                <a:solidFill>
                  <a:schemeClr val="bg1"/>
                </a:solidFill>
              </a:rPr>
              <a:t>Г.Севрук</a:t>
            </a:r>
            <a:r>
              <a:rPr lang="ru-RU" sz="2800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П.Заливаха</a:t>
            </a:r>
            <a:r>
              <a:rPr lang="ru-RU" sz="2800" dirty="0" smtClean="0">
                <a:solidFill>
                  <a:schemeClr val="bg1"/>
                </a:solidFill>
              </a:rPr>
              <a:t>;</a:t>
            </a:r>
            <a:endParaRPr lang="uk-UA" sz="2800" dirty="0" smtClean="0">
              <a:solidFill>
                <a:schemeClr val="bg1"/>
              </a:solidFill>
            </a:endParaRPr>
          </a:p>
        </p:txBody>
      </p:sp>
      <p:pic>
        <p:nvPicPr>
          <p:cNvPr id="4" name="Рисунок 3" descr="IMG_2744_en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3429000"/>
            <a:ext cx="4810132" cy="31626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Рисунок 4" descr="SovietPictures0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285728"/>
            <a:ext cx="4643420" cy="299036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2976" y="500042"/>
            <a:ext cx="6929486" cy="554358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4525963"/>
          </a:xfrm>
          <a:solidFill>
            <a:srgbClr val="FFC000">
              <a:alpha val="47059"/>
            </a:srgbClr>
          </a:solidFill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Друга половина 50-х </a:t>
            </a:r>
            <a:r>
              <a:rPr lang="ru-RU" dirty="0" err="1" smtClean="0"/>
              <a:t>рр</a:t>
            </a:r>
            <a:r>
              <a:rPr lang="ru-RU" dirty="0" smtClean="0"/>
              <a:t>. стала </a:t>
            </a:r>
            <a:r>
              <a:rPr lang="ru-RU" dirty="0" err="1" smtClean="0"/>
              <a:t>поворотним</a:t>
            </a:r>
            <a:r>
              <a:rPr lang="ru-RU" dirty="0" smtClean="0"/>
              <a:t> пунктом у </a:t>
            </a:r>
            <a:r>
              <a:rPr lang="ru-RU" dirty="0" err="1" smtClean="0"/>
              <a:t>новітній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літератури</a:t>
            </a:r>
            <a:r>
              <a:rPr lang="ru-RU" dirty="0" smtClean="0"/>
              <a:t>, </a:t>
            </a:r>
            <a:r>
              <a:rPr lang="ru-RU" dirty="0" err="1" smtClean="0"/>
              <a:t>кіно</a:t>
            </a:r>
            <a:r>
              <a:rPr lang="ru-RU" dirty="0" smtClean="0"/>
              <a:t>, </a:t>
            </a:r>
            <a:r>
              <a:rPr lang="ru-RU" dirty="0" err="1" smtClean="0"/>
              <a:t>живопису</a:t>
            </a:r>
            <a:r>
              <a:rPr lang="ru-RU" dirty="0" smtClean="0"/>
              <a:t>,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мистецтва</a:t>
            </a:r>
            <a:r>
              <a:rPr lang="ru-RU" dirty="0" smtClean="0"/>
              <a:t>. </a:t>
            </a:r>
            <a:r>
              <a:rPr lang="ru-RU" dirty="0" err="1" smtClean="0"/>
              <a:t>Розриваючи</a:t>
            </a:r>
            <a:r>
              <a:rPr lang="ru-RU" dirty="0" smtClean="0"/>
              <a:t> </a:t>
            </a:r>
            <a:r>
              <a:rPr lang="ru-RU" dirty="0" err="1" smtClean="0"/>
              <a:t>сталінські</a:t>
            </a:r>
            <a:r>
              <a:rPr lang="ru-RU" dirty="0" smtClean="0"/>
              <a:t> </a:t>
            </a:r>
            <a:r>
              <a:rPr lang="ru-RU" dirty="0" err="1" smtClean="0"/>
              <a:t>ідеологічні</a:t>
            </a:r>
            <a:r>
              <a:rPr lang="ru-RU" dirty="0" smtClean="0"/>
              <a:t> </a:t>
            </a:r>
            <a:r>
              <a:rPr lang="ru-RU" dirty="0" err="1" smtClean="0"/>
              <a:t>пута</a:t>
            </a:r>
            <a:r>
              <a:rPr lang="ru-RU" dirty="0" smtClean="0"/>
              <a:t>, </a:t>
            </a:r>
            <a:r>
              <a:rPr lang="ru-RU" dirty="0" err="1" smtClean="0"/>
              <a:t>митці</a:t>
            </a:r>
            <a:r>
              <a:rPr lang="ru-RU" dirty="0" smtClean="0"/>
              <a:t> </a:t>
            </a:r>
            <a:r>
              <a:rPr lang="ru-RU" dirty="0" err="1" smtClean="0"/>
              <a:t>поверталися</a:t>
            </a:r>
            <a:r>
              <a:rPr lang="ru-RU" dirty="0" smtClean="0"/>
              <a:t> до </a:t>
            </a:r>
            <a:r>
              <a:rPr lang="ru-RU" dirty="0" err="1" smtClean="0"/>
              <a:t>осмислення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відображення</a:t>
            </a:r>
            <a:r>
              <a:rPr lang="ru-RU" dirty="0" smtClean="0"/>
              <a:t> </a:t>
            </a:r>
            <a:r>
              <a:rPr lang="ru-RU" dirty="0" err="1" smtClean="0"/>
              <a:t>загальнолюдських</a:t>
            </a:r>
            <a:r>
              <a:rPr lang="ru-RU" dirty="0" smtClean="0"/>
              <a:t> </a:t>
            </a:r>
            <a:r>
              <a:rPr lang="ru-RU" dirty="0" err="1" smtClean="0"/>
              <a:t>цінностей</a:t>
            </a:r>
            <a:r>
              <a:rPr lang="ru-RU" dirty="0" smtClean="0"/>
              <a:t> та </a:t>
            </a:r>
            <a:r>
              <a:rPr lang="ru-RU" dirty="0" err="1" smtClean="0"/>
              <a:t>ідеалів</a:t>
            </a:r>
            <a:r>
              <a:rPr lang="ru-RU" dirty="0" smtClean="0"/>
              <a:t>, до </a:t>
            </a:r>
            <a:r>
              <a:rPr lang="ru-RU" dirty="0" err="1" smtClean="0"/>
              <a:t>реальної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багатогранними</a:t>
            </a:r>
            <a:r>
              <a:rPr lang="ru-RU" dirty="0" smtClean="0"/>
              <a:t> </a:t>
            </a:r>
            <a:r>
              <a:rPr lang="ru-RU" dirty="0" err="1" smtClean="0"/>
              <a:t>інтересами</a:t>
            </a:r>
            <a:r>
              <a:rPr lang="ru-RU" dirty="0" smtClean="0"/>
              <a:t>, </a:t>
            </a:r>
            <a:r>
              <a:rPr lang="ru-RU" dirty="0" err="1" smtClean="0"/>
              <a:t>запитами</a:t>
            </a:r>
            <a:r>
              <a:rPr lang="ru-RU" dirty="0" smtClean="0"/>
              <a:t>.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 </a:t>
            </a:r>
            <a:r>
              <a:rPr lang="ru-RU" dirty="0" err="1" smtClean="0"/>
              <a:t>власну</a:t>
            </a:r>
            <a:r>
              <a:rPr lang="ru-RU" dirty="0" smtClean="0"/>
              <a:t>, а не </a:t>
            </a:r>
            <a:r>
              <a:rPr lang="ru-RU" dirty="0" err="1" smtClean="0"/>
              <a:t>сформульовану</a:t>
            </a:r>
            <a:r>
              <a:rPr lang="ru-RU" dirty="0" smtClean="0"/>
              <a:t> в </a:t>
            </a:r>
            <a:r>
              <a:rPr lang="ru-RU" dirty="0" err="1" smtClean="0"/>
              <a:t>кабінетах</a:t>
            </a:r>
            <a:r>
              <a:rPr lang="ru-RU" dirty="0" smtClean="0"/>
              <a:t> </a:t>
            </a:r>
            <a:r>
              <a:rPr lang="ru-RU" dirty="0" err="1" smtClean="0"/>
              <a:t>чиновників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 думку </a:t>
            </a:r>
            <a:r>
              <a:rPr lang="ru-RU" dirty="0" err="1" smtClean="0"/>
              <a:t>сприяла</a:t>
            </a:r>
            <a:r>
              <a:rPr lang="ru-RU" dirty="0" smtClean="0"/>
              <a:t> духовному </a:t>
            </a:r>
            <a:r>
              <a:rPr lang="ru-RU" dirty="0" err="1" smtClean="0"/>
              <a:t>розкріпаченню</a:t>
            </a:r>
            <a:r>
              <a:rPr lang="ru-RU" dirty="0" smtClean="0"/>
              <a:t> </a:t>
            </a:r>
            <a:r>
              <a:rPr lang="ru-RU" dirty="0" err="1" smtClean="0"/>
              <a:t>митців</a:t>
            </a:r>
            <a:r>
              <a:rPr lang="ru-RU" dirty="0" smtClean="0"/>
              <a:t>. 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1142984"/>
            <a:ext cx="7358114" cy="3416320"/>
          </a:xfrm>
          <a:prstGeom prst="rect">
            <a:avLst/>
          </a:prstGeom>
          <a:solidFill>
            <a:srgbClr val="CC99FF">
              <a:alpha val="41176"/>
            </a:srgbClr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Домашнє завдання:</a:t>
            </a:r>
            <a:endParaRPr lang="en-US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uk-UA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Теми </a:t>
            </a:r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16-17</a:t>
            </a:r>
            <a:endParaRPr lang="uk-UA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uk-UA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(прочитати сторінки 137-140)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214422"/>
            <a:ext cx="8035213" cy="3416320"/>
          </a:xfrm>
          <a:prstGeom prst="rect">
            <a:avLst/>
          </a:prstGeom>
          <a:solidFill>
            <a:srgbClr val="0000FF">
              <a:alpha val="50196"/>
            </a:srgbClr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Підготували:</a:t>
            </a:r>
          </a:p>
          <a:p>
            <a:pPr algn="ctr"/>
            <a:r>
              <a:rPr lang="uk-UA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учениці 11-А класу</a:t>
            </a:r>
          </a:p>
          <a:p>
            <a:pPr algn="ctr"/>
            <a:r>
              <a:rPr lang="uk-UA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Свириденко Маргарита та </a:t>
            </a:r>
          </a:p>
          <a:p>
            <a:pPr algn="ctr"/>
            <a:r>
              <a:rPr lang="uk-UA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Онищенко Ярослава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6FFFF">
              <a:alpha val="47059"/>
            </a:srgb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Шістдесятництво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rgbClr val="66FFFF">
              <a:alpha val="50196"/>
            </a:srgbClr>
          </a:solidFill>
          <a:ln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ru-RU" b="1" i="1" dirty="0" err="1" smtClean="0"/>
              <a:t>Записуємо</a:t>
            </a:r>
            <a:r>
              <a:rPr lang="ru-RU" b="1" i="1" dirty="0" smtClean="0"/>
              <a:t>:</a:t>
            </a:r>
          </a:p>
          <a:p>
            <a:r>
              <a:rPr lang="ru-RU" b="1" i="1" dirty="0" err="1" smtClean="0">
                <a:solidFill>
                  <a:srgbClr val="FF0000"/>
                </a:solidFill>
              </a:rPr>
              <a:t>Шістедисятники</a:t>
            </a:r>
            <a:r>
              <a:rPr lang="ru-RU" dirty="0" err="1" smtClean="0"/>
              <a:t>-це</a:t>
            </a:r>
            <a:r>
              <a:rPr lang="ru-RU" dirty="0" smtClean="0"/>
              <a:t> </a:t>
            </a:r>
            <a:r>
              <a:rPr lang="ru-RU" dirty="0" err="1" smtClean="0"/>
              <a:t>молоде</a:t>
            </a:r>
            <a:r>
              <a:rPr lang="ru-RU" dirty="0" smtClean="0"/>
              <a:t> </a:t>
            </a:r>
            <a:r>
              <a:rPr lang="ru-RU" dirty="0" err="1" smtClean="0"/>
              <a:t>покоління</a:t>
            </a:r>
            <a:r>
              <a:rPr lang="ru-RU" dirty="0" smtClean="0"/>
              <a:t> </a:t>
            </a:r>
            <a:r>
              <a:rPr lang="ru-RU" dirty="0" err="1" smtClean="0"/>
              <a:t>талановитих</a:t>
            </a:r>
            <a:r>
              <a:rPr lang="ru-RU" dirty="0" smtClean="0"/>
              <a:t> </a:t>
            </a:r>
            <a:r>
              <a:rPr lang="ru-RU" dirty="0" err="1" smtClean="0"/>
              <a:t>літераторів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митців</a:t>
            </a:r>
            <a:r>
              <a:rPr lang="ru-RU" dirty="0" smtClean="0"/>
              <a:t> 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здобули</a:t>
            </a:r>
            <a:r>
              <a:rPr lang="ru-RU" dirty="0" smtClean="0"/>
              <a:t> </a:t>
            </a:r>
            <a:r>
              <a:rPr lang="ru-RU" dirty="0" err="1" smtClean="0"/>
              <a:t>визнання</a:t>
            </a:r>
            <a:r>
              <a:rPr lang="ru-RU" dirty="0" smtClean="0"/>
              <a:t> не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творчою</a:t>
            </a:r>
            <a:r>
              <a:rPr lang="ru-RU" dirty="0" smtClean="0"/>
              <a:t> 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громадською</a:t>
            </a:r>
            <a:r>
              <a:rPr lang="ru-RU" dirty="0" smtClean="0"/>
              <a:t> </a:t>
            </a:r>
            <a:r>
              <a:rPr lang="ru-RU" dirty="0" err="1" smtClean="0"/>
              <a:t>діяльністю</a:t>
            </a:r>
            <a:endParaRPr lang="ru-RU" dirty="0" smtClean="0"/>
          </a:p>
          <a:p>
            <a:r>
              <a:rPr lang="ru-RU" dirty="0" err="1" smtClean="0"/>
              <a:t>Найактивніше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найширше</a:t>
            </a:r>
            <a:r>
              <a:rPr lang="ru-RU" dirty="0" smtClean="0"/>
              <a:t> у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 брала участь </a:t>
            </a:r>
            <a:r>
              <a:rPr lang="ru-RU" dirty="0" err="1" smtClean="0"/>
              <a:t>творча</a:t>
            </a:r>
            <a:r>
              <a:rPr lang="ru-RU" dirty="0" smtClean="0"/>
              <a:t> </a:t>
            </a:r>
            <a:r>
              <a:rPr lang="ru-RU" dirty="0" err="1" smtClean="0"/>
              <a:t>інтелігенція</a:t>
            </a:r>
            <a:r>
              <a:rPr lang="ru-RU" dirty="0" smtClean="0"/>
              <a:t>, </a:t>
            </a:r>
            <a:r>
              <a:rPr lang="ru-RU" dirty="0" err="1" smtClean="0"/>
              <a:t>зокрема</a:t>
            </a:r>
            <a:r>
              <a:rPr lang="ru-RU" dirty="0" smtClean="0"/>
              <a:t> </a:t>
            </a:r>
            <a:r>
              <a:rPr lang="ru-RU" dirty="0" err="1" smtClean="0"/>
              <a:t>письменники</a:t>
            </a:r>
            <a:r>
              <a:rPr lang="ru-RU" dirty="0" smtClean="0"/>
              <a:t>, </a:t>
            </a:r>
            <a:r>
              <a:rPr lang="ru-RU" dirty="0" err="1" smtClean="0"/>
              <a:t>певною</a:t>
            </a:r>
            <a:r>
              <a:rPr lang="ru-RU" dirty="0" smtClean="0"/>
              <a:t> </a:t>
            </a:r>
            <a:r>
              <a:rPr lang="ru-RU" dirty="0" err="1" smtClean="0"/>
              <a:t>мірою</a:t>
            </a:r>
            <a:r>
              <a:rPr lang="ru-RU" dirty="0" smtClean="0"/>
              <a:t> художники, </a:t>
            </a:r>
            <a:r>
              <a:rPr lang="ru-RU" dirty="0" err="1" smtClean="0"/>
              <a:t>вчителі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Вони </a:t>
            </a:r>
            <a:r>
              <a:rPr lang="ru-RU" b="1" i="1" dirty="0" err="1" smtClean="0">
                <a:solidFill>
                  <a:srgbClr val="FF0000"/>
                </a:solidFill>
              </a:rPr>
              <a:t>намагалися</a:t>
            </a:r>
            <a:r>
              <a:rPr lang="ru-RU" b="1" i="1" dirty="0" smtClean="0">
                <a:solidFill>
                  <a:srgbClr val="FF0000"/>
                </a:solidFill>
              </a:rPr>
              <a:t>: </a:t>
            </a:r>
            <a:r>
              <a:rPr lang="ru-RU" dirty="0" err="1" smtClean="0"/>
              <a:t>зробити</a:t>
            </a:r>
            <a:r>
              <a:rPr lang="ru-RU" dirty="0" smtClean="0"/>
              <a:t> </a:t>
            </a:r>
            <a:r>
              <a:rPr lang="ru-RU" dirty="0" err="1" smtClean="0"/>
              <a:t>якомога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для </a:t>
            </a:r>
            <a:r>
              <a:rPr lang="ru-RU" dirty="0" err="1" smtClean="0"/>
              <a:t>оновлення</a:t>
            </a:r>
            <a:r>
              <a:rPr lang="ru-RU" dirty="0" smtClean="0"/>
              <a:t>, </a:t>
            </a:r>
            <a:r>
              <a:rPr lang="ru-RU" dirty="0" err="1" smtClean="0"/>
              <a:t>олюднення</a:t>
            </a:r>
            <a:r>
              <a:rPr lang="ru-RU" dirty="0" smtClean="0"/>
              <a:t> 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сторін</a:t>
            </a:r>
            <a:r>
              <a:rPr lang="ru-RU" dirty="0" smtClean="0"/>
              <a:t> </a:t>
            </a:r>
            <a:r>
              <a:rPr lang="ru-RU" dirty="0" err="1" smtClean="0"/>
              <a:t>суспільного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endParaRPr lang="ru-RU" dirty="0" smtClean="0"/>
          </a:p>
          <a:p>
            <a:r>
              <a:rPr lang="ru-RU" b="1" i="1" dirty="0" err="1" smtClean="0">
                <a:solidFill>
                  <a:srgbClr val="FF0000"/>
                </a:solidFill>
              </a:rPr>
              <a:t>Виступали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проти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/>
              <a:t>русифікації</a:t>
            </a:r>
            <a:r>
              <a:rPr lang="ru-RU" dirty="0" smtClean="0"/>
              <a:t>, </a:t>
            </a:r>
            <a:r>
              <a:rPr lang="ru-RU" dirty="0" err="1" smtClean="0"/>
              <a:t>ущемлення</a:t>
            </a:r>
            <a:r>
              <a:rPr lang="ru-RU" dirty="0" smtClean="0"/>
              <a:t> </a:t>
            </a:r>
            <a:r>
              <a:rPr lang="ru-RU" dirty="0" err="1" smtClean="0"/>
              <a:t>демократії</a:t>
            </a:r>
            <a:r>
              <a:rPr lang="ru-RU" dirty="0" smtClean="0"/>
              <a:t>, прав </a:t>
            </a:r>
            <a:r>
              <a:rPr lang="ru-RU" dirty="0" err="1" smtClean="0"/>
              <a:t>людини</a:t>
            </a:r>
            <a:r>
              <a:rPr lang="ru-RU" dirty="0" smtClean="0"/>
              <a:t>, </a:t>
            </a:r>
            <a:r>
              <a:rPr lang="ru-RU" dirty="0" err="1" smtClean="0"/>
              <a:t>нерівності</a:t>
            </a:r>
            <a:r>
              <a:rPr lang="ru-RU" dirty="0" smtClean="0"/>
              <a:t> в </a:t>
            </a:r>
            <a:r>
              <a:rPr lang="ru-RU" dirty="0" err="1" smtClean="0"/>
              <a:t>становищі</a:t>
            </a:r>
            <a:r>
              <a:rPr lang="ru-RU" dirty="0" smtClean="0"/>
              <a:t> </a:t>
            </a:r>
            <a:r>
              <a:rPr lang="ru-RU" dirty="0" err="1" smtClean="0"/>
              <a:t>республік</a:t>
            </a:r>
            <a:r>
              <a:rPr lang="ru-RU" dirty="0" smtClean="0"/>
              <a:t>, за свободу в </a:t>
            </a:r>
            <a:r>
              <a:rPr lang="ru-RU" dirty="0" err="1" smtClean="0"/>
              <a:t>питаннях</a:t>
            </a:r>
            <a:r>
              <a:rPr lang="ru-RU" dirty="0" smtClean="0"/>
              <a:t> </a:t>
            </a:r>
            <a:r>
              <a:rPr lang="ru-RU" dirty="0" err="1" smtClean="0"/>
              <a:t>художньої</a:t>
            </a:r>
            <a:r>
              <a:rPr lang="ru-RU" dirty="0" smtClean="0"/>
              <a:t> </a:t>
            </a:r>
            <a:r>
              <a:rPr lang="ru-RU" dirty="0" err="1" smtClean="0"/>
              <a:t>творчості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в </a:t>
            </a:r>
            <a:r>
              <a:rPr lang="ru-RU" dirty="0" err="1" smtClean="0"/>
              <a:t>кінцевому</a:t>
            </a:r>
            <a:r>
              <a:rPr lang="ru-RU" dirty="0" smtClean="0"/>
              <a:t> </a:t>
            </a:r>
            <a:r>
              <a:rPr lang="ru-RU" dirty="0" err="1" smtClean="0"/>
              <a:t>рахунку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опозиційний</a:t>
            </a:r>
            <a:r>
              <a:rPr lang="ru-RU" dirty="0" smtClean="0"/>
              <a:t> </a:t>
            </a:r>
            <a:r>
              <a:rPr lang="ru-RU" dirty="0" err="1" smtClean="0"/>
              <a:t>рух</a:t>
            </a:r>
            <a:r>
              <a:rPr lang="ru-RU" dirty="0" smtClean="0"/>
              <a:t>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існуючої</a:t>
            </a:r>
            <a:r>
              <a:rPr lang="ru-RU" dirty="0" smtClean="0"/>
              <a:t> </a:t>
            </a:r>
            <a:r>
              <a:rPr lang="ru-RU" dirty="0" err="1" smtClean="0"/>
              <a:t>державності</a:t>
            </a:r>
            <a:r>
              <a:rPr lang="ru-RU" dirty="0" smtClean="0"/>
              <a:t> </a:t>
            </a:r>
            <a:r>
              <a:rPr lang="ru-RU" dirty="0" err="1" smtClean="0"/>
              <a:t>валди</a:t>
            </a:r>
            <a:r>
              <a:rPr lang="ru-RU" dirty="0" smtClean="0"/>
              <a:t> та характеру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72560" cy="714380"/>
          </a:xfrm>
          <a:solidFill>
            <a:srgbClr val="0099FF">
              <a:alpha val="49804"/>
            </a:srgb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uk-UA" sz="4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Василь Симоненко</a:t>
            </a:r>
            <a:endParaRPr lang="ru-RU" sz="4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Содержимое 8" descr="poem_217220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3438" y="1643050"/>
            <a:ext cx="4246593" cy="4735586"/>
          </a:xfrm>
          <a:ln>
            <a:solidFill>
              <a:schemeClr val="tx1"/>
            </a:solidFill>
          </a:ln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14282" y="1643050"/>
            <a:ext cx="4143404" cy="4786346"/>
          </a:xfrm>
          <a:solidFill>
            <a:srgbClr val="0099FF">
              <a:alpha val="47843"/>
            </a:srgbClr>
          </a:solidFill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У </a:t>
            </a:r>
            <a:r>
              <a:rPr lang="ru-RU" sz="1800" dirty="0" err="1" smtClean="0"/>
              <a:t>кінці</a:t>
            </a:r>
            <a:r>
              <a:rPr lang="ru-RU" sz="1800" dirty="0" smtClean="0"/>
              <a:t> 50-х – на початку 60-х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 </a:t>
            </a:r>
            <a:r>
              <a:rPr lang="ru-RU" sz="1800" dirty="0" err="1" smtClean="0"/>
              <a:t>розквітає</a:t>
            </a:r>
            <a:r>
              <a:rPr lang="ru-RU" sz="1800" dirty="0" smtClean="0"/>
              <a:t> талант одного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найяскравіших</a:t>
            </a:r>
            <a:r>
              <a:rPr lang="ru-RU" sz="1800" dirty="0" smtClean="0"/>
              <a:t> </a:t>
            </a:r>
            <a:r>
              <a:rPr lang="ru-RU" sz="1800" dirty="0" err="1" smtClean="0"/>
              <a:t>українських</a:t>
            </a:r>
            <a:r>
              <a:rPr lang="ru-RU" sz="1800" dirty="0" smtClean="0"/>
              <a:t> </a:t>
            </a:r>
            <a:r>
              <a:rPr lang="ru-RU" sz="1800" dirty="0" err="1" smtClean="0"/>
              <a:t>поетів</a:t>
            </a:r>
            <a:r>
              <a:rPr lang="ru-RU" sz="1800" dirty="0" smtClean="0"/>
              <a:t>, “</a:t>
            </a:r>
            <a:r>
              <a:rPr lang="ru-RU" sz="1800" dirty="0" err="1" smtClean="0"/>
              <a:t>лицаря</a:t>
            </a:r>
            <a:r>
              <a:rPr lang="ru-RU" sz="1800" dirty="0" smtClean="0"/>
              <a:t> </a:t>
            </a:r>
            <a:r>
              <a:rPr lang="ru-RU" sz="1800" dirty="0" err="1" smtClean="0"/>
              <a:t>українського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відродження</a:t>
            </a:r>
            <a:r>
              <a:rPr lang="ru-RU" sz="1800" dirty="0" smtClean="0"/>
              <a:t>” Василя </a:t>
            </a:r>
            <a:r>
              <a:rPr lang="ru-RU" sz="1800" dirty="0" err="1" smtClean="0"/>
              <a:t>Симоненка</a:t>
            </a:r>
            <a:r>
              <a:rPr lang="ru-RU" sz="1800" dirty="0" smtClean="0"/>
              <a:t>. </a:t>
            </a:r>
            <a:r>
              <a:rPr lang="ru-RU" sz="1800" dirty="0" err="1" smtClean="0"/>
              <a:t>Уродженець</a:t>
            </a:r>
            <a:r>
              <a:rPr lang="ru-RU" sz="1800" dirty="0" smtClean="0"/>
              <a:t> </a:t>
            </a:r>
            <a:r>
              <a:rPr lang="ru-RU" sz="1800" dirty="0" err="1" smtClean="0"/>
              <a:t>Полтавщини</a:t>
            </a:r>
            <a:r>
              <a:rPr lang="ru-RU" sz="1800" dirty="0" smtClean="0"/>
              <a:t>, Симоненко почав </a:t>
            </a:r>
            <a:r>
              <a:rPr lang="ru-RU" sz="1800" dirty="0" err="1" smtClean="0"/>
              <a:t>писати</a:t>
            </a:r>
            <a:r>
              <a:rPr lang="ru-RU" sz="1800" dirty="0" smtClean="0"/>
              <a:t> </a:t>
            </a:r>
            <a:r>
              <a:rPr lang="ru-RU" sz="1800" dirty="0" err="1" smtClean="0"/>
              <a:t>вірші</a:t>
            </a:r>
            <a:r>
              <a:rPr lang="ru-RU" sz="1800" dirty="0" smtClean="0"/>
              <a:t>, </a:t>
            </a:r>
            <a:r>
              <a:rPr lang="ru-RU" sz="1800" dirty="0" err="1" smtClean="0"/>
              <a:t>ще</a:t>
            </a:r>
            <a:r>
              <a:rPr lang="ru-RU" sz="1800" dirty="0" smtClean="0"/>
              <a:t> </a:t>
            </a:r>
            <a:r>
              <a:rPr lang="ru-RU" sz="1800" dirty="0" err="1" smtClean="0"/>
              <a:t>навчаючись</a:t>
            </a:r>
            <a:r>
              <a:rPr lang="ru-RU" sz="1800" dirty="0" smtClean="0"/>
              <a:t> на </a:t>
            </a:r>
            <a:r>
              <a:rPr lang="ru-RU" sz="1800" dirty="0" err="1" smtClean="0"/>
              <a:t>факультеті</a:t>
            </a:r>
            <a:r>
              <a:rPr lang="ru-RU" sz="1800" dirty="0" smtClean="0"/>
              <a:t> </a:t>
            </a:r>
            <a:r>
              <a:rPr lang="ru-RU" sz="1800" dirty="0" err="1" smtClean="0"/>
              <a:t>журналістики</a:t>
            </a:r>
            <a:r>
              <a:rPr lang="ru-RU" sz="1800" dirty="0" smtClean="0"/>
              <a:t> </a:t>
            </a:r>
            <a:r>
              <a:rPr lang="ru-RU" sz="1800" dirty="0" err="1" smtClean="0"/>
              <a:t>Київського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держуніверситету</a:t>
            </a:r>
            <a:r>
              <a:rPr lang="ru-RU" sz="1800" dirty="0" smtClean="0"/>
              <a:t>. У 1962 р. </a:t>
            </a:r>
            <a:r>
              <a:rPr lang="ru-RU" sz="1800" dirty="0" err="1" smtClean="0"/>
              <a:t>побачила</a:t>
            </a:r>
            <a:r>
              <a:rPr lang="ru-RU" sz="1800" dirty="0" smtClean="0"/>
              <a:t> </a:t>
            </a:r>
            <a:r>
              <a:rPr lang="ru-RU" sz="1800" dirty="0" err="1" smtClean="0"/>
              <a:t>світ</a:t>
            </a:r>
            <a:r>
              <a:rPr lang="ru-RU" sz="1800" dirty="0" smtClean="0"/>
              <a:t> </a:t>
            </a:r>
            <a:r>
              <a:rPr lang="ru-RU" sz="1800" dirty="0" err="1" smtClean="0"/>
              <a:t>його</a:t>
            </a:r>
            <a:r>
              <a:rPr lang="ru-RU" sz="1800" dirty="0" smtClean="0"/>
              <a:t> перша </a:t>
            </a:r>
            <a:r>
              <a:rPr lang="ru-RU" sz="1800" dirty="0" err="1" smtClean="0"/>
              <a:t>поетична</a:t>
            </a:r>
            <a:r>
              <a:rPr lang="ru-RU" sz="1800" dirty="0" smtClean="0"/>
              <a:t> </a:t>
            </a:r>
            <a:r>
              <a:rPr lang="ru-RU" sz="1800" dirty="0" err="1" smtClean="0"/>
              <a:t>збірка</a:t>
            </a:r>
            <a:r>
              <a:rPr lang="ru-RU" sz="1800" dirty="0" smtClean="0"/>
              <a:t> “Тиша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грім</a:t>
            </a:r>
            <a:r>
              <a:rPr lang="ru-RU" sz="1800" dirty="0" smtClean="0"/>
              <a:t>”. </a:t>
            </a:r>
            <a:r>
              <a:rPr lang="ru-RU" sz="1800" dirty="0" err="1" smtClean="0"/>
              <a:t>Згодом</a:t>
            </a:r>
            <a:r>
              <a:rPr lang="ru-RU" sz="1800" dirty="0" smtClean="0"/>
              <a:t> – </a:t>
            </a:r>
            <a:r>
              <a:rPr lang="ru-RU" sz="1800" dirty="0" err="1" smtClean="0"/>
              <a:t>збірка</a:t>
            </a:r>
            <a:r>
              <a:rPr lang="ru-RU" sz="1800" dirty="0" smtClean="0"/>
              <a:t> “</a:t>
            </a:r>
            <a:r>
              <a:rPr lang="ru-RU" sz="1800" dirty="0" err="1" smtClean="0"/>
              <a:t>Земне</a:t>
            </a:r>
            <a:r>
              <a:rPr lang="ru-RU" sz="1800" dirty="0" smtClean="0"/>
              <a:t> </a:t>
            </a:r>
            <a:r>
              <a:rPr lang="ru-RU" sz="1800" dirty="0" err="1" smtClean="0"/>
              <a:t>тяжіння</a:t>
            </a:r>
            <a:r>
              <a:rPr lang="ru-RU" sz="1800" dirty="0" smtClean="0"/>
              <a:t>”. 1965 </a:t>
            </a:r>
            <a:r>
              <a:rPr lang="ru-RU" sz="1800" dirty="0" err="1" smtClean="0"/>
              <a:t>і</a:t>
            </a:r>
            <a:r>
              <a:rPr lang="ru-RU" sz="1800" dirty="0" smtClean="0"/>
              <a:t> 1973 </a:t>
            </a:r>
            <a:r>
              <a:rPr lang="ru-RU" sz="1800" dirty="0" err="1" smtClean="0"/>
              <a:t>рр</a:t>
            </a:r>
            <a:r>
              <a:rPr lang="ru-RU" sz="1800" dirty="0" smtClean="0"/>
              <a:t>. у </a:t>
            </a:r>
            <a:r>
              <a:rPr lang="ru-RU" sz="1800" dirty="0" err="1" smtClean="0"/>
              <a:t>Мюнхені</a:t>
            </a:r>
            <a:r>
              <a:rPr lang="ru-RU" sz="1800" dirty="0" smtClean="0"/>
              <a:t> </a:t>
            </a:r>
            <a:r>
              <a:rPr lang="ru-RU" sz="1800" dirty="0" err="1" smtClean="0"/>
              <a:t>опубліковано</a:t>
            </a:r>
            <a:r>
              <a:rPr lang="ru-RU" sz="1800" dirty="0" smtClean="0"/>
              <a:t> </a:t>
            </a:r>
            <a:r>
              <a:rPr lang="ru-RU" sz="1800" dirty="0" err="1" smtClean="0"/>
              <a:t>інші</a:t>
            </a:r>
            <a:r>
              <a:rPr lang="ru-RU" sz="1800" dirty="0" smtClean="0"/>
              <a:t> твори автора. </a:t>
            </a:r>
            <a:r>
              <a:rPr lang="ru-RU" sz="1800" dirty="0" err="1" smtClean="0"/>
              <a:t>Однак</a:t>
            </a:r>
            <a:r>
              <a:rPr lang="ru-RU" sz="1800" dirty="0" smtClean="0"/>
              <a:t> </a:t>
            </a:r>
            <a:r>
              <a:rPr lang="ru-RU" sz="1800" dirty="0" err="1" smtClean="0"/>
              <a:t>побачити</a:t>
            </a:r>
            <a:r>
              <a:rPr lang="ru-RU" sz="1800" dirty="0" smtClean="0"/>
              <a:t> </a:t>
            </a:r>
            <a:r>
              <a:rPr lang="ru-RU" sz="1800" dirty="0" err="1" smtClean="0"/>
              <a:t>їх</a:t>
            </a:r>
            <a:r>
              <a:rPr lang="ru-RU" sz="1800" dirty="0" smtClean="0"/>
              <a:t> </a:t>
            </a:r>
            <a:r>
              <a:rPr lang="ru-RU" sz="1800" dirty="0" err="1" smtClean="0"/>
              <a:t>поетові</a:t>
            </a:r>
            <a:r>
              <a:rPr lang="ru-RU" sz="1800" dirty="0" smtClean="0"/>
              <a:t> так </a:t>
            </a:r>
            <a:r>
              <a:rPr lang="ru-RU" sz="1800" dirty="0" err="1" smtClean="0"/>
              <a:t>і</a:t>
            </a:r>
            <a:r>
              <a:rPr lang="ru-RU" sz="1800" dirty="0" smtClean="0"/>
              <a:t> не </a:t>
            </a:r>
            <a:r>
              <a:rPr lang="ru-RU" sz="1800" dirty="0" err="1" smtClean="0"/>
              <a:t>судилося</a:t>
            </a:r>
            <a:r>
              <a:rPr lang="ru-RU" sz="1800" dirty="0" smtClean="0"/>
              <a:t>. У 1963 р. </a:t>
            </a:r>
            <a:r>
              <a:rPr lang="ru-RU" sz="1800" dirty="0" err="1" smtClean="0"/>
              <a:t>його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було</a:t>
            </a:r>
            <a:r>
              <a:rPr lang="ru-RU" sz="1800" dirty="0" smtClean="0"/>
              <a:t> </a:t>
            </a:r>
            <a:r>
              <a:rPr lang="ru-RU" sz="1800" dirty="0" err="1" smtClean="0"/>
              <a:t>жорстоко</a:t>
            </a:r>
            <a:r>
              <a:rPr lang="ru-RU" sz="1800" dirty="0" smtClean="0"/>
              <a:t>, </a:t>
            </a:r>
            <a:r>
              <a:rPr lang="ru-RU" sz="1800" dirty="0" err="1" smtClean="0"/>
              <a:t>по-звірячому</a:t>
            </a:r>
            <a:r>
              <a:rPr lang="ru-RU" sz="1800" dirty="0" smtClean="0"/>
              <a:t> побито на </a:t>
            </a:r>
            <a:r>
              <a:rPr lang="ru-RU" sz="1800" dirty="0" err="1" smtClean="0"/>
              <a:t>вокзалі</a:t>
            </a:r>
            <a:r>
              <a:rPr lang="ru-RU" sz="1800" dirty="0" smtClean="0"/>
              <a:t> у </a:t>
            </a:r>
            <a:r>
              <a:rPr lang="ru-RU" sz="1800" dirty="0" err="1" smtClean="0"/>
              <a:t>Черкасах</a:t>
            </a:r>
            <a:r>
              <a:rPr lang="ru-RU" sz="1800" dirty="0" smtClean="0"/>
              <a:t>, </a:t>
            </a:r>
            <a:r>
              <a:rPr lang="ru-RU" sz="1800" dirty="0" err="1" smtClean="0"/>
              <a:t>злочинців</a:t>
            </a:r>
            <a:r>
              <a:rPr lang="ru-RU" sz="1800" dirty="0" smtClean="0"/>
              <a:t> так </a:t>
            </a:r>
            <a:r>
              <a:rPr lang="ru-RU" sz="1800" dirty="0" err="1" smtClean="0"/>
              <a:t>і</a:t>
            </a:r>
            <a:r>
              <a:rPr lang="ru-RU" sz="1800" dirty="0" smtClean="0"/>
              <a:t> не </a:t>
            </a:r>
            <a:r>
              <a:rPr lang="ru-RU" sz="1800" dirty="0" err="1" smtClean="0"/>
              <a:t>знайшли</a:t>
            </a:r>
            <a:r>
              <a:rPr lang="ru-RU" sz="1800" dirty="0" smtClean="0"/>
              <a:t>. Того ж року Василь Симоненко помер. 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57884" y="214290"/>
            <a:ext cx="2928959" cy="1285884"/>
          </a:xfrm>
          <a:solidFill>
            <a:srgbClr val="9999FF">
              <a:alpha val="49804"/>
            </a:srgb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uk-UA" sz="4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Ліна Костенко</a:t>
            </a:r>
            <a:endParaRPr lang="ru-RU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Содержимое 6" descr="596d2-linakostenko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2" y="285728"/>
            <a:ext cx="4929222" cy="3598332"/>
          </a:xfrm>
          <a:ln>
            <a:solidFill>
              <a:schemeClr val="tx1"/>
            </a:solidFill>
          </a:ln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4282" y="4214818"/>
            <a:ext cx="8643998" cy="2357454"/>
          </a:xfrm>
          <a:solidFill>
            <a:srgbClr val="9999FF">
              <a:alpha val="50196"/>
            </a:srgb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2000" dirty="0" err="1" smtClean="0"/>
              <a:t>Стрімко</a:t>
            </a:r>
            <a:r>
              <a:rPr lang="ru-RU" sz="2000" dirty="0" smtClean="0"/>
              <a:t> </a:t>
            </a:r>
            <a:r>
              <a:rPr lang="ru-RU" sz="2000" dirty="0" err="1" smtClean="0"/>
              <a:t>увірвалась</a:t>
            </a:r>
            <a:r>
              <a:rPr lang="ru-RU" sz="2000" dirty="0" smtClean="0"/>
              <a:t> в </a:t>
            </a:r>
            <a:r>
              <a:rPr lang="ru-RU" sz="2000" dirty="0" err="1" smtClean="0"/>
              <a:t>українську</a:t>
            </a:r>
            <a:r>
              <a:rPr lang="ru-RU" sz="2000" dirty="0" smtClean="0"/>
              <a:t> </a:t>
            </a:r>
            <a:r>
              <a:rPr lang="ru-RU" sz="2000" dirty="0" err="1" smtClean="0"/>
              <a:t>поезію</a:t>
            </a:r>
            <a:r>
              <a:rPr lang="ru-RU" sz="2000" dirty="0" smtClean="0"/>
              <a:t> одна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найобдарованіших</a:t>
            </a:r>
            <a:r>
              <a:rPr lang="ru-RU" sz="2000" dirty="0" smtClean="0"/>
              <a:t> </a:t>
            </a:r>
            <a:r>
              <a:rPr lang="ru-RU" sz="2000" dirty="0" err="1" smtClean="0"/>
              <a:t>представниць</a:t>
            </a:r>
            <a:r>
              <a:rPr lang="ru-RU" sz="2000" dirty="0" smtClean="0"/>
              <a:t> “</a:t>
            </a:r>
            <a:r>
              <a:rPr lang="ru-RU" sz="2000" dirty="0" err="1" smtClean="0"/>
              <a:t>шістдесятників</a:t>
            </a:r>
            <a:r>
              <a:rPr lang="ru-RU" sz="2000" dirty="0" smtClean="0"/>
              <a:t>” </a:t>
            </a:r>
            <a:r>
              <a:rPr lang="ru-RU" sz="2000" dirty="0" err="1" smtClean="0"/>
              <a:t>Ліна</a:t>
            </a:r>
            <a:r>
              <a:rPr lang="ru-RU" sz="2000" dirty="0" smtClean="0"/>
              <a:t> Костенко. З </a:t>
            </a:r>
            <a:r>
              <a:rPr lang="ru-RU" sz="2000" dirty="0" err="1" smtClean="0"/>
              <a:t>відзнакою</a:t>
            </a:r>
            <a:r>
              <a:rPr lang="ru-RU" sz="2000" dirty="0" smtClean="0"/>
              <a:t> </a:t>
            </a:r>
            <a:r>
              <a:rPr lang="ru-RU" sz="2000" dirty="0" err="1" smtClean="0"/>
              <a:t>закінчивши</a:t>
            </a:r>
            <a:r>
              <a:rPr lang="ru-RU" sz="2000" dirty="0" smtClean="0"/>
              <a:t> </a:t>
            </a:r>
            <a:r>
              <a:rPr lang="ru-RU" sz="2000" dirty="0" err="1" smtClean="0"/>
              <a:t>Літературний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інститут</a:t>
            </a:r>
            <a:r>
              <a:rPr lang="ru-RU" sz="2000" dirty="0" smtClean="0"/>
              <a:t> </a:t>
            </a:r>
            <a:r>
              <a:rPr lang="ru-RU" sz="2000" dirty="0" err="1" smtClean="0"/>
              <a:t>ім.Горького</a:t>
            </a:r>
            <a:r>
              <a:rPr lang="ru-RU" sz="2000" dirty="0" smtClean="0"/>
              <a:t> в </a:t>
            </a:r>
            <a:r>
              <a:rPr lang="ru-RU" sz="2000" dirty="0" err="1" smtClean="0"/>
              <a:t>Москві</a:t>
            </a:r>
            <a:r>
              <a:rPr lang="ru-RU" sz="2000" dirty="0" smtClean="0"/>
              <a:t>, </a:t>
            </a:r>
            <a:r>
              <a:rPr lang="ru-RU" sz="2000" dirty="0" err="1" smtClean="0"/>
              <a:t>поетеса</a:t>
            </a:r>
            <a:r>
              <a:rPr lang="ru-RU" sz="2000" dirty="0" smtClean="0"/>
              <a:t> </a:t>
            </a:r>
            <a:r>
              <a:rPr lang="ru-RU" sz="2000" dirty="0" err="1" smtClean="0"/>
              <a:t>випускає</a:t>
            </a:r>
            <a:r>
              <a:rPr lang="ru-RU" sz="2000" dirty="0" smtClean="0"/>
              <a:t> </a:t>
            </a:r>
            <a:r>
              <a:rPr lang="ru-RU" sz="2000" dirty="0" err="1" smtClean="0"/>
              <a:t>дві</a:t>
            </a:r>
            <a:r>
              <a:rPr lang="ru-RU" sz="2000" dirty="0" smtClean="0"/>
              <a:t> </a:t>
            </a:r>
            <a:r>
              <a:rPr lang="ru-RU" sz="2000" dirty="0" err="1" smtClean="0"/>
              <a:t>одразу</a:t>
            </a:r>
            <a:r>
              <a:rPr lang="ru-RU" sz="2000" dirty="0" smtClean="0"/>
              <a:t> ж </a:t>
            </a:r>
            <a:r>
              <a:rPr lang="ru-RU" sz="2000" dirty="0" err="1" smtClean="0"/>
              <a:t>помічені</a:t>
            </a:r>
            <a:r>
              <a:rPr lang="ru-RU" sz="2000" dirty="0" smtClean="0"/>
              <a:t> критикою </a:t>
            </a:r>
            <a:r>
              <a:rPr lang="ru-RU" sz="2000" dirty="0" err="1" smtClean="0"/>
              <a:t>збірки</a:t>
            </a:r>
            <a:r>
              <a:rPr lang="ru-RU" sz="2000" dirty="0" smtClean="0"/>
              <a:t> </a:t>
            </a:r>
            <a:r>
              <a:rPr lang="ru-RU" sz="2000" dirty="0" err="1" smtClean="0"/>
              <a:t>поезій</a:t>
            </a:r>
            <a:r>
              <a:rPr lang="ru-RU" sz="2000" dirty="0" smtClean="0"/>
              <a:t> – </a:t>
            </a:r>
            <a:r>
              <a:rPr lang="ru-RU" sz="2000" i="1" dirty="0" smtClean="0">
                <a:solidFill>
                  <a:srgbClr val="FF0000"/>
                </a:solidFill>
              </a:rPr>
              <a:t>“</a:t>
            </a:r>
            <a:r>
              <a:rPr lang="ru-RU" sz="2000" i="1" dirty="0" err="1" smtClean="0">
                <a:solidFill>
                  <a:srgbClr val="FF0000"/>
                </a:solidFill>
              </a:rPr>
              <a:t>Проміння</a:t>
            </a:r>
            <a:r>
              <a:rPr lang="ru-RU" sz="2000" i="1" dirty="0" smtClean="0">
                <a:solidFill>
                  <a:srgbClr val="FF0000"/>
                </a:solidFill>
              </a:rPr>
              <a:t> </a:t>
            </a:r>
            <a:r>
              <a:rPr lang="ru-RU" sz="2000" i="1" dirty="0" err="1" smtClean="0">
                <a:solidFill>
                  <a:srgbClr val="FF0000"/>
                </a:solidFill>
              </a:rPr>
              <a:t>землі</a:t>
            </a:r>
            <a:r>
              <a:rPr lang="ru-RU" sz="2000" i="1" dirty="0" smtClean="0">
                <a:solidFill>
                  <a:srgbClr val="FF0000"/>
                </a:solidFill>
              </a:rPr>
              <a:t>” </a:t>
            </a:r>
            <a:r>
              <a:rPr lang="ru-RU" sz="2000" dirty="0" smtClean="0"/>
              <a:t>та “</a:t>
            </a:r>
            <a:r>
              <a:rPr lang="ru-RU" sz="2000" dirty="0" err="1" smtClean="0"/>
              <a:t>Мандрівне</a:t>
            </a:r>
            <a:r>
              <a:rPr lang="ru-RU" sz="2000" dirty="0" smtClean="0"/>
              <a:t> </a:t>
            </a:r>
            <a:r>
              <a:rPr lang="ru-RU" sz="2000" dirty="0" err="1" smtClean="0"/>
              <a:t>серце</a:t>
            </a:r>
            <a:r>
              <a:rPr lang="ru-RU" sz="2000" dirty="0" smtClean="0"/>
              <a:t>”. </a:t>
            </a:r>
            <a:r>
              <a:rPr lang="ru-RU" sz="2000" dirty="0" err="1" smtClean="0"/>
              <a:t>Ліна</a:t>
            </a:r>
            <a:r>
              <a:rPr lang="ru-RU" sz="2000" dirty="0" smtClean="0"/>
              <a:t> Костенко </a:t>
            </a:r>
            <a:r>
              <a:rPr lang="ru-RU" sz="2000" dirty="0" err="1" smtClean="0"/>
              <a:t>звертається</a:t>
            </a:r>
            <a:r>
              <a:rPr lang="ru-RU" sz="2000" dirty="0" smtClean="0"/>
              <a:t> до </a:t>
            </a:r>
            <a:r>
              <a:rPr lang="ru-RU" sz="2000" dirty="0" err="1" smtClean="0"/>
              <a:t>вічних</a:t>
            </a:r>
            <a:r>
              <a:rPr lang="ru-RU" sz="2000" dirty="0" smtClean="0"/>
              <a:t> проблем </a:t>
            </a:r>
            <a:r>
              <a:rPr lang="ru-RU" sz="2000" dirty="0" err="1" smtClean="0"/>
              <a:t>духовності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українського</a:t>
            </a:r>
            <a:r>
              <a:rPr lang="ru-RU" sz="2000" dirty="0" smtClean="0"/>
              <a:t> народу, </a:t>
            </a:r>
            <a:r>
              <a:rPr lang="ru-RU" sz="2000" dirty="0" err="1" smtClean="0"/>
              <a:t>історичного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минулого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держави</a:t>
            </a:r>
            <a:r>
              <a:rPr lang="ru-RU" sz="2000" dirty="0" smtClean="0"/>
              <a:t>. </a:t>
            </a:r>
            <a:r>
              <a:rPr lang="ru-RU" sz="2000" dirty="0" err="1" smtClean="0"/>
              <a:t>Вірші</a:t>
            </a:r>
            <a:r>
              <a:rPr lang="ru-RU" sz="2000" dirty="0" smtClean="0"/>
              <a:t> </a:t>
            </a:r>
            <a:r>
              <a:rPr lang="ru-RU" sz="2000" dirty="0" err="1" smtClean="0"/>
              <a:t>поетеси</a:t>
            </a:r>
            <a:r>
              <a:rPr lang="ru-RU" sz="2000" dirty="0" smtClean="0"/>
              <a:t> </a:t>
            </a:r>
            <a:r>
              <a:rPr lang="ru-RU" sz="2000" dirty="0" err="1" smtClean="0"/>
              <a:t>вирізняє</a:t>
            </a:r>
            <a:r>
              <a:rPr lang="ru-RU" sz="2000" dirty="0" smtClean="0"/>
              <a:t> </a:t>
            </a:r>
            <a:r>
              <a:rPr lang="ru-RU" sz="2000" dirty="0" err="1" smtClean="0"/>
              <a:t>неординарність</a:t>
            </a:r>
            <a:r>
              <a:rPr lang="ru-RU" sz="2000" dirty="0" smtClean="0"/>
              <a:t>, </a:t>
            </a:r>
            <a:r>
              <a:rPr lang="ru-RU" sz="2000" dirty="0" err="1" smtClean="0"/>
              <a:t>критичні</a:t>
            </a:r>
            <a:r>
              <a:rPr lang="ru-RU" sz="2000" dirty="0" smtClean="0"/>
              <a:t> </a:t>
            </a:r>
            <a:r>
              <a:rPr lang="ru-RU" sz="2000" dirty="0" err="1" smtClean="0"/>
              <a:t>оцінки</a:t>
            </a:r>
            <a:r>
              <a:rPr lang="ru-RU" sz="2000" dirty="0" smtClean="0"/>
              <a:t> </a:t>
            </a:r>
            <a:r>
              <a:rPr lang="ru-RU" sz="2000" dirty="0" err="1" smtClean="0"/>
              <a:t>багатьох</a:t>
            </a:r>
            <a:r>
              <a:rPr lang="ru-RU" sz="2000" dirty="0" smtClean="0"/>
              <a:t> </a:t>
            </a:r>
            <a:r>
              <a:rPr lang="ru-RU" sz="2000" dirty="0" err="1" smtClean="0"/>
              <a:t>подій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5" name="Рисунок 4" descr="091149cadf39d51225b722578b832c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1714488"/>
            <a:ext cx="2881318" cy="237746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71480"/>
            <a:ext cx="8501122" cy="5500726"/>
          </a:xfrm>
          <a:solidFill>
            <a:srgbClr val="CCFF66">
              <a:alpha val="52549"/>
            </a:srgbClr>
          </a:solidFill>
          <a:ln>
            <a:solidFill>
              <a:srgbClr val="00B050"/>
            </a:solidFill>
          </a:ln>
        </p:spPr>
        <p:txBody>
          <a:bodyPr>
            <a:noAutofit/>
          </a:bodyPr>
          <a:lstStyle/>
          <a:p>
            <a:r>
              <a:rPr lang="ru-RU" sz="2400" dirty="0" err="1" smtClean="0"/>
              <a:t>Іван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Світличний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виводив</a:t>
            </a:r>
            <a:r>
              <a:rPr lang="ru-RU" sz="2400" dirty="0" smtClean="0"/>
              <a:t> </a:t>
            </a:r>
            <a:r>
              <a:rPr lang="ru-RU" sz="2400" dirty="0" err="1" smtClean="0"/>
              <a:t>соцреалізм</a:t>
            </a:r>
            <a:r>
              <a:rPr lang="ru-RU" sz="2400" dirty="0" smtClean="0"/>
              <a:t> на </a:t>
            </a:r>
            <a:r>
              <a:rPr lang="ru-RU" sz="2400" dirty="0" err="1" smtClean="0"/>
              <a:t>загальнолюдський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простір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демонтував</a:t>
            </a:r>
            <a:r>
              <a:rPr lang="ru-RU" sz="2400" dirty="0" smtClean="0"/>
              <a:t> </a:t>
            </a:r>
            <a:r>
              <a:rPr lang="ru-RU" sz="2400" dirty="0" err="1" smtClean="0"/>
              <a:t>теорію</a:t>
            </a:r>
            <a:r>
              <a:rPr lang="ru-RU" sz="2400" dirty="0" smtClean="0"/>
              <a:t> </a:t>
            </a:r>
            <a:r>
              <a:rPr lang="ru-RU" sz="2400" dirty="0" err="1" smtClean="0"/>
              <a:t>партійної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літератури</a:t>
            </a:r>
            <a:r>
              <a:rPr lang="ru-RU" sz="2400" dirty="0" smtClean="0"/>
              <a:t>. </a:t>
            </a:r>
          </a:p>
          <a:p>
            <a:r>
              <a:rPr lang="ru-RU" sz="2400" dirty="0" err="1" smtClean="0"/>
              <a:t>Іван</a:t>
            </a:r>
            <a:r>
              <a:rPr lang="ru-RU" sz="2400" dirty="0" smtClean="0"/>
              <a:t> Драч </a:t>
            </a:r>
            <a:r>
              <a:rPr lang="ru-RU" sz="2400" dirty="0" err="1" smtClean="0"/>
              <a:t>приніс</a:t>
            </a:r>
            <a:r>
              <a:rPr lang="ru-RU" sz="2400" dirty="0" smtClean="0"/>
              <a:t> </a:t>
            </a:r>
            <a:r>
              <a:rPr lang="ru-RU" sz="2400" dirty="0" err="1" smtClean="0"/>
              <a:t>перші</a:t>
            </a:r>
            <a:r>
              <a:rPr lang="ru-RU" sz="2400" dirty="0" smtClean="0"/>
              <a:t> </a:t>
            </a:r>
            <a:r>
              <a:rPr lang="ru-RU" sz="2400" dirty="0" err="1" smtClean="0"/>
              <a:t>вірші</a:t>
            </a:r>
            <a:r>
              <a:rPr lang="ru-RU" sz="2400" dirty="0" smtClean="0"/>
              <a:t> </a:t>
            </a:r>
            <a:r>
              <a:rPr lang="ru-RU" sz="2400" dirty="0" err="1" smtClean="0"/>
              <a:t>незвичайні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незрозумілі</a:t>
            </a:r>
            <a:r>
              <a:rPr lang="ru-RU" sz="2400" dirty="0" smtClean="0"/>
              <a:t> так, </a:t>
            </a:r>
            <a:r>
              <a:rPr lang="ru-RU" sz="2400" dirty="0" err="1" smtClean="0"/>
              <a:t>наче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не </a:t>
            </a:r>
            <a:r>
              <a:rPr lang="ru-RU" sz="2400" dirty="0" err="1" smtClean="0"/>
              <a:t>вчили</a:t>
            </a:r>
            <a:r>
              <a:rPr lang="ru-RU" sz="2400" dirty="0" smtClean="0"/>
              <a:t>, про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як треба </a:t>
            </a:r>
            <a:r>
              <a:rPr lang="ru-RU" sz="2400" dirty="0" err="1" smtClean="0"/>
              <a:t>писати</a:t>
            </a:r>
            <a:r>
              <a:rPr lang="ru-RU" sz="2400" dirty="0" smtClean="0"/>
              <a:t>...</a:t>
            </a:r>
          </a:p>
          <a:p>
            <a:r>
              <a:rPr lang="ru-RU" sz="2400" dirty="0" smtClean="0"/>
              <a:t> Василь Симоненко заговорив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Україною</a:t>
            </a:r>
            <a:r>
              <a:rPr lang="ru-RU" sz="2400" dirty="0" smtClean="0"/>
              <a:t> в </a:t>
            </a:r>
            <a:r>
              <a:rPr lang="ru-RU" sz="2400" dirty="0" err="1" smtClean="0"/>
              <a:t>тоні</a:t>
            </a:r>
            <a:r>
              <a:rPr lang="ru-RU" sz="2400" dirty="0" smtClean="0"/>
              <a:t> </a:t>
            </a:r>
            <a:r>
              <a:rPr lang="ru-RU" sz="2400" dirty="0" err="1" smtClean="0"/>
              <a:t>надзвичайної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щирості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відвертості</a:t>
            </a:r>
            <a:r>
              <a:rPr lang="ru-RU" sz="2400" dirty="0" smtClean="0"/>
              <a:t>. </a:t>
            </a:r>
          </a:p>
          <a:p>
            <a:r>
              <a:rPr lang="ru-RU" sz="2400" dirty="0" err="1" smtClean="0"/>
              <a:t>Микола</a:t>
            </a:r>
            <a:r>
              <a:rPr lang="ru-RU" sz="2400" dirty="0" smtClean="0"/>
              <a:t> </a:t>
            </a:r>
            <a:r>
              <a:rPr lang="ru-RU" sz="2400" dirty="0" err="1" smtClean="0"/>
              <a:t>Вінграновський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тривожно</a:t>
            </a:r>
            <a:r>
              <a:rPr lang="ru-RU" sz="2400" dirty="0" smtClean="0"/>
              <a:t> заговорив про </a:t>
            </a:r>
            <a:r>
              <a:rPr lang="ru-RU" sz="2400" dirty="0" err="1" smtClean="0"/>
              <a:t>свій</a:t>
            </a:r>
            <a:r>
              <a:rPr lang="ru-RU" sz="2400" dirty="0" smtClean="0"/>
              <a:t> народ,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метафори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звучали </a:t>
            </a:r>
            <a:r>
              <a:rPr lang="ru-RU" sz="2400" dirty="0" err="1" smtClean="0"/>
              <a:t>апокаліптично</a:t>
            </a:r>
            <a:r>
              <a:rPr lang="ru-RU" sz="2400" dirty="0" smtClean="0"/>
              <a:t>. </a:t>
            </a:r>
          </a:p>
          <a:p>
            <a:r>
              <a:rPr lang="ru-RU" sz="2400" dirty="0" err="1" smtClean="0"/>
              <a:t>Ліна</a:t>
            </a:r>
            <a:r>
              <a:rPr lang="ru-RU" sz="2400" dirty="0" smtClean="0"/>
              <a:t> Костенко </a:t>
            </a:r>
            <a:r>
              <a:rPr lang="ru-RU" sz="2400" dirty="0" err="1" smtClean="0"/>
              <a:t>зрідка</a:t>
            </a:r>
            <a:r>
              <a:rPr lang="ru-RU" sz="2400" dirty="0" smtClean="0"/>
              <a:t> </a:t>
            </a:r>
            <a:r>
              <a:rPr lang="ru-RU" sz="2400" dirty="0" err="1" smtClean="0"/>
              <a:t>виступала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віршами</a:t>
            </a:r>
            <a:r>
              <a:rPr lang="ru-RU" sz="2400" dirty="0" smtClean="0"/>
              <a:t>, </a:t>
            </a:r>
            <a:r>
              <a:rPr lang="ru-RU" sz="2400" dirty="0" err="1" smtClean="0"/>
              <a:t>але</a:t>
            </a:r>
            <a:r>
              <a:rPr lang="ru-RU" sz="2400" dirty="0" smtClean="0"/>
              <a:t> то </a:t>
            </a:r>
            <a:r>
              <a:rPr lang="ru-RU" sz="2400" dirty="0" err="1" smtClean="0"/>
              <a:t>були</a:t>
            </a:r>
            <a:r>
              <a:rPr lang="ru-RU" sz="2400" dirty="0" smtClean="0"/>
              <a:t> </a:t>
            </a:r>
            <a:r>
              <a:rPr lang="ru-RU" sz="2400" dirty="0" err="1" smtClean="0"/>
              <a:t>вірші</a:t>
            </a:r>
            <a:r>
              <a:rPr lang="ru-RU" sz="2400" dirty="0" smtClean="0"/>
              <a:t> такого </a:t>
            </a:r>
            <a:r>
              <a:rPr lang="ru-RU" sz="2400" dirty="0" err="1" smtClean="0"/>
              <a:t>звучання</a:t>
            </a:r>
            <a:r>
              <a:rPr lang="ru-RU" sz="2400" dirty="0" smtClean="0"/>
              <a:t>, </a:t>
            </a:r>
            <a:r>
              <a:rPr lang="ru-RU" sz="2400" dirty="0" err="1" smtClean="0"/>
              <a:t>наче</a:t>
            </a:r>
            <a:r>
              <a:rPr lang="ru-RU" sz="2400" dirty="0" smtClean="0"/>
              <a:t> вся </a:t>
            </a:r>
            <a:r>
              <a:rPr lang="ru-RU" sz="2400" dirty="0" err="1" smtClean="0"/>
              <a:t>радянська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поезія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неї</a:t>
            </a:r>
            <a:r>
              <a:rPr lang="ru-RU" sz="2400" dirty="0" smtClean="0"/>
              <a:t> </a:t>
            </a:r>
            <a:r>
              <a:rPr lang="ru-RU" sz="2400" dirty="0" err="1" smtClean="0"/>
              <a:t>неістотна</a:t>
            </a:r>
            <a:r>
              <a:rPr lang="ru-RU" sz="2400" dirty="0" smtClean="0"/>
              <a:t>... </a:t>
            </a:r>
          </a:p>
          <a:p>
            <a:r>
              <a:rPr lang="ru-RU" sz="2400" dirty="0" err="1" smtClean="0"/>
              <a:t>Валерій</a:t>
            </a:r>
            <a:r>
              <a:rPr lang="ru-RU" sz="2400" dirty="0" smtClean="0"/>
              <a:t> Шевчук писав </a:t>
            </a:r>
            <a:r>
              <a:rPr lang="ru-RU" sz="2400" dirty="0" err="1" smtClean="0"/>
              <a:t>блискучі</a:t>
            </a:r>
            <a:r>
              <a:rPr lang="ru-RU" sz="2400" dirty="0" smtClean="0"/>
              <a:t> </a:t>
            </a:r>
            <a:r>
              <a:rPr lang="ru-RU" sz="2400" dirty="0" err="1" smtClean="0"/>
              <a:t>психологічні</a:t>
            </a:r>
            <a:r>
              <a:rPr lang="ru-RU" sz="2400" dirty="0" smtClean="0"/>
              <a:t> новели “</a:t>
            </a:r>
            <a:r>
              <a:rPr lang="ru-RU" sz="2400" dirty="0" err="1" smtClean="0"/>
              <a:t>ні</a:t>
            </a:r>
            <a:r>
              <a:rPr lang="ru-RU" sz="2400" dirty="0" smtClean="0"/>
              <a:t> про </a:t>
            </a:r>
            <a:r>
              <a:rPr lang="ru-RU" sz="2400" dirty="0" err="1" smtClean="0"/>
              <a:t>що</a:t>
            </a:r>
            <a:r>
              <a:rPr lang="ru-RU" sz="2400" dirty="0" smtClean="0"/>
              <a:t>”. </a:t>
            </a:r>
          </a:p>
          <a:p>
            <a:endParaRPr lang="ru-RU" sz="2400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786874" cy="1857388"/>
          </a:xfrm>
          <a:solidFill>
            <a:schemeClr val="bg1">
              <a:alpha val="47059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FF"/>
                </a:solidFill>
              </a:rPr>
              <a:t>Центром </a:t>
            </a:r>
            <a:r>
              <a:rPr lang="ru-RU" sz="2800" dirty="0" err="1" smtClean="0">
                <a:solidFill>
                  <a:srgbClr val="0000FF"/>
                </a:solidFill>
              </a:rPr>
              <a:t>українського</a:t>
            </a:r>
            <a:r>
              <a:rPr lang="ru-RU" sz="2800" dirty="0" smtClean="0">
                <a:solidFill>
                  <a:srgbClr val="0000FF"/>
                </a:solidFill>
              </a:rPr>
              <a:t> “</a:t>
            </a:r>
            <a:r>
              <a:rPr lang="ru-RU" sz="2800" dirty="0" err="1" smtClean="0">
                <a:solidFill>
                  <a:srgbClr val="0000FF"/>
                </a:solidFill>
              </a:rPr>
              <a:t>шістдесятництва</a:t>
            </a:r>
            <a:r>
              <a:rPr lang="ru-RU" sz="2800" dirty="0" smtClean="0">
                <a:solidFill>
                  <a:srgbClr val="0000FF"/>
                </a:solidFill>
              </a:rPr>
              <a:t>” став </a:t>
            </a:r>
            <a:r>
              <a:rPr lang="ru-RU" sz="2800" dirty="0" err="1" smtClean="0">
                <a:solidFill>
                  <a:srgbClr val="0000FF"/>
                </a:solidFill>
              </a:rPr>
              <a:t>заснований</a:t>
            </a:r>
            <a:r>
              <a:rPr lang="ru-RU" sz="2800" dirty="0" smtClean="0">
                <a:solidFill>
                  <a:srgbClr val="0000FF"/>
                </a:solidFill>
              </a:rPr>
              <a:t> в 1959 р. </a:t>
            </a:r>
            <a:r>
              <a:rPr lang="ru-RU" sz="2800" dirty="0" err="1" smtClean="0">
                <a:solidFill>
                  <a:srgbClr val="0000FF"/>
                </a:solidFill>
              </a:rPr>
              <a:t>київський</a:t>
            </a:r>
            <a:r>
              <a:rPr lang="ru-RU" sz="2800" dirty="0" smtClean="0">
                <a:solidFill>
                  <a:srgbClr val="0000FF"/>
                </a:solidFill>
              </a:rPr>
              <a:t> клуб </a:t>
            </a:r>
            <a:r>
              <a:rPr lang="ru-RU" sz="2800" dirty="0" err="1" smtClean="0">
                <a:solidFill>
                  <a:srgbClr val="0000FF"/>
                </a:solidFill>
              </a:rPr>
              <a:t>творчої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err="1" smtClean="0">
                <a:solidFill>
                  <a:srgbClr val="0000FF"/>
                </a:solidFill>
              </a:rPr>
              <a:t>молоді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ru-RU" sz="2800" i="1" dirty="0" smtClean="0">
                <a:solidFill>
                  <a:srgbClr val="FF0000"/>
                </a:solidFill>
              </a:rPr>
              <a:t>“</a:t>
            </a:r>
            <a:r>
              <a:rPr lang="ru-RU" sz="2800" i="1" dirty="0" err="1" smtClean="0">
                <a:solidFill>
                  <a:srgbClr val="FF0000"/>
                </a:solidFill>
              </a:rPr>
              <a:t>Сучасник</a:t>
            </a:r>
            <a:r>
              <a:rPr lang="ru-RU" sz="2800" i="1" dirty="0" smtClean="0">
                <a:solidFill>
                  <a:srgbClr val="FF0000"/>
                </a:solidFill>
              </a:rPr>
              <a:t>”</a:t>
            </a:r>
            <a:r>
              <a:rPr lang="ru-RU" sz="2800" dirty="0" smtClean="0">
                <a:solidFill>
                  <a:srgbClr val="0000FF"/>
                </a:solidFill>
              </a:rPr>
              <a:t>, </a:t>
            </a:r>
            <a:r>
              <a:rPr lang="ru-RU" sz="2800" dirty="0" err="1" smtClean="0">
                <a:solidFill>
                  <a:srgbClr val="0000FF"/>
                </a:solidFill>
              </a:rPr>
              <a:t>ініціатором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err="1" smtClean="0">
                <a:solidFill>
                  <a:srgbClr val="0000FF"/>
                </a:solidFill>
              </a:rPr>
              <a:t>і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err="1" smtClean="0">
                <a:solidFill>
                  <a:srgbClr val="0000FF"/>
                </a:solidFill>
              </a:rPr>
              <a:t>натхненником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err="1" smtClean="0">
                <a:solidFill>
                  <a:srgbClr val="0000FF"/>
                </a:solidFill>
              </a:rPr>
              <a:t>створення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err="1" smtClean="0">
                <a:solidFill>
                  <a:srgbClr val="0000FF"/>
                </a:solidFill>
              </a:rPr>
              <a:t>якого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err="1" smtClean="0">
                <a:solidFill>
                  <a:srgbClr val="0000FF"/>
                </a:solidFill>
              </a:rPr>
              <a:t>був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err="1" smtClean="0">
                <a:solidFill>
                  <a:srgbClr val="0000FF"/>
                </a:solidFill>
              </a:rPr>
              <a:t>театральний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err="1" smtClean="0">
                <a:solidFill>
                  <a:srgbClr val="0000FF"/>
                </a:solidFill>
              </a:rPr>
              <a:t>режисер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i="1" dirty="0" smtClean="0">
                <a:solidFill>
                  <a:srgbClr val="FF0000"/>
                </a:solidFill>
              </a:rPr>
              <a:t>Лесь </a:t>
            </a:r>
            <a:r>
              <a:rPr lang="ru-RU" sz="2800" i="1" dirty="0" err="1" smtClean="0">
                <a:solidFill>
                  <a:srgbClr val="FF0000"/>
                </a:solidFill>
              </a:rPr>
              <a:t>Танюк</a:t>
            </a:r>
            <a:r>
              <a:rPr lang="ru-RU" sz="2800" i="1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333685"/>
            <a:ext cx="4929222" cy="4154984"/>
          </a:xfrm>
          <a:prstGeom prst="rect">
            <a:avLst/>
          </a:prstGeom>
          <a:solidFill>
            <a:schemeClr val="bg1">
              <a:alpha val="47059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FF"/>
                </a:solidFill>
              </a:rPr>
              <a:t>Клуб </a:t>
            </a:r>
            <a:r>
              <a:rPr lang="ru-RU" sz="2400" dirty="0" err="1" smtClean="0">
                <a:solidFill>
                  <a:srgbClr val="0000FF"/>
                </a:solidFill>
              </a:rPr>
              <a:t>здійснював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</a:rPr>
              <a:t>значну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</a:rPr>
              <a:t>просвітницьку</a:t>
            </a:r>
            <a:r>
              <a:rPr lang="ru-RU" sz="2400" dirty="0" smtClean="0">
                <a:solidFill>
                  <a:srgbClr val="0000FF"/>
                </a:solidFill>
              </a:rPr>
              <a:t> роботу, проводив </a:t>
            </a:r>
            <a:r>
              <a:rPr lang="ru-RU" sz="2400" dirty="0" err="1" smtClean="0">
                <a:solidFill>
                  <a:srgbClr val="0000FF"/>
                </a:solidFill>
              </a:rPr>
              <a:t>святкування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</a:rPr>
              <a:t>ювілейних</a:t>
            </a:r>
            <a:r>
              <a:rPr lang="ru-RU" sz="2400" dirty="0" smtClean="0">
                <a:solidFill>
                  <a:srgbClr val="0000FF"/>
                </a:solidFill>
              </a:rPr>
              <a:t> дат </a:t>
            </a:r>
            <a:r>
              <a:rPr lang="ru-RU" sz="2400" dirty="0" err="1" smtClean="0">
                <a:solidFill>
                  <a:srgbClr val="0000FF"/>
                </a:solidFill>
              </a:rPr>
              <a:t>видатних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</a:rPr>
              <a:t>українських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</a:rPr>
              <a:t>діячів</a:t>
            </a:r>
            <a:r>
              <a:rPr lang="ru-RU" sz="2400" dirty="0" smtClean="0">
                <a:solidFill>
                  <a:srgbClr val="0000FF"/>
                </a:solidFill>
              </a:rPr>
              <a:t>, </a:t>
            </a:r>
            <a:r>
              <a:rPr lang="ru-RU" sz="2400" dirty="0" err="1" smtClean="0">
                <a:solidFill>
                  <a:srgbClr val="0000FF"/>
                </a:solidFill>
              </a:rPr>
              <a:t>сприяв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</a:rPr>
              <a:t>організації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</a:rPr>
              <a:t>виставок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</a:rPr>
              <a:t>молодих</a:t>
            </a:r>
            <a:r>
              <a:rPr lang="ru-RU" sz="2400" dirty="0" smtClean="0">
                <a:solidFill>
                  <a:srgbClr val="0000FF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FF"/>
                </a:solidFill>
              </a:rPr>
              <a:t> У 1962 р. </a:t>
            </a:r>
            <a:r>
              <a:rPr lang="ru-RU" sz="2400" dirty="0" err="1" smtClean="0">
                <a:solidFill>
                  <a:srgbClr val="0000FF"/>
                </a:solidFill>
              </a:rPr>
              <a:t>аналогічний</a:t>
            </a:r>
            <a:r>
              <a:rPr lang="ru-RU" sz="2400" dirty="0" smtClean="0">
                <a:solidFill>
                  <a:srgbClr val="0000FF"/>
                </a:solidFill>
              </a:rPr>
              <a:t> клуб “</a:t>
            </a:r>
            <a:r>
              <a:rPr lang="ru-RU" sz="2400" dirty="0" err="1" smtClean="0">
                <a:solidFill>
                  <a:srgbClr val="0000FF"/>
                </a:solidFill>
              </a:rPr>
              <a:t>Пролісок</a:t>
            </a:r>
            <a:r>
              <a:rPr lang="ru-RU" sz="2400" dirty="0" smtClean="0">
                <a:solidFill>
                  <a:srgbClr val="0000FF"/>
                </a:solidFill>
              </a:rPr>
              <a:t>” </a:t>
            </a:r>
            <a:r>
              <a:rPr lang="ru-RU" sz="2400" dirty="0" err="1" smtClean="0">
                <a:solidFill>
                  <a:srgbClr val="0000FF"/>
                </a:solidFill>
              </a:rPr>
              <a:t>виник</a:t>
            </a:r>
            <a:r>
              <a:rPr lang="ru-RU" sz="2400" dirty="0" smtClean="0">
                <a:solidFill>
                  <a:srgbClr val="0000FF"/>
                </a:solidFill>
              </a:rPr>
              <a:t> у </a:t>
            </a:r>
            <a:r>
              <a:rPr lang="ru-RU" sz="2400" dirty="0" err="1" smtClean="0">
                <a:solidFill>
                  <a:srgbClr val="0000FF"/>
                </a:solidFill>
              </a:rPr>
              <a:t>Львові</a:t>
            </a:r>
            <a:r>
              <a:rPr lang="ru-RU" sz="2400" dirty="0" smtClean="0">
                <a:solidFill>
                  <a:srgbClr val="0000FF"/>
                </a:solidFill>
              </a:rPr>
              <a:t>, </a:t>
            </a:r>
            <a:r>
              <a:rPr lang="ru-RU" sz="2400" dirty="0" err="1" smtClean="0">
                <a:solidFill>
                  <a:srgbClr val="0000FF"/>
                </a:solidFill>
              </a:rPr>
              <a:t>надалі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</a:rPr>
              <a:t>творчі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</a:rPr>
              <a:t>осередки</a:t>
            </a:r>
            <a:r>
              <a:rPr lang="ru-RU" sz="2400" dirty="0" smtClean="0">
                <a:solidFill>
                  <a:srgbClr val="0000FF"/>
                </a:solidFill>
              </a:rPr>
              <a:t> “</a:t>
            </a:r>
            <a:r>
              <a:rPr lang="ru-RU" sz="2400" dirty="0" err="1" smtClean="0">
                <a:solidFill>
                  <a:srgbClr val="0000FF"/>
                </a:solidFill>
              </a:rPr>
              <a:t>шістдесятників</a:t>
            </a:r>
            <a:r>
              <a:rPr lang="ru-RU" sz="2400" dirty="0" smtClean="0">
                <a:solidFill>
                  <a:srgbClr val="0000FF"/>
                </a:solidFill>
              </a:rPr>
              <a:t>” </a:t>
            </a:r>
            <a:r>
              <a:rPr lang="ru-RU" sz="2400" dirty="0" err="1" smtClean="0">
                <a:solidFill>
                  <a:srgbClr val="0000FF"/>
                </a:solidFill>
              </a:rPr>
              <a:t>з’явились</a:t>
            </a:r>
            <a:r>
              <a:rPr lang="ru-RU" sz="2400" dirty="0" smtClean="0">
                <a:solidFill>
                  <a:srgbClr val="0000FF"/>
                </a:solidFill>
              </a:rPr>
              <a:t> в </a:t>
            </a:r>
            <a:r>
              <a:rPr lang="ru-RU" sz="2400" dirty="0" err="1" smtClean="0">
                <a:solidFill>
                  <a:srgbClr val="0000FF"/>
                </a:solidFill>
              </a:rPr>
              <a:t>Одесі</a:t>
            </a:r>
            <a:r>
              <a:rPr lang="ru-RU" sz="2400" dirty="0" smtClean="0">
                <a:solidFill>
                  <a:srgbClr val="0000FF"/>
                </a:solidFill>
              </a:rPr>
              <a:t>, </a:t>
            </a:r>
            <a:r>
              <a:rPr lang="ru-RU" sz="2400" dirty="0" err="1" smtClean="0">
                <a:solidFill>
                  <a:srgbClr val="0000FF"/>
                </a:solidFill>
              </a:rPr>
              <a:t>Запоріжжі</a:t>
            </a:r>
            <a:r>
              <a:rPr lang="ru-RU" sz="2400" dirty="0" smtClean="0">
                <a:solidFill>
                  <a:srgbClr val="0000FF"/>
                </a:solidFill>
              </a:rPr>
              <a:t>, </a:t>
            </a:r>
            <a:r>
              <a:rPr lang="ru-RU" sz="2400" dirty="0" err="1" smtClean="0">
                <a:solidFill>
                  <a:srgbClr val="0000FF"/>
                </a:solidFill>
              </a:rPr>
              <a:t>Дніпропетровську</a:t>
            </a:r>
            <a:r>
              <a:rPr lang="ru-RU" sz="2400" dirty="0" smtClean="0">
                <a:solidFill>
                  <a:srgbClr val="0000FF"/>
                </a:solidFill>
              </a:rPr>
              <a:t>, </a:t>
            </a:r>
            <a:r>
              <a:rPr lang="ru-RU" sz="2400" dirty="0" err="1" smtClean="0">
                <a:solidFill>
                  <a:srgbClr val="0000FF"/>
                </a:solidFill>
              </a:rPr>
              <a:t>інших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</a:rPr>
              <a:t>містах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</a:rPr>
              <a:t>республіки</a:t>
            </a:r>
            <a:r>
              <a:rPr lang="ru-RU" sz="2400" dirty="0" smtClean="0">
                <a:solidFill>
                  <a:srgbClr val="0000FF"/>
                </a:solidFill>
              </a:rPr>
              <a:t>. 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6" name="Рисунок 5" descr="1669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84" y="2214554"/>
            <a:ext cx="3057540" cy="23543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 descr="9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4286256"/>
            <a:ext cx="1785950" cy="234864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86808" cy="661984"/>
          </a:xfrm>
          <a:solidFill>
            <a:srgbClr val="66CCFF">
              <a:alpha val="45882"/>
            </a:srgb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В.Некрасов</a:t>
            </a:r>
            <a:endParaRPr lang="ru-RU" sz="4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Содержимое 6" descr="1701120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57752" y="1285860"/>
            <a:ext cx="3943556" cy="5072098"/>
          </a:xfrm>
          <a:ln>
            <a:solidFill>
              <a:schemeClr val="bg1"/>
            </a:solidFill>
          </a:ln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285860"/>
            <a:ext cx="4114800" cy="5000660"/>
          </a:xfrm>
          <a:solidFill>
            <a:srgbClr val="66CCFF">
              <a:alpha val="50196"/>
            </a:srgbClr>
          </a:solidFill>
          <a:ln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У 60-х </a:t>
            </a:r>
            <a:r>
              <a:rPr lang="ru-RU" sz="2400" dirty="0" err="1" smtClean="0">
                <a:solidFill>
                  <a:schemeClr val="bg1"/>
                </a:solidFill>
              </a:rPr>
              <a:t>рр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ім’я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письменника</a:t>
            </a:r>
            <a:r>
              <a:rPr lang="ru-RU" sz="2400" dirty="0" smtClean="0">
                <a:solidFill>
                  <a:schemeClr val="bg1"/>
                </a:solidFill>
              </a:rPr>
              <a:t> В.Некрасова </a:t>
            </a:r>
            <a:r>
              <a:rPr lang="ru-RU" sz="2400" dirty="0" err="1" smtClean="0">
                <a:solidFill>
                  <a:schemeClr val="bg1"/>
                </a:solidFill>
              </a:rPr>
              <a:t>тісно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пов’язувалось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з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найбільш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опозиційно-демократичним</a:t>
            </a:r>
            <a:r>
              <a:rPr lang="ru-RU" sz="2400" dirty="0" smtClean="0">
                <a:solidFill>
                  <a:schemeClr val="bg1"/>
                </a:solidFill>
              </a:rPr>
              <a:t> журналом “Новый мир”, </a:t>
            </a:r>
            <a:r>
              <a:rPr lang="ru-RU" sz="2400" dirty="0" err="1" smtClean="0">
                <a:solidFill>
                  <a:schemeClr val="bg1"/>
                </a:solidFill>
              </a:rPr>
              <a:t>головним</a:t>
            </a:r>
            <a:r>
              <a:rPr lang="ru-RU" sz="2400" dirty="0" smtClean="0">
                <a:solidFill>
                  <a:schemeClr val="bg1"/>
                </a:solidFill>
              </a:rPr>
              <a:t> редактором </a:t>
            </a:r>
            <a:r>
              <a:rPr lang="ru-RU" sz="2400" dirty="0" err="1" smtClean="0">
                <a:solidFill>
                  <a:schemeClr val="bg1"/>
                </a:solidFill>
              </a:rPr>
              <a:t>якого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був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О.Твардовський</a:t>
            </a:r>
            <a:r>
              <a:rPr lang="ru-RU" sz="2400" dirty="0" smtClean="0">
                <a:solidFill>
                  <a:schemeClr val="bg1"/>
                </a:solidFill>
              </a:rPr>
              <a:t>. Тут </a:t>
            </a:r>
            <a:r>
              <a:rPr lang="ru-RU" sz="2400" dirty="0" err="1" smtClean="0">
                <a:solidFill>
                  <a:schemeClr val="bg1"/>
                </a:solidFill>
              </a:rPr>
              <a:t>було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опубліковано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його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подорожні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нотатки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роздуми</a:t>
            </a:r>
            <a:r>
              <a:rPr lang="ru-RU" sz="2400" dirty="0" smtClean="0">
                <a:solidFill>
                  <a:schemeClr val="bg1"/>
                </a:solidFill>
              </a:rPr>
              <a:t> про </a:t>
            </a:r>
            <a:r>
              <a:rPr lang="ru-RU" sz="2400" dirty="0" err="1" smtClean="0">
                <a:solidFill>
                  <a:schemeClr val="bg1"/>
                </a:solidFill>
              </a:rPr>
              <a:t>минуле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сучасне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Києва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Роздуми</a:t>
            </a:r>
            <a:r>
              <a:rPr lang="ru-RU" sz="2400" dirty="0" smtClean="0">
                <a:solidFill>
                  <a:schemeClr val="bg1"/>
                </a:solidFill>
              </a:rPr>
              <a:t> В.Некрасова </a:t>
            </a:r>
            <a:r>
              <a:rPr lang="ru-RU" sz="2400" dirty="0" err="1" smtClean="0">
                <a:solidFill>
                  <a:schemeClr val="bg1"/>
                </a:solidFill>
              </a:rPr>
              <a:t>відрізнялися</a:t>
            </a:r>
            <a:r>
              <a:rPr lang="ru-RU" sz="2400" dirty="0" smtClean="0">
                <a:solidFill>
                  <a:schemeClr val="bg1"/>
                </a:solidFill>
              </a:rPr>
              <a:t> прямотою, </a:t>
            </a:r>
            <a:r>
              <a:rPr lang="ru-RU" sz="2400" dirty="0" err="1" smtClean="0">
                <a:solidFill>
                  <a:schemeClr val="bg1"/>
                </a:solidFill>
              </a:rPr>
              <a:t>правдивим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висвітленням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війни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відмовою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від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відкритого</a:t>
            </a:r>
            <a:r>
              <a:rPr lang="ru-RU" sz="2400" dirty="0" smtClean="0">
                <a:solidFill>
                  <a:schemeClr val="bg1"/>
                </a:solidFill>
              </a:rPr>
              <a:t> “</a:t>
            </a:r>
            <a:r>
              <a:rPr lang="ru-RU" sz="2400" dirty="0" err="1" smtClean="0">
                <a:solidFill>
                  <a:schemeClr val="bg1"/>
                </a:solidFill>
              </a:rPr>
              <a:t>чорного</a:t>
            </a:r>
            <a:r>
              <a:rPr lang="ru-RU" sz="2400" dirty="0" smtClean="0">
                <a:solidFill>
                  <a:schemeClr val="bg1"/>
                </a:solidFill>
              </a:rPr>
              <a:t>” </a:t>
            </a:r>
            <a:r>
              <a:rPr lang="ru-RU" sz="2400" dirty="0" err="1" smtClean="0">
                <a:solidFill>
                  <a:schemeClr val="bg1"/>
                </a:solidFill>
              </a:rPr>
              <a:t>зображення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західного</a:t>
            </a:r>
            <a:r>
              <a:rPr lang="ru-RU" sz="2400" dirty="0" smtClean="0">
                <a:solidFill>
                  <a:schemeClr val="bg1"/>
                </a:solidFill>
              </a:rPr>
              <a:t> способу </a:t>
            </a:r>
            <a:r>
              <a:rPr lang="ru-RU" sz="2400" dirty="0" err="1" smtClean="0">
                <a:solidFill>
                  <a:schemeClr val="bg1"/>
                </a:solidFill>
              </a:rPr>
              <a:t>життя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Це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й</a:t>
            </a:r>
            <a:r>
              <a:rPr lang="ru-RU" sz="2400" dirty="0" smtClean="0">
                <a:solidFill>
                  <a:schemeClr val="bg1"/>
                </a:solidFill>
              </a:rPr>
              <a:t> стало </a:t>
            </a:r>
            <a:r>
              <a:rPr lang="ru-RU" sz="2400" dirty="0" err="1" smtClean="0">
                <a:solidFill>
                  <a:schemeClr val="bg1"/>
                </a:solidFill>
              </a:rPr>
              <a:t>однією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з</a:t>
            </a:r>
            <a:r>
              <a:rPr lang="ru-RU" sz="2400" dirty="0" smtClean="0">
                <a:solidFill>
                  <a:schemeClr val="bg1"/>
                </a:solidFill>
              </a:rPr>
              <a:t> причин нападок на </a:t>
            </a:r>
            <a:r>
              <a:rPr lang="ru-RU" sz="2400" dirty="0" err="1" smtClean="0">
                <a:solidFill>
                  <a:schemeClr val="bg1"/>
                </a:solidFill>
              </a:rPr>
              <a:t>письменника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що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спонукало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його</a:t>
            </a:r>
            <a:r>
              <a:rPr lang="ru-RU" sz="2400" dirty="0" smtClean="0">
                <a:solidFill>
                  <a:schemeClr val="bg1"/>
                </a:solidFill>
              </a:rPr>
              <a:t> у 1977 р. </a:t>
            </a:r>
            <a:r>
              <a:rPr lang="ru-RU" sz="2400" dirty="0" err="1" smtClean="0">
                <a:solidFill>
                  <a:schemeClr val="bg1"/>
                </a:solidFill>
              </a:rPr>
              <a:t>емігрувати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642918"/>
            <a:ext cx="8358246" cy="5429288"/>
          </a:xfrm>
          <a:solidFill>
            <a:srgbClr val="0099FF">
              <a:alpha val="50196"/>
            </a:srgb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sz="3500" i="1" dirty="0" err="1" smtClean="0">
                <a:solidFill>
                  <a:srgbClr val="FF0000"/>
                </a:solidFill>
              </a:rPr>
              <a:t>Кінец</a:t>
            </a:r>
            <a:r>
              <a:rPr lang="ru-RU" sz="3500" i="1" dirty="0" smtClean="0">
                <a:solidFill>
                  <a:srgbClr val="FF0000"/>
                </a:solidFill>
              </a:rPr>
              <a:t> 1962 р.</a:t>
            </a:r>
            <a:r>
              <a:rPr lang="ru-RU" sz="3500" dirty="0" smtClean="0">
                <a:solidFill>
                  <a:schemeClr val="bg1"/>
                </a:solidFill>
              </a:rPr>
              <a:t> Початок  </a:t>
            </a:r>
            <a:r>
              <a:rPr lang="ru-RU" sz="3500" dirty="0" err="1" smtClean="0">
                <a:solidFill>
                  <a:schemeClr val="bg1"/>
                </a:solidFill>
              </a:rPr>
              <a:t>масового</a:t>
            </a:r>
            <a:r>
              <a:rPr lang="ru-RU" sz="3500" dirty="0" smtClean="0">
                <a:solidFill>
                  <a:schemeClr val="bg1"/>
                </a:solidFill>
              </a:rPr>
              <a:t>  натиску  на </a:t>
            </a:r>
            <a:r>
              <a:rPr lang="ru-RU" sz="3500" dirty="0" err="1" smtClean="0">
                <a:solidFill>
                  <a:schemeClr val="bg1"/>
                </a:solidFill>
              </a:rPr>
              <a:t>нонконформістську</a:t>
            </a:r>
            <a:r>
              <a:rPr lang="ru-RU" sz="3500" dirty="0" smtClean="0">
                <a:solidFill>
                  <a:schemeClr val="bg1"/>
                </a:solidFill>
              </a:rPr>
              <a:t> </a:t>
            </a:r>
            <a:r>
              <a:rPr lang="ru-RU" sz="3500" dirty="0" err="1" smtClean="0">
                <a:solidFill>
                  <a:schemeClr val="bg1"/>
                </a:solidFill>
              </a:rPr>
              <a:t>інтелігенцію</a:t>
            </a:r>
            <a:r>
              <a:rPr lang="ru-RU" sz="35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3500" dirty="0" smtClean="0">
                <a:solidFill>
                  <a:schemeClr val="bg1"/>
                </a:solidFill>
              </a:rPr>
              <a:t>Перед </a:t>
            </a:r>
            <a:r>
              <a:rPr lang="ru-RU" sz="3500" dirty="0" err="1" smtClean="0">
                <a:solidFill>
                  <a:schemeClr val="bg1"/>
                </a:solidFill>
              </a:rPr>
              <a:t>шістдесятниками</a:t>
            </a:r>
            <a:r>
              <a:rPr lang="ru-RU" sz="3500" dirty="0" smtClean="0">
                <a:solidFill>
                  <a:schemeClr val="bg1"/>
                </a:solidFill>
              </a:rPr>
              <a:t> </a:t>
            </a:r>
            <a:r>
              <a:rPr lang="ru-RU" sz="3500" dirty="0" err="1" smtClean="0">
                <a:solidFill>
                  <a:schemeClr val="bg1"/>
                </a:solidFill>
              </a:rPr>
              <a:t>закрилися</a:t>
            </a:r>
            <a:r>
              <a:rPr lang="ru-RU" sz="3500" dirty="0" smtClean="0">
                <a:solidFill>
                  <a:schemeClr val="bg1"/>
                </a:solidFill>
              </a:rPr>
              <a:t> </a:t>
            </a:r>
            <a:r>
              <a:rPr lang="ru-RU" sz="3500" dirty="0" err="1" smtClean="0">
                <a:solidFill>
                  <a:schemeClr val="bg1"/>
                </a:solidFill>
              </a:rPr>
              <a:t>сторінки</a:t>
            </a:r>
            <a:r>
              <a:rPr lang="ru-RU" sz="3500" dirty="0" smtClean="0">
                <a:solidFill>
                  <a:schemeClr val="bg1"/>
                </a:solidFill>
              </a:rPr>
              <a:t> </a:t>
            </a:r>
            <a:r>
              <a:rPr lang="ru-RU" sz="3500" dirty="0" err="1" smtClean="0">
                <a:solidFill>
                  <a:schemeClr val="bg1"/>
                </a:solidFill>
              </a:rPr>
              <a:t>журналів</a:t>
            </a:r>
            <a:r>
              <a:rPr lang="ru-RU" sz="3500" dirty="0" smtClean="0">
                <a:solidFill>
                  <a:schemeClr val="bg1"/>
                </a:solidFill>
              </a:rPr>
              <a:t>, </a:t>
            </a:r>
            <a:r>
              <a:rPr lang="ru-RU" sz="3500" dirty="0" err="1" smtClean="0">
                <a:solidFill>
                  <a:schemeClr val="bg1"/>
                </a:solidFill>
              </a:rPr>
              <a:t>посипалися</a:t>
            </a:r>
            <a:r>
              <a:rPr lang="ru-RU" sz="3500" dirty="0" smtClean="0">
                <a:solidFill>
                  <a:schemeClr val="bg1"/>
                </a:solidFill>
              </a:rPr>
              <a:t> </a:t>
            </a:r>
            <a:r>
              <a:rPr lang="ru-RU" sz="3500" dirty="0" err="1" smtClean="0">
                <a:solidFill>
                  <a:schemeClr val="bg1"/>
                </a:solidFill>
              </a:rPr>
              <a:t>звинувачення</a:t>
            </a:r>
            <a:r>
              <a:rPr lang="ru-RU" sz="3500" dirty="0" smtClean="0">
                <a:solidFill>
                  <a:schemeClr val="bg1"/>
                </a:solidFill>
              </a:rPr>
              <a:t> у «</a:t>
            </a:r>
            <a:r>
              <a:rPr lang="ru-RU" sz="3500" dirty="0" err="1" smtClean="0">
                <a:solidFill>
                  <a:schemeClr val="bg1"/>
                </a:solidFill>
              </a:rPr>
              <a:t>формалізмі</a:t>
            </a:r>
            <a:r>
              <a:rPr lang="ru-RU" sz="3500" dirty="0" smtClean="0">
                <a:solidFill>
                  <a:schemeClr val="bg1"/>
                </a:solidFill>
              </a:rPr>
              <a:t>», «</a:t>
            </a:r>
            <a:r>
              <a:rPr lang="ru-RU" sz="3500" dirty="0" err="1" smtClean="0">
                <a:solidFill>
                  <a:schemeClr val="bg1"/>
                </a:solidFill>
              </a:rPr>
              <a:t>безідейності</a:t>
            </a:r>
            <a:r>
              <a:rPr lang="ru-RU" sz="3500" dirty="0" smtClean="0">
                <a:solidFill>
                  <a:schemeClr val="bg1"/>
                </a:solidFill>
              </a:rPr>
              <a:t>», «буржуазному </a:t>
            </a:r>
            <a:r>
              <a:rPr lang="ru-RU" sz="3500" dirty="0" err="1" smtClean="0">
                <a:solidFill>
                  <a:schemeClr val="bg1"/>
                </a:solidFill>
              </a:rPr>
              <a:t>націоналізмі</a:t>
            </a:r>
            <a:r>
              <a:rPr lang="ru-RU" sz="3500" dirty="0" smtClean="0">
                <a:solidFill>
                  <a:schemeClr val="bg1"/>
                </a:solidFill>
              </a:rPr>
              <a:t>». У </a:t>
            </a:r>
            <a:r>
              <a:rPr lang="ru-RU" sz="3500" dirty="0" err="1" smtClean="0">
                <a:solidFill>
                  <a:schemeClr val="bg1"/>
                </a:solidFill>
              </a:rPr>
              <a:t>відповідь</a:t>
            </a:r>
            <a:r>
              <a:rPr lang="ru-RU" sz="3500" dirty="0" smtClean="0">
                <a:solidFill>
                  <a:schemeClr val="bg1"/>
                </a:solidFill>
              </a:rPr>
              <a:t> </a:t>
            </a:r>
            <a:r>
              <a:rPr lang="ru-RU" sz="3500" dirty="0" err="1" smtClean="0">
                <a:solidFill>
                  <a:schemeClr val="bg1"/>
                </a:solidFill>
              </a:rPr>
              <a:t>шістдесятницькі</a:t>
            </a:r>
            <a:r>
              <a:rPr lang="ru-RU" sz="3500" dirty="0" smtClean="0">
                <a:solidFill>
                  <a:schemeClr val="bg1"/>
                </a:solidFill>
              </a:rPr>
              <a:t> </a:t>
            </a:r>
            <a:r>
              <a:rPr lang="ru-RU" sz="3500" dirty="0" err="1" smtClean="0">
                <a:solidFill>
                  <a:schemeClr val="bg1"/>
                </a:solidFill>
              </a:rPr>
              <a:t>ідеї</a:t>
            </a:r>
            <a:r>
              <a:rPr lang="ru-RU" sz="3500" dirty="0" smtClean="0">
                <a:solidFill>
                  <a:schemeClr val="bg1"/>
                </a:solidFill>
              </a:rPr>
              <a:t> стали </a:t>
            </a:r>
            <a:r>
              <a:rPr lang="ru-RU" sz="3500" dirty="0" err="1" smtClean="0">
                <a:solidFill>
                  <a:schemeClr val="bg1"/>
                </a:solidFill>
              </a:rPr>
              <a:t>поширюватися</a:t>
            </a:r>
            <a:r>
              <a:rPr lang="ru-RU" sz="3500" dirty="0" smtClean="0">
                <a:solidFill>
                  <a:schemeClr val="bg1"/>
                </a:solidFill>
              </a:rPr>
              <a:t> у </a:t>
            </a:r>
            <a:r>
              <a:rPr lang="ru-RU" sz="3500" dirty="0" err="1" smtClean="0">
                <a:solidFill>
                  <a:schemeClr val="bg1"/>
                </a:solidFill>
              </a:rPr>
              <a:t>самвидаві</a:t>
            </a:r>
            <a:r>
              <a:rPr lang="ru-RU" sz="3500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1170</Words>
  <PresentationFormat>Экран (4:3)</PresentationFormat>
  <Paragraphs>77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Тема уроку: «Відлига» в українській літературі та мистецтві. Шістедисятництво в українській культурі</vt:lpstr>
      <vt:lpstr>Слайд 2</vt:lpstr>
      <vt:lpstr>«Шістдесятництво»</vt:lpstr>
      <vt:lpstr>Василь Симоненко</vt:lpstr>
      <vt:lpstr>Ліна Костенко</vt:lpstr>
      <vt:lpstr>Слайд 6</vt:lpstr>
      <vt:lpstr>Слайд 7</vt:lpstr>
      <vt:lpstr>В.Некрасов</vt:lpstr>
      <vt:lpstr>Слайд 9</vt:lpstr>
      <vt:lpstr>Слайд 10</vt:lpstr>
      <vt:lpstr>Культурні реформи</vt:lpstr>
      <vt:lpstr>Слайд 12</vt:lpstr>
      <vt:lpstr>Слайд 13</vt:lpstr>
      <vt:lpstr>Слайд 14</vt:lpstr>
      <vt:lpstr>Поети і письменники</vt:lpstr>
      <vt:lpstr>Слайд 16</vt:lpstr>
      <vt:lpstr>Композитори</vt:lpstr>
      <vt:lpstr>Художники: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54</cp:revision>
  <dcterms:modified xsi:type="dcterms:W3CDTF">2014-01-22T19:28:40Z</dcterms:modified>
</cp:coreProperties>
</file>