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4A83E-81ED-4E95-AB8F-1A4EE795A73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909D3F-A0CF-479C-B139-85D34BF3B62E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Чумацький Шлях</a:t>
          </a:r>
          <a:endParaRPr lang="ru-RU" dirty="0">
            <a:solidFill>
              <a:schemeClr val="tx1"/>
            </a:solidFill>
          </a:endParaRPr>
        </a:p>
      </dgm:t>
    </dgm:pt>
    <dgm:pt modelId="{05188BEF-9CF9-4973-9569-29909084E1D7}" type="parTrans" cxnId="{9119F825-5DD6-4CF3-8CAD-6A62237C80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55EADE-5C12-4149-A895-F688DF7AB901}" type="sibTrans" cxnId="{9119F825-5DD6-4CF3-8CAD-6A62237C80E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AC2445-ADCD-4B1C-A8ED-A66B3449214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Спіральна</a:t>
          </a:r>
          <a:r>
            <a:rPr lang="ru-RU" dirty="0" smtClean="0">
              <a:solidFill>
                <a:schemeClr val="tx1"/>
              </a:solidFill>
            </a:rPr>
            <a:t> галактика</a:t>
          </a:r>
          <a:endParaRPr lang="ru-RU" dirty="0">
            <a:solidFill>
              <a:schemeClr val="tx1"/>
            </a:solidFill>
          </a:endParaRPr>
        </a:p>
      </dgm:t>
    </dgm:pt>
    <dgm:pt modelId="{596EA528-5F25-4243-8B60-E121ADDBCA7E}" type="parTrans" cxnId="{09E4CE8D-99FB-4269-84EF-2A4186927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D3C9BB-E548-43A9-A4B4-3D79773A695F}" type="sibTrans" cxnId="{09E4CE8D-99FB-4269-84EF-2A418692740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B7719D-CD8D-4604-8272-3BBEFF6EFDB8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Променева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швидкість</a:t>
          </a:r>
          <a:r>
            <a:rPr lang="ru-RU" dirty="0" smtClean="0">
              <a:solidFill>
                <a:schemeClr val="tx1"/>
              </a:solidFill>
            </a:rPr>
            <a:t> 552 км/с км/с</a:t>
          </a:r>
          <a:endParaRPr lang="ru-RU" dirty="0">
            <a:solidFill>
              <a:schemeClr val="tx1"/>
            </a:solidFill>
          </a:endParaRPr>
        </a:p>
      </dgm:t>
    </dgm:pt>
    <dgm:pt modelId="{10FB9A1B-E3A8-4097-BCD6-AD5DF7DD243F}" type="parTrans" cxnId="{333D8DA0-8815-4168-BECF-53868E6650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890768-4D0D-4814-940F-9F5CBFBDFDCB}" type="sibTrans" cxnId="{333D8DA0-8815-4168-BECF-53868E66502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4241D5-B0DF-44BE-8BEC-EB644F5BDAD4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Сузір'я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Стрілець</a:t>
          </a:r>
          <a:endParaRPr lang="ru-RU" dirty="0">
            <a:solidFill>
              <a:schemeClr val="tx1"/>
            </a:solidFill>
          </a:endParaRPr>
        </a:p>
      </dgm:t>
    </dgm:pt>
    <dgm:pt modelId="{42E2E4D5-3E6B-4B28-A020-FBECAB10E239}" type="parTrans" cxnId="{851BEC39-7F5E-4855-BE24-9AD3F59C30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4E48DA-E083-45BC-8DE6-6BBCF009F3B9}" type="sibTrans" cxnId="{851BEC39-7F5E-4855-BE24-9AD3F59C30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A718C85-6E9D-4BCF-9590-94A890F421B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Габбл-тип</a:t>
          </a:r>
          <a:r>
            <a:rPr lang="ru-RU" dirty="0" smtClean="0">
              <a:solidFill>
                <a:schemeClr val="tx1"/>
              </a:solidFill>
            </a:rPr>
            <a:t>: </a:t>
          </a:r>
          <a:r>
            <a:rPr lang="en-US" dirty="0" err="1" smtClean="0">
              <a:solidFill>
                <a:schemeClr val="tx1"/>
              </a:solidFill>
            </a:rPr>
            <a:t>SBbc</a:t>
          </a:r>
          <a:endParaRPr lang="ru-RU" dirty="0">
            <a:solidFill>
              <a:schemeClr val="tx1"/>
            </a:solidFill>
          </a:endParaRPr>
        </a:p>
      </dgm:t>
    </dgm:pt>
    <dgm:pt modelId="{3FC87E66-F2D5-45AD-B29F-C5725C0DB892}" type="parTrans" cxnId="{13734340-6E38-44A6-AA81-E8BE53D55A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4BC5A95-F4FA-400A-B99D-0A2A904CFC86}" type="sibTrans" cxnId="{13734340-6E38-44A6-AA81-E8BE53D55A5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97BBD65-9117-4FB6-9FE9-0902397A0807}">
      <dgm:prSet/>
      <dgm:spPr>
        <a:solidFill>
          <a:srgbClr val="C00000"/>
        </a:solidFill>
      </dgm:spPr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300 млрд. зір</a:t>
          </a:r>
          <a:endParaRPr lang="ru-RU" dirty="0">
            <a:solidFill>
              <a:schemeClr val="tx1"/>
            </a:solidFill>
          </a:endParaRPr>
        </a:p>
      </dgm:t>
    </dgm:pt>
    <dgm:pt modelId="{595047D0-835E-4FF7-BEA0-7458A33E0C43}" type="parTrans" cxnId="{E27F2495-66D3-403C-9C98-EB3A78CBD5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3A7BB-DCFF-4BAC-A521-CC5F7118F874}" type="sibTrans" cxnId="{E27F2495-66D3-403C-9C98-EB3A78CBD5B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FE304A-AAB4-46E0-9E64-9CB80B4823BD}">
      <dgm:prSet/>
      <dgm:spPr>
        <a:solidFill>
          <a:srgbClr val="C00000"/>
        </a:solidFill>
      </dgm:spPr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Абсолютний</a:t>
          </a:r>
          <a:r>
            <a:rPr lang="ru-RU" dirty="0" smtClean="0">
              <a:solidFill>
                <a:schemeClr val="tx1"/>
              </a:solidFill>
            </a:rPr>
            <a:t> діаметр100 000 св.р.</a:t>
          </a:r>
          <a:endParaRPr lang="ru-RU" dirty="0">
            <a:solidFill>
              <a:schemeClr val="tx1"/>
            </a:solidFill>
          </a:endParaRPr>
        </a:p>
      </dgm:t>
    </dgm:pt>
    <dgm:pt modelId="{1F74302D-575E-4705-A593-5B8ABDFE7106}" type="parTrans" cxnId="{C6D17A8C-7953-4FC1-9E28-A2B42021B0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49D521C-762C-4DC7-9ECE-92A39474A78D}" type="sibTrans" cxnId="{C6D17A8C-7953-4FC1-9E28-A2B42021B0E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B6E1BCD-B1DC-4216-9E43-F2A1AD7EADE9}" type="pres">
      <dgm:prSet presAssocID="{9E64A83E-81ED-4E95-AB8F-1A4EE795A73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EB92D94-D304-4358-A001-C5ECC5F2E55C}" type="pres">
      <dgm:prSet presAssocID="{B2909D3F-A0CF-479C-B139-85D34BF3B62E}" presName="centerShape" presStyleLbl="node0" presStyleIdx="0" presStyleCnt="1"/>
      <dgm:spPr/>
    </dgm:pt>
    <dgm:pt modelId="{9FAA3752-137C-4899-9876-31870C14E4B8}" type="pres">
      <dgm:prSet presAssocID="{73AC2445-ADCD-4B1C-A8ED-A66B3449214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246FD-1CE9-4D5B-AAC0-82C2CD631745}" type="pres">
      <dgm:prSet presAssocID="{73AC2445-ADCD-4B1C-A8ED-A66B3449214B}" presName="dummy" presStyleCnt="0"/>
      <dgm:spPr/>
    </dgm:pt>
    <dgm:pt modelId="{DF84C1B0-D5B0-48C3-B88C-625D12EDF373}" type="pres">
      <dgm:prSet presAssocID="{DAD3C9BB-E548-43A9-A4B4-3D79773A695F}" presName="sibTrans" presStyleLbl="sibTrans2D1" presStyleIdx="0" presStyleCnt="6"/>
      <dgm:spPr/>
    </dgm:pt>
    <dgm:pt modelId="{E49639D6-13BC-4017-88A5-32AC7B7F4290}" type="pres">
      <dgm:prSet presAssocID="{07B7719D-CD8D-4604-8272-3BBEFF6EFDB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C39F7-4EF4-4724-B284-9F81ECDABAEB}" type="pres">
      <dgm:prSet presAssocID="{07B7719D-CD8D-4604-8272-3BBEFF6EFDB8}" presName="dummy" presStyleCnt="0"/>
      <dgm:spPr/>
    </dgm:pt>
    <dgm:pt modelId="{DEBAAF4E-1D98-448B-8D2A-50E790074AF7}" type="pres">
      <dgm:prSet presAssocID="{7D890768-4D0D-4814-940F-9F5CBFBDFDCB}" presName="sibTrans" presStyleLbl="sibTrans2D1" presStyleIdx="1" presStyleCnt="6"/>
      <dgm:spPr/>
    </dgm:pt>
    <dgm:pt modelId="{2AC85226-2811-4B5B-A848-8BC7D45FD091}" type="pres">
      <dgm:prSet presAssocID="{3E4241D5-B0DF-44BE-8BEC-EB644F5BDAD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79AFA-C208-45E9-9BAE-43E72EC5DE8E}" type="pres">
      <dgm:prSet presAssocID="{3E4241D5-B0DF-44BE-8BEC-EB644F5BDAD4}" presName="dummy" presStyleCnt="0"/>
      <dgm:spPr/>
    </dgm:pt>
    <dgm:pt modelId="{708E9509-2DC7-4474-B81C-304250CF9E46}" type="pres">
      <dgm:prSet presAssocID="{424E48DA-E083-45BC-8DE6-6BBCF009F3B9}" presName="sibTrans" presStyleLbl="sibTrans2D1" presStyleIdx="2" presStyleCnt="6"/>
      <dgm:spPr/>
    </dgm:pt>
    <dgm:pt modelId="{E33D7298-96B6-41E7-8F77-7E69E1D933DA}" type="pres">
      <dgm:prSet presAssocID="{197BBD65-9117-4FB6-9FE9-0902397A0807}" presName="node" presStyleLbl="node1" presStyleIdx="3" presStyleCnt="6">
        <dgm:presLayoutVars>
          <dgm:bulletEnabled val="1"/>
        </dgm:presLayoutVars>
      </dgm:prSet>
      <dgm:spPr/>
    </dgm:pt>
    <dgm:pt modelId="{FAC7779B-F8D8-42F2-8B15-E2407140789F}" type="pres">
      <dgm:prSet presAssocID="{197BBD65-9117-4FB6-9FE9-0902397A0807}" presName="dummy" presStyleCnt="0"/>
      <dgm:spPr/>
    </dgm:pt>
    <dgm:pt modelId="{89B00495-A85A-4B0D-94D9-0E34B8F87B75}" type="pres">
      <dgm:prSet presAssocID="{6913A7BB-DCFF-4BAC-A521-CC5F7118F874}" presName="sibTrans" presStyleLbl="sibTrans2D1" presStyleIdx="3" presStyleCnt="6"/>
      <dgm:spPr/>
    </dgm:pt>
    <dgm:pt modelId="{3A75502E-25A8-4FB4-9047-01B933249E89}" type="pres">
      <dgm:prSet presAssocID="{70FE304A-AAB4-46E0-9E64-9CB80B4823B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DD165A-AD2C-4394-BFD8-A5D823E50538}" type="pres">
      <dgm:prSet presAssocID="{70FE304A-AAB4-46E0-9E64-9CB80B4823BD}" presName="dummy" presStyleCnt="0"/>
      <dgm:spPr/>
    </dgm:pt>
    <dgm:pt modelId="{1FAF4368-A705-49B9-B1F3-4F8597195DCB}" type="pres">
      <dgm:prSet presAssocID="{049D521C-762C-4DC7-9ECE-92A39474A78D}" presName="sibTrans" presStyleLbl="sibTrans2D1" presStyleIdx="4" presStyleCnt="6"/>
      <dgm:spPr/>
    </dgm:pt>
    <dgm:pt modelId="{C1D5BD0D-8503-4A85-B646-E9068FD70526}" type="pres">
      <dgm:prSet presAssocID="{3A718C85-6E9D-4BCF-9590-94A890F421B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03408-51F2-4FCD-A2A0-AFF9E623D1B8}" type="pres">
      <dgm:prSet presAssocID="{3A718C85-6E9D-4BCF-9590-94A890F421B5}" presName="dummy" presStyleCnt="0"/>
      <dgm:spPr/>
    </dgm:pt>
    <dgm:pt modelId="{124D6D12-5907-4F51-BC72-E2FABCDF1DFB}" type="pres">
      <dgm:prSet presAssocID="{54BC5A95-F4FA-400A-B99D-0A2A904CFC86}" presName="sibTrans" presStyleLbl="sibTrans2D1" presStyleIdx="5" presStyleCnt="6"/>
      <dgm:spPr/>
    </dgm:pt>
  </dgm:ptLst>
  <dgm:cxnLst>
    <dgm:cxn modelId="{A68C0D6B-A5BE-4ECD-AD65-2D17F75FE8B2}" type="presOf" srcId="{3A718C85-6E9D-4BCF-9590-94A890F421B5}" destId="{C1D5BD0D-8503-4A85-B646-E9068FD70526}" srcOrd="0" destOrd="0" presId="urn:microsoft.com/office/officeart/2005/8/layout/radial6"/>
    <dgm:cxn modelId="{C6D17A8C-7953-4FC1-9E28-A2B42021B0E8}" srcId="{B2909D3F-A0CF-479C-B139-85D34BF3B62E}" destId="{70FE304A-AAB4-46E0-9E64-9CB80B4823BD}" srcOrd="4" destOrd="0" parTransId="{1F74302D-575E-4705-A593-5B8ABDFE7106}" sibTransId="{049D521C-762C-4DC7-9ECE-92A39474A78D}"/>
    <dgm:cxn modelId="{5F21EFB5-5D13-4698-AFB1-C0326DE36D1F}" type="presOf" srcId="{70FE304A-AAB4-46E0-9E64-9CB80B4823BD}" destId="{3A75502E-25A8-4FB4-9047-01B933249E89}" srcOrd="0" destOrd="0" presId="urn:microsoft.com/office/officeart/2005/8/layout/radial6"/>
    <dgm:cxn modelId="{F7673E17-151D-4B20-AF46-A346B882337C}" type="presOf" srcId="{424E48DA-E083-45BC-8DE6-6BBCF009F3B9}" destId="{708E9509-2DC7-4474-B81C-304250CF9E46}" srcOrd="0" destOrd="0" presId="urn:microsoft.com/office/officeart/2005/8/layout/radial6"/>
    <dgm:cxn modelId="{09E4CE8D-99FB-4269-84EF-2A4186927401}" srcId="{B2909D3F-A0CF-479C-B139-85D34BF3B62E}" destId="{73AC2445-ADCD-4B1C-A8ED-A66B3449214B}" srcOrd="0" destOrd="0" parTransId="{596EA528-5F25-4243-8B60-E121ADDBCA7E}" sibTransId="{DAD3C9BB-E548-43A9-A4B4-3D79773A695F}"/>
    <dgm:cxn modelId="{0FFAB660-F4D5-4F2D-96F8-0313673149DF}" type="presOf" srcId="{54BC5A95-F4FA-400A-B99D-0A2A904CFC86}" destId="{124D6D12-5907-4F51-BC72-E2FABCDF1DFB}" srcOrd="0" destOrd="0" presId="urn:microsoft.com/office/officeart/2005/8/layout/radial6"/>
    <dgm:cxn modelId="{E27F2495-66D3-403C-9C98-EB3A78CBD5BD}" srcId="{B2909D3F-A0CF-479C-B139-85D34BF3B62E}" destId="{197BBD65-9117-4FB6-9FE9-0902397A0807}" srcOrd="3" destOrd="0" parTransId="{595047D0-835E-4FF7-BEA0-7458A33E0C43}" sibTransId="{6913A7BB-DCFF-4BAC-A521-CC5F7118F874}"/>
    <dgm:cxn modelId="{D5D219A5-82F0-43D8-B9DC-9819462D15D1}" type="presOf" srcId="{9E64A83E-81ED-4E95-AB8F-1A4EE795A736}" destId="{3B6E1BCD-B1DC-4216-9E43-F2A1AD7EADE9}" srcOrd="0" destOrd="0" presId="urn:microsoft.com/office/officeart/2005/8/layout/radial6"/>
    <dgm:cxn modelId="{4529864C-2026-465F-8FE9-82C8A9372F2C}" type="presOf" srcId="{6913A7BB-DCFF-4BAC-A521-CC5F7118F874}" destId="{89B00495-A85A-4B0D-94D9-0E34B8F87B75}" srcOrd="0" destOrd="0" presId="urn:microsoft.com/office/officeart/2005/8/layout/radial6"/>
    <dgm:cxn modelId="{C2F9FC7E-34A2-4F3F-ABEB-C09DA9D87696}" type="presOf" srcId="{07B7719D-CD8D-4604-8272-3BBEFF6EFDB8}" destId="{E49639D6-13BC-4017-88A5-32AC7B7F4290}" srcOrd="0" destOrd="0" presId="urn:microsoft.com/office/officeart/2005/8/layout/radial6"/>
    <dgm:cxn modelId="{C5965156-CD15-4DA1-BD09-00996594799F}" type="presOf" srcId="{3E4241D5-B0DF-44BE-8BEC-EB644F5BDAD4}" destId="{2AC85226-2811-4B5B-A848-8BC7D45FD091}" srcOrd="0" destOrd="0" presId="urn:microsoft.com/office/officeart/2005/8/layout/radial6"/>
    <dgm:cxn modelId="{726F4B82-2340-4B9C-BD59-6E3648325437}" type="presOf" srcId="{049D521C-762C-4DC7-9ECE-92A39474A78D}" destId="{1FAF4368-A705-49B9-B1F3-4F8597195DCB}" srcOrd="0" destOrd="0" presId="urn:microsoft.com/office/officeart/2005/8/layout/radial6"/>
    <dgm:cxn modelId="{851BEC39-7F5E-4855-BE24-9AD3F59C305D}" srcId="{B2909D3F-A0CF-479C-B139-85D34BF3B62E}" destId="{3E4241D5-B0DF-44BE-8BEC-EB644F5BDAD4}" srcOrd="2" destOrd="0" parTransId="{42E2E4D5-3E6B-4B28-A020-FBECAB10E239}" sibTransId="{424E48DA-E083-45BC-8DE6-6BBCF009F3B9}"/>
    <dgm:cxn modelId="{07814FD3-F8FC-4749-8B43-925790E121D6}" type="presOf" srcId="{197BBD65-9117-4FB6-9FE9-0902397A0807}" destId="{E33D7298-96B6-41E7-8F77-7E69E1D933DA}" srcOrd="0" destOrd="0" presId="urn:microsoft.com/office/officeart/2005/8/layout/radial6"/>
    <dgm:cxn modelId="{13734340-6E38-44A6-AA81-E8BE53D55A5D}" srcId="{B2909D3F-A0CF-479C-B139-85D34BF3B62E}" destId="{3A718C85-6E9D-4BCF-9590-94A890F421B5}" srcOrd="5" destOrd="0" parTransId="{3FC87E66-F2D5-45AD-B29F-C5725C0DB892}" sibTransId="{54BC5A95-F4FA-400A-B99D-0A2A904CFC86}"/>
    <dgm:cxn modelId="{81D36399-9CEE-446E-A34B-60A0AA25CCEF}" type="presOf" srcId="{B2909D3F-A0CF-479C-B139-85D34BF3B62E}" destId="{1EB92D94-D304-4358-A001-C5ECC5F2E55C}" srcOrd="0" destOrd="0" presId="urn:microsoft.com/office/officeart/2005/8/layout/radial6"/>
    <dgm:cxn modelId="{6CFC50BB-1CE8-4AB9-A4F1-72584F90F9DA}" type="presOf" srcId="{7D890768-4D0D-4814-940F-9F5CBFBDFDCB}" destId="{DEBAAF4E-1D98-448B-8D2A-50E790074AF7}" srcOrd="0" destOrd="0" presId="urn:microsoft.com/office/officeart/2005/8/layout/radial6"/>
    <dgm:cxn modelId="{BC3A8DBF-0176-492E-AFC1-B72154B11723}" type="presOf" srcId="{73AC2445-ADCD-4B1C-A8ED-A66B3449214B}" destId="{9FAA3752-137C-4899-9876-31870C14E4B8}" srcOrd="0" destOrd="0" presId="urn:microsoft.com/office/officeart/2005/8/layout/radial6"/>
    <dgm:cxn modelId="{47A0278C-4BA0-41FC-B005-55C1388CFCFD}" type="presOf" srcId="{DAD3C9BB-E548-43A9-A4B4-3D79773A695F}" destId="{DF84C1B0-D5B0-48C3-B88C-625D12EDF373}" srcOrd="0" destOrd="0" presId="urn:microsoft.com/office/officeart/2005/8/layout/radial6"/>
    <dgm:cxn modelId="{9119F825-5DD6-4CF3-8CAD-6A62237C80E6}" srcId="{9E64A83E-81ED-4E95-AB8F-1A4EE795A736}" destId="{B2909D3F-A0CF-479C-B139-85D34BF3B62E}" srcOrd="0" destOrd="0" parTransId="{05188BEF-9CF9-4973-9569-29909084E1D7}" sibTransId="{D855EADE-5C12-4149-A895-F688DF7AB901}"/>
    <dgm:cxn modelId="{333D8DA0-8815-4168-BECF-53868E66502B}" srcId="{B2909D3F-A0CF-479C-B139-85D34BF3B62E}" destId="{07B7719D-CD8D-4604-8272-3BBEFF6EFDB8}" srcOrd="1" destOrd="0" parTransId="{10FB9A1B-E3A8-4097-BCD6-AD5DF7DD243F}" sibTransId="{7D890768-4D0D-4814-940F-9F5CBFBDFDCB}"/>
    <dgm:cxn modelId="{87ED18AE-8BFA-4DB9-BC95-9BC4DCF2D146}" type="presParOf" srcId="{3B6E1BCD-B1DC-4216-9E43-F2A1AD7EADE9}" destId="{1EB92D94-D304-4358-A001-C5ECC5F2E55C}" srcOrd="0" destOrd="0" presId="urn:microsoft.com/office/officeart/2005/8/layout/radial6"/>
    <dgm:cxn modelId="{09454227-206B-4928-A833-589D41124B6D}" type="presParOf" srcId="{3B6E1BCD-B1DC-4216-9E43-F2A1AD7EADE9}" destId="{9FAA3752-137C-4899-9876-31870C14E4B8}" srcOrd="1" destOrd="0" presId="urn:microsoft.com/office/officeart/2005/8/layout/radial6"/>
    <dgm:cxn modelId="{C61EFC2E-A8B6-4570-A617-E201D722BAB8}" type="presParOf" srcId="{3B6E1BCD-B1DC-4216-9E43-F2A1AD7EADE9}" destId="{570246FD-1CE9-4D5B-AAC0-82C2CD631745}" srcOrd="2" destOrd="0" presId="urn:microsoft.com/office/officeart/2005/8/layout/radial6"/>
    <dgm:cxn modelId="{E6257336-D551-438A-8EFF-59313ECFCA3E}" type="presParOf" srcId="{3B6E1BCD-B1DC-4216-9E43-F2A1AD7EADE9}" destId="{DF84C1B0-D5B0-48C3-B88C-625D12EDF373}" srcOrd="3" destOrd="0" presId="urn:microsoft.com/office/officeart/2005/8/layout/radial6"/>
    <dgm:cxn modelId="{C5F8D942-06D3-4D0C-854D-175966CEFD32}" type="presParOf" srcId="{3B6E1BCD-B1DC-4216-9E43-F2A1AD7EADE9}" destId="{E49639D6-13BC-4017-88A5-32AC7B7F4290}" srcOrd="4" destOrd="0" presId="urn:microsoft.com/office/officeart/2005/8/layout/radial6"/>
    <dgm:cxn modelId="{1CFB9EB3-29AD-4E75-9DF9-E32ED50EBCF0}" type="presParOf" srcId="{3B6E1BCD-B1DC-4216-9E43-F2A1AD7EADE9}" destId="{ABAC39F7-4EF4-4724-B284-9F81ECDABAEB}" srcOrd="5" destOrd="0" presId="urn:microsoft.com/office/officeart/2005/8/layout/radial6"/>
    <dgm:cxn modelId="{F8CA6982-58AB-4FC8-84ED-5C74DCB310E4}" type="presParOf" srcId="{3B6E1BCD-B1DC-4216-9E43-F2A1AD7EADE9}" destId="{DEBAAF4E-1D98-448B-8D2A-50E790074AF7}" srcOrd="6" destOrd="0" presId="urn:microsoft.com/office/officeart/2005/8/layout/radial6"/>
    <dgm:cxn modelId="{56A120F5-A3A2-420A-8A47-410C4364D6F4}" type="presParOf" srcId="{3B6E1BCD-B1DC-4216-9E43-F2A1AD7EADE9}" destId="{2AC85226-2811-4B5B-A848-8BC7D45FD091}" srcOrd="7" destOrd="0" presId="urn:microsoft.com/office/officeart/2005/8/layout/radial6"/>
    <dgm:cxn modelId="{C3BB1427-5C7C-4671-B6E1-76F6CCBD8121}" type="presParOf" srcId="{3B6E1BCD-B1DC-4216-9E43-F2A1AD7EADE9}" destId="{2CF79AFA-C208-45E9-9BAE-43E72EC5DE8E}" srcOrd="8" destOrd="0" presId="urn:microsoft.com/office/officeart/2005/8/layout/radial6"/>
    <dgm:cxn modelId="{3C812C37-A059-4E1C-887A-75EF61999B54}" type="presParOf" srcId="{3B6E1BCD-B1DC-4216-9E43-F2A1AD7EADE9}" destId="{708E9509-2DC7-4474-B81C-304250CF9E46}" srcOrd="9" destOrd="0" presId="urn:microsoft.com/office/officeart/2005/8/layout/radial6"/>
    <dgm:cxn modelId="{DE582A26-4852-421A-B7DE-6F4BAA05E197}" type="presParOf" srcId="{3B6E1BCD-B1DC-4216-9E43-F2A1AD7EADE9}" destId="{E33D7298-96B6-41E7-8F77-7E69E1D933DA}" srcOrd="10" destOrd="0" presId="urn:microsoft.com/office/officeart/2005/8/layout/radial6"/>
    <dgm:cxn modelId="{C5BF19AE-82BD-4386-9176-3D6864BA5060}" type="presParOf" srcId="{3B6E1BCD-B1DC-4216-9E43-F2A1AD7EADE9}" destId="{FAC7779B-F8D8-42F2-8B15-E2407140789F}" srcOrd="11" destOrd="0" presId="urn:microsoft.com/office/officeart/2005/8/layout/radial6"/>
    <dgm:cxn modelId="{E2026B4F-8A94-4E8C-9746-18694A062C63}" type="presParOf" srcId="{3B6E1BCD-B1DC-4216-9E43-F2A1AD7EADE9}" destId="{89B00495-A85A-4B0D-94D9-0E34B8F87B75}" srcOrd="12" destOrd="0" presId="urn:microsoft.com/office/officeart/2005/8/layout/radial6"/>
    <dgm:cxn modelId="{38FA22B2-E369-4CBF-950F-F84C99CEE28E}" type="presParOf" srcId="{3B6E1BCD-B1DC-4216-9E43-F2A1AD7EADE9}" destId="{3A75502E-25A8-4FB4-9047-01B933249E89}" srcOrd="13" destOrd="0" presId="urn:microsoft.com/office/officeart/2005/8/layout/radial6"/>
    <dgm:cxn modelId="{8380B689-3050-4D48-BD19-8D9A91BC2F36}" type="presParOf" srcId="{3B6E1BCD-B1DC-4216-9E43-F2A1AD7EADE9}" destId="{81DD165A-AD2C-4394-BFD8-A5D823E50538}" srcOrd="14" destOrd="0" presId="urn:microsoft.com/office/officeart/2005/8/layout/radial6"/>
    <dgm:cxn modelId="{1F2FF27D-893B-4577-B8EA-801FD3D17CA0}" type="presParOf" srcId="{3B6E1BCD-B1DC-4216-9E43-F2A1AD7EADE9}" destId="{1FAF4368-A705-49B9-B1F3-4F8597195DCB}" srcOrd="15" destOrd="0" presId="urn:microsoft.com/office/officeart/2005/8/layout/radial6"/>
    <dgm:cxn modelId="{8B417070-2AFF-4E19-B446-B2034C77237A}" type="presParOf" srcId="{3B6E1BCD-B1DC-4216-9E43-F2A1AD7EADE9}" destId="{C1D5BD0D-8503-4A85-B646-E9068FD70526}" srcOrd="16" destOrd="0" presId="urn:microsoft.com/office/officeart/2005/8/layout/radial6"/>
    <dgm:cxn modelId="{A9B7D89E-8B04-4BDE-9BCE-7A0AEEC278DF}" type="presParOf" srcId="{3B6E1BCD-B1DC-4216-9E43-F2A1AD7EADE9}" destId="{AA403408-51F2-4FCD-A2A0-AFF9E623D1B8}" srcOrd="17" destOrd="0" presId="urn:microsoft.com/office/officeart/2005/8/layout/radial6"/>
    <dgm:cxn modelId="{E5CCEBA1-EDBB-4B53-8612-B43A9164005D}" type="presParOf" srcId="{3B6E1BCD-B1DC-4216-9E43-F2A1AD7EADE9}" destId="{124D6D12-5907-4F51-BC72-E2FABCDF1DFB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85800"/>
            <a:ext cx="7772400" cy="60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1828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86600" y="76200"/>
            <a:ext cx="1905000" cy="457200"/>
          </a:xfrm>
        </p:spPr>
        <p:txBody>
          <a:bodyPr/>
          <a:lstStyle>
            <a:lvl1pPr>
              <a:defRPr>
                <a:solidFill>
                  <a:srgbClr val="0066CC"/>
                </a:solidFill>
              </a:defRPr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91887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609600"/>
            <a:ext cx="20955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341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6556078"/>
      </p:ext>
    </p:extLst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381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209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391400" y="76200"/>
            <a:ext cx="1447800" cy="304800"/>
          </a:xfrm>
        </p:spPr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2110541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333325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0479417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2016267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788949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43514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740686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65156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5143397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60DB81FF-7C56-4974-B3B6-F9FC90A35688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76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FFA6CE22-FC40-4DA7-A1E9-5B33C13D71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slow">
    <p:wedge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30000"/>
        </a:spcAft>
        <a:buChar char="•"/>
        <a:defRPr sz="2400" b="1">
          <a:solidFill>
            <a:srgbClr val="94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tboastro.wordpress.com/2013/03/27/%D1%82%D0%B5%D0%BC%D0%B0-%E2%84%96-13-%D0%BC%D0%BE%D0%BB%D0%BE%D1%87%D0%BD%D0%B8%D0%B9-%D1%88%D0%BB%D1%8F%D1%85-%D0%B7%D0%BE%D1%80%D1%8F%D0%BD%D1%96-%D1%81%D0%BA%D1%83%D0%BF%D1%87%D0%B5%D0%BD/" TargetMode="External"/><Relationship Id="rId2" Type="http://schemas.openxmlformats.org/officeDocument/2006/relationships/hyperlink" Target="http://uk.wikipedia.org/wiki/%D0%A7%D1%83%D0%BC%D0%B0%D1%86%D1%8C%D0%BA%D0%B8%D0%B9_%D0%A8%D0%BB%D1%8F%D1%8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a-referat.com/%D0%A7%D1%83%D0%BC%D0%B0%D1%86%D1%8C%D0%BA%D0%B8%D0%B9_%D1%88%D0%BB%D1%8F%D1%85" TargetMode="External"/><Relationship Id="rId5" Type="http://schemas.openxmlformats.org/officeDocument/2006/relationships/hyperlink" Target="http://poez.in.ua/chumackyy-shlyah" TargetMode="External"/><Relationship Id="rId4" Type="http://schemas.openxmlformats.org/officeDocument/2006/relationships/hyperlink" Target="http://www.npblog.com.ua/index.php/astronomiya/chumatskij-shljah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Чумацький</a:t>
            </a:r>
            <a:r>
              <a:rPr lang="ru-RU" sz="3600" dirty="0" smtClean="0">
                <a:solidFill>
                  <a:srgbClr val="FF0000"/>
                </a:solidFill>
              </a:rPr>
              <a:t> Шлях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4714876" cy="1609748"/>
          </a:xfrm>
        </p:spPr>
        <p:txBody>
          <a:bodyPr/>
          <a:lstStyle/>
          <a:p>
            <a:pPr algn="ctr"/>
            <a:r>
              <a:rPr lang="uk-UA" sz="2000" b="0" dirty="0" smtClean="0"/>
              <a:t>Презентацію підготувала : </a:t>
            </a:r>
          </a:p>
          <a:p>
            <a:pPr algn="ctr"/>
            <a:r>
              <a:rPr lang="uk-UA" sz="2000" b="0" dirty="0" smtClean="0"/>
              <a:t>учениця 11-Б класу</a:t>
            </a:r>
          </a:p>
          <a:p>
            <a:pPr algn="ctr"/>
            <a:r>
              <a:rPr lang="uk-UA" sz="2000" b="0" dirty="0" smtClean="0"/>
              <a:t>ХЗОШ І-ІІІ ст. №124</a:t>
            </a:r>
          </a:p>
          <a:p>
            <a:pPr algn="ctr"/>
            <a:r>
              <a:rPr lang="uk-UA" sz="2000" b="0" dirty="0" smtClean="0"/>
              <a:t>Остапенко Анастасія</a:t>
            </a:r>
            <a:endParaRPr lang="ru-RU" sz="2000" b="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571480"/>
            <a:ext cx="4572032" cy="6072230"/>
          </a:xfrm>
        </p:spPr>
        <p:txBody>
          <a:bodyPr/>
          <a:lstStyle/>
          <a:p>
            <a:pPr>
              <a:buNone/>
            </a:pPr>
            <a:r>
              <a:rPr lang="ru-RU" sz="2400" b="0" dirty="0" smtClean="0"/>
              <a:t>Галактика </a:t>
            </a:r>
            <a:r>
              <a:rPr lang="ru-RU" sz="2400" b="0" dirty="0" err="1" smtClean="0"/>
              <a:t>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гігантською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зоряною</a:t>
            </a:r>
            <a:r>
              <a:rPr lang="ru-RU" sz="2400" b="0" dirty="0" smtClean="0"/>
              <a:t> </a:t>
            </a:r>
            <a:r>
              <a:rPr lang="ru-RU" sz="2400" b="0" dirty="0" smtClean="0"/>
              <a:t>системою 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має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супутники</a:t>
            </a:r>
            <a:r>
              <a:rPr lang="ru-RU" sz="2400" b="0" dirty="0" smtClean="0"/>
              <a:t>. </a:t>
            </a:r>
            <a:r>
              <a:rPr lang="ru-RU" sz="2400" b="0" dirty="0" err="1" smtClean="0"/>
              <a:t>Серед</a:t>
            </a:r>
            <a:r>
              <a:rPr lang="ru-RU" sz="2400" b="0" dirty="0" smtClean="0"/>
              <a:t> них </a:t>
            </a:r>
            <a:r>
              <a:rPr lang="ru-RU" sz="2400" b="0" dirty="0" err="1" smtClean="0"/>
              <a:t>найвідоміші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такі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карликові</a:t>
            </a:r>
            <a:r>
              <a:rPr lang="ru-RU" sz="2400" b="0" dirty="0" smtClean="0"/>
              <a:t> галактики, </a:t>
            </a:r>
            <a:r>
              <a:rPr lang="ru-RU" sz="2400" b="0" dirty="0" err="1" smtClean="0"/>
              <a:t>зоряні</a:t>
            </a:r>
            <a:r>
              <a:rPr lang="ru-RU" sz="2400" b="0" dirty="0" smtClean="0"/>
              <a:t> потоки та </a:t>
            </a:r>
            <a:r>
              <a:rPr lang="ru-RU" sz="2400" b="0" dirty="0" err="1" smtClean="0"/>
              <a:t>кулясті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скупчення</a:t>
            </a:r>
            <a:r>
              <a:rPr lang="ru-RU" sz="2400" b="0" dirty="0" smtClean="0"/>
              <a:t>:</a:t>
            </a:r>
          </a:p>
          <a:p>
            <a:r>
              <a:rPr lang="ru-RU" sz="2400" b="0" dirty="0" smtClean="0"/>
              <a:t>Велика Магелланова </a:t>
            </a:r>
            <a:r>
              <a:rPr lang="ru-RU" sz="2400" b="0" dirty="0" err="1" smtClean="0"/>
              <a:t>Хмара</a:t>
            </a:r>
            <a:endParaRPr lang="ru-RU" sz="2400" b="0" dirty="0" smtClean="0"/>
          </a:p>
          <a:p>
            <a:r>
              <a:rPr lang="ru-RU" sz="2400" b="0" dirty="0" smtClean="0"/>
              <a:t>Мала </a:t>
            </a:r>
            <a:r>
              <a:rPr lang="ru-RU" sz="2400" b="0" dirty="0" smtClean="0"/>
              <a:t>Магелланова </a:t>
            </a:r>
            <a:r>
              <a:rPr lang="ru-RU" sz="2400" b="0" dirty="0" err="1" smtClean="0"/>
              <a:t>Хмара</a:t>
            </a:r>
            <a:endParaRPr lang="ru-RU" sz="2400" b="0" dirty="0" smtClean="0"/>
          </a:p>
          <a:p>
            <a:r>
              <a:rPr lang="ru-RU" sz="2400" b="0" dirty="0" err="1" smtClean="0"/>
              <a:t>Карликова</a:t>
            </a:r>
            <a:r>
              <a:rPr lang="ru-RU" sz="2400" b="0" dirty="0" smtClean="0"/>
              <a:t> </a:t>
            </a:r>
            <a:r>
              <a:rPr lang="ru-RU" sz="2400" b="0" dirty="0" smtClean="0"/>
              <a:t>галактика Великий Пес</a:t>
            </a:r>
            <a:endParaRPr lang="ru-RU" sz="2400" b="0" dirty="0"/>
          </a:p>
        </p:txBody>
      </p:sp>
      <p:pic>
        <p:nvPicPr>
          <p:cNvPr id="5" name="Содержимое 4" descr="LMC_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428604"/>
            <a:ext cx="3643338" cy="2428892"/>
          </a:xfrm>
        </p:spPr>
      </p:pic>
      <p:pic>
        <p:nvPicPr>
          <p:cNvPr id="6" name="Рисунок 5" descr="hubble-heart_1554127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1" y="2357430"/>
            <a:ext cx="3143240" cy="2714644"/>
          </a:xfrm>
          <a:prstGeom prst="rect">
            <a:avLst/>
          </a:prstGeom>
        </p:spPr>
      </p:pic>
      <p:pic>
        <p:nvPicPr>
          <p:cNvPr id="7" name="Рисунок 6" descr="PIA13083_i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4572008"/>
            <a:ext cx="2999222" cy="2285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3438" y="2500306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1858" y="4714884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0958" y="648866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Супутники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382000" cy="38100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Джерела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857232"/>
            <a:ext cx="8548718" cy="5448320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http://uk.wikipedia.org/wiki/%D0%A7%D1%83%D0%BC%D0%B0%D1%86%D1%8C%D0%BA%D0%B8%D0%B9_%</a:t>
            </a:r>
            <a:r>
              <a:rPr lang="en-US" sz="1600" dirty="0" smtClean="0">
                <a:hlinkClick r:id="rId2"/>
              </a:rPr>
              <a:t>D0%A8%D0%BB%D1%8F%D1%85</a:t>
            </a:r>
            <a:endParaRPr lang="uk-UA" sz="1600" dirty="0" smtClean="0"/>
          </a:p>
          <a:p>
            <a:r>
              <a:rPr lang="en-US" sz="1600" dirty="0" smtClean="0">
                <a:hlinkClick r:id="rId3"/>
              </a:rPr>
              <a:t>http://stboastro.wordpress.com/2013/03/27/%D1%82%D0%B5%D0%BC%D0%B0-%E2%84%96-13-%D0%BC%D0%BE%D0%BB%D0%BE%D1%87%D0%BD%D0%B8%D0%B9-%D1%88%D0%BB%D1%8F%D1%85-%D0%B7%D0%BE%D1%80%D1%8F%D0%BD%D1%96-%D1%81%D0%BA%D1%83%D0%BF%D1%87%D0%B5%D0%BD</a:t>
            </a:r>
            <a:r>
              <a:rPr lang="en-US" sz="1600" dirty="0" smtClean="0">
                <a:hlinkClick r:id="rId3"/>
              </a:rPr>
              <a:t>/</a:t>
            </a:r>
            <a:endParaRPr lang="uk-UA" sz="1600" dirty="0" smtClean="0"/>
          </a:p>
          <a:p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www.npblog.com.ua/index.php/astronomiya/chumatskij-shljah.html</a:t>
            </a:r>
            <a:endParaRPr lang="uk-UA" sz="1600" dirty="0" smtClean="0"/>
          </a:p>
          <a:p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poez.in.ua/chumackyy-shlyah</a:t>
            </a:r>
            <a:endParaRPr lang="uk-UA" sz="1600" dirty="0" smtClean="0"/>
          </a:p>
          <a:p>
            <a:r>
              <a:rPr lang="en-US" sz="1600" dirty="0" smtClean="0">
                <a:hlinkClick r:id="rId6"/>
              </a:rPr>
              <a:t>http://ua-referat.com/%D0%A7%D1%83%D0%BC%D0%B0%D1%86%D1%8C%D0%BA%D0%B8%D0%B9_%</a:t>
            </a:r>
            <a:r>
              <a:rPr lang="en-US" sz="1600" dirty="0" smtClean="0">
                <a:hlinkClick r:id="rId6"/>
              </a:rPr>
              <a:t>D1%88%D0%BB%D1%8F%D1%85</a:t>
            </a:r>
            <a:endParaRPr lang="uk-UA" sz="1600" dirty="0" smtClean="0"/>
          </a:p>
          <a:p>
            <a:endParaRPr lang="uk-UA" sz="1600" dirty="0" smtClean="0"/>
          </a:p>
          <a:p>
            <a:endParaRPr lang="ru-RU" sz="1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381000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Мета презентації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785794"/>
            <a:ext cx="8120090" cy="5234006"/>
          </a:xfrm>
        </p:spPr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поглибити знання про Чумацький Шлях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походження назви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загальні відомості 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історія відкриття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будова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Ø"/>
            </a:pPr>
            <a:r>
              <a:rPr lang="uk-UA" dirty="0" smtClean="0"/>
              <a:t>супутники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82000" cy="381000"/>
          </a:xfrm>
        </p:spPr>
        <p:txBody>
          <a:bodyPr/>
          <a:lstStyle/>
          <a:p>
            <a:pPr algn="ctr"/>
            <a:r>
              <a:rPr lang="uk-UA" sz="2000" dirty="0" smtClean="0">
                <a:solidFill>
                  <a:srgbClr val="FF0000"/>
                </a:solidFill>
              </a:rPr>
              <a:t>Чумацький Шлях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86280" cy="4857784"/>
          </a:xfrm>
        </p:spPr>
        <p:txBody>
          <a:bodyPr/>
          <a:lstStyle/>
          <a:p>
            <a:pPr algn="ctr">
              <a:buNone/>
            </a:pP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</a:t>
            </a:r>
            <a:r>
              <a:rPr lang="ru-RU" sz="2000" b="0" dirty="0" smtClean="0"/>
              <a:t>Шлях — </a:t>
            </a:r>
            <a:r>
              <a:rPr lang="ru-RU" sz="2000" b="0" dirty="0" err="1" smtClean="0"/>
              <a:t>власна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назва</a:t>
            </a:r>
            <a:r>
              <a:rPr lang="ru-RU" sz="2000" b="0" dirty="0" smtClean="0"/>
              <a:t> галактики, у </a:t>
            </a:r>
            <a:r>
              <a:rPr lang="ru-RU" sz="2000" b="0" dirty="0" err="1" smtClean="0"/>
              <a:t>якій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розташована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Сонячна</a:t>
            </a:r>
            <a:r>
              <a:rPr lang="ru-RU" sz="2000" b="0" dirty="0" smtClean="0"/>
              <a:t> система, а </a:t>
            </a:r>
            <a:r>
              <a:rPr lang="ru-RU" sz="2000" b="0" dirty="0" err="1" smtClean="0"/>
              <a:t>також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усі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зорі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які</a:t>
            </a:r>
            <a:r>
              <a:rPr lang="ru-RU" sz="2000" b="0" dirty="0" smtClean="0"/>
              <a:t> ми </a:t>
            </a:r>
            <a:r>
              <a:rPr lang="ru-RU" sz="2000" b="0" dirty="0" err="1" smtClean="0"/>
              <a:t>бачимо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неозброєним</a:t>
            </a:r>
            <a:r>
              <a:rPr lang="ru-RU" sz="2000" b="0" dirty="0" smtClean="0"/>
              <a:t> оком</a:t>
            </a:r>
            <a:r>
              <a:rPr lang="ru-RU" sz="2000" b="0" dirty="0" smtClean="0"/>
              <a:t>.</a:t>
            </a:r>
          </a:p>
          <a:p>
            <a:pPr algn="ctr">
              <a:buNone/>
            </a:pPr>
            <a:r>
              <a:rPr lang="ru-RU" sz="2000" b="0" dirty="0" smtClean="0"/>
              <a:t> </a:t>
            </a: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Шлях </a:t>
            </a:r>
            <a:r>
              <a:rPr lang="ru-RU" sz="2000" b="0" dirty="0" err="1" smtClean="0"/>
              <a:t>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спіральною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галактикою,що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утворює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місцеву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галактичну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групу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5" name="Содержимое 4" descr="76545847_3727531_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000108"/>
            <a:ext cx="4335502" cy="5234006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38100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</a:rPr>
              <a:t>Походження назви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928670"/>
            <a:ext cx="4352956" cy="5091130"/>
          </a:xfrm>
        </p:spPr>
        <p:txBody>
          <a:bodyPr/>
          <a:lstStyle/>
          <a:p>
            <a:pPr algn="ctr">
              <a:buNone/>
            </a:pPr>
            <a:r>
              <a:rPr lang="ru-RU" sz="1800" b="0" dirty="0" err="1" smtClean="0"/>
              <a:t>Українці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здавна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мали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багато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нашої</a:t>
            </a:r>
            <a:r>
              <a:rPr lang="ru-RU" sz="1800" b="0" dirty="0" smtClean="0"/>
              <a:t> галактики. </a:t>
            </a:r>
            <a:r>
              <a:rPr lang="ru-RU" sz="1800" b="0" dirty="0" err="1" smtClean="0"/>
              <a:t>Чумацький</a:t>
            </a:r>
            <a:r>
              <a:rPr lang="ru-RU" sz="1800" b="0" dirty="0" smtClean="0"/>
              <a:t> шлях — </a:t>
            </a:r>
            <a:r>
              <a:rPr lang="ru-RU" sz="1800" b="0" dirty="0" err="1" smtClean="0"/>
              <a:t>найпоширеніша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них. </a:t>
            </a:r>
            <a:r>
              <a:rPr lang="ru-RU" sz="1800" b="0" dirty="0" err="1" smtClean="0"/>
              <a:t>Згідно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з</a:t>
            </a:r>
            <a:r>
              <a:rPr lang="ru-RU" sz="1800" b="0" dirty="0" smtClean="0"/>
              <a:t> легендою чумаки </a:t>
            </a:r>
            <a:r>
              <a:rPr lang="ru-RU" sz="1800" b="0" dirty="0" err="1" smtClean="0"/>
              <a:t>їздили</a:t>
            </a:r>
            <a:r>
              <a:rPr lang="ru-RU" sz="1800" b="0" dirty="0" smtClean="0"/>
              <a:t> до </a:t>
            </a:r>
            <a:r>
              <a:rPr lang="ru-RU" sz="1800" b="0" dirty="0" err="1" smtClean="0"/>
              <a:t>Криму</a:t>
            </a:r>
            <a:r>
              <a:rPr lang="ru-RU" sz="1800" b="0" dirty="0" smtClean="0"/>
              <a:t> по </a:t>
            </a:r>
            <a:r>
              <a:rPr lang="ru-RU" sz="1800" b="0" dirty="0" err="1" smtClean="0"/>
              <a:t>сіль</a:t>
            </a:r>
            <a:r>
              <a:rPr lang="ru-RU" sz="1800" b="0" dirty="0" smtClean="0"/>
              <a:t>, </a:t>
            </a:r>
            <a:r>
              <a:rPr lang="ru-RU" sz="1800" b="0" dirty="0" err="1" smtClean="0"/>
              <a:t>орієнтуючись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вночі</a:t>
            </a:r>
            <a:r>
              <a:rPr lang="ru-RU" sz="1800" b="0" dirty="0" smtClean="0"/>
              <a:t> на </a:t>
            </a:r>
            <a:r>
              <a:rPr lang="ru-RU" sz="1800" b="0" dirty="0" err="1" smtClean="0"/>
              <a:t>світлу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смугу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небі</a:t>
            </a:r>
            <a:r>
              <a:rPr lang="ru-RU" sz="1800" b="0" dirty="0" smtClean="0"/>
              <a:t>. </a:t>
            </a:r>
            <a:r>
              <a:rPr lang="ru-RU" sz="1800" b="0" dirty="0" err="1" smtClean="0"/>
              <a:t>Також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вживаються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назви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Молочний</a:t>
            </a:r>
            <a:r>
              <a:rPr lang="ru-RU" sz="1800" b="0" dirty="0" smtClean="0"/>
              <a:t> шлях </a:t>
            </a:r>
            <a:r>
              <a:rPr lang="ru-RU" sz="1800" b="0" dirty="0" err="1" smtClean="0"/>
              <a:t>і</a:t>
            </a:r>
            <a:r>
              <a:rPr lang="ru-RU" sz="1800" b="0" dirty="0" smtClean="0"/>
              <a:t> Галактика </a:t>
            </a:r>
          </a:p>
          <a:p>
            <a:pPr algn="ctr">
              <a:buNone/>
            </a:pPr>
            <a:r>
              <a:rPr lang="ru-RU" sz="1800" b="0" dirty="0" err="1" smtClean="0"/>
              <a:t>Божа</a:t>
            </a:r>
            <a:r>
              <a:rPr lang="ru-RU" sz="1800" b="0" dirty="0" smtClean="0"/>
              <a:t> дорога — </a:t>
            </a:r>
            <a:r>
              <a:rPr lang="ru-RU" sz="1800" b="0" dirty="0" err="1" smtClean="0"/>
              <a:t>давня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українська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назва</a:t>
            </a:r>
            <a:r>
              <a:rPr lang="ru-RU" sz="1800" b="0" dirty="0" smtClean="0"/>
              <a:t> </a:t>
            </a:r>
            <a:r>
              <a:rPr lang="ru-RU" sz="1800" b="0" dirty="0" err="1" smtClean="0"/>
              <a:t>Чумацького</a:t>
            </a:r>
            <a:r>
              <a:rPr lang="ru-RU" sz="1800" b="0" dirty="0" smtClean="0"/>
              <a:t> Шляху.</a:t>
            </a:r>
            <a:endParaRPr lang="ru-RU" sz="1800" b="0" dirty="0"/>
          </a:p>
        </p:txBody>
      </p:sp>
      <p:pic>
        <p:nvPicPr>
          <p:cNvPr id="5" name="Содержимое 4" descr="2-1-102_pauksciu_tak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071546"/>
            <a:ext cx="4536897" cy="447915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0" y="0"/>
          <a:ext cx="9144000" cy="6715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1928802"/>
          </a:xfrm>
        </p:spPr>
        <p:txBody>
          <a:bodyPr/>
          <a:lstStyle/>
          <a:p>
            <a:pPr algn="ctr">
              <a:buNone/>
            </a:pPr>
            <a:r>
              <a:rPr lang="ru-RU" sz="2400" b="0" dirty="0" err="1" smtClean="0"/>
              <a:t>Чумацький</a:t>
            </a:r>
            <a:r>
              <a:rPr lang="ru-RU" sz="2400" b="0" dirty="0" smtClean="0"/>
              <a:t> Шлях при </a:t>
            </a:r>
            <a:r>
              <a:rPr lang="ru-RU" sz="2400" b="0" dirty="0" err="1" smtClean="0"/>
              <a:t>спогляданні</a:t>
            </a:r>
            <a:r>
              <a:rPr lang="ru-RU" sz="2400" b="0" dirty="0" smtClean="0"/>
              <a:t> на </a:t>
            </a:r>
            <a:r>
              <a:rPr lang="ru-RU" sz="2400" b="0" dirty="0" err="1" smtClean="0"/>
              <a:t>небі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виглядає</a:t>
            </a:r>
            <a:r>
              <a:rPr lang="ru-RU" sz="2400" b="0" dirty="0" smtClean="0"/>
              <a:t> як </a:t>
            </a:r>
            <a:r>
              <a:rPr lang="ru-RU" sz="2400" b="0" dirty="0" err="1" smtClean="0"/>
              <a:t>неяскрава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дифузна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світла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смуга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проходить </a:t>
            </a:r>
            <a:r>
              <a:rPr lang="ru-RU" sz="2400" b="0" dirty="0" err="1" smtClean="0"/>
              <a:t>приблизно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вздовж</a:t>
            </a:r>
            <a:r>
              <a:rPr lang="ru-RU" sz="2400" b="0" dirty="0" smtClean="0"/>
              <a:t> великого кола </a:t>
            </a:r>
            <a:r>
              <a:rPr lang="ru-RU" sz="2400" b="0" dirty="0" err="1" smtClean="0"/>
              <a:t>небесної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сфери</a:t>
            </a:r>
            <a:r>
              <a:rPr lang="ru-RU" sz="2400" b="0" dirty="0" smtClean="0"/>
              <a:t>.</a:t>
            </a:r>
          </a:p>
          <a:p>
            <a:pPr algn="ctr">
              <a:buNone/>
            </a:pPr>
            <a:r>
              <a:rPr lang="ru-RU" sz="2400" b="0" dirty="0" smtClean="0"/>
              <a:t> У </a:t>
            </a:r>
            <a:r>
              <a:rPr lang="ru-RU" sz="2400" b="0" dirty="0" err="1" smtClean="0"/>
              <a:t>Стрільці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лежить</a:t>
            </a:r>
            <a:r>
              <a:rPr lang="ru-RU" sz="2400" b="0" dirty="0" smtClean="0"/>
              <a:t> центр Галактики.</a:t>
            </a:r>
            <a:endParaRPr lang="ru-RU" sz="2400" b="0" dirty="0" smtClean="0"/>
          </a:p>
          <a:p>
            <a:pPr algn="ctr">
              <a:buNone/>
            </a:pPr>
            <a:endParaRPr lang="ru-RU" sz="2400" b="0" dirty="0"/>
          </a:p>
        </p:txBody>
      </p:sp>
      <p:pic>
        <p:nvPicPr>
          <p:cNvPr id="5" name="Содержимое 4" descr="teidesky_casado_30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643966" cy="4862232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82000" cy="381000"/>
          </a:xfrm>
        </p:spPr>
        <p:txBody>
          <a:bodyPr/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</a:rPr>
              <a:t>Історія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відкриття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4114800" cy="4572000"/>
          </a:xfrm>
        </p:spPr>
        <p:txBody>
          <a:bodyPr/>
          <a:lstStyle/>
          <a:p>
            <a:pPr algn="ctr">
              <a:buNone/>
            </a:pPr>
            <a:r>
              <a:rPr lang="ru-RU" sz="2400" b="0" dirty="0" smtClean="0"/>
              <a:t>Першим </a:t>
            </a:r>
            <a:r>
              <a:rPr lang="ru-RU" sz="2400" b="0" dirty="0" err="1" smtClean="0"/>
              <a:t>вченим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який</a:t>
            </a:r>
            <a:r>
              <a:rPr lang="ru-RU" sz="2400" b="0" dirty="0" smtClean="0"/>
              <a:t> припустив,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Чумацький</a:t>
            </a:r>
            <a:r>
              <a:rPr lang="ru-RU" sz="2400" b="0" dirty="0" smtClean="0"/>
              <a:t> Шлях </a:t>
            </a:r>
            <a:r>
              <a:rPr lang="ru-RU" sz="2400" b="0" dirty="0" err="1" smtClean="0"/>
              <a:t>складається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із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віддалених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зірок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був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Демокрит</a:t>
            </a:r>
            <a:r>
              <a:rPr lang="ru-RU" sz="2400" b="0" dirty="0" smtClean="0"/>
              <a:t>. У </a:t>
            </a:r>
            <a:r>
              <a:rPr lang="en-US" sz="2400" b="0" dirty="0" smtClean="0"/>
              <a:t>XVIII </a:t>
            </a:r>
            <a:r>
              <a:rPr lang="ru-RU" sz="2400" b="0" dirty="0" err="1" smtClean="0"/>
              <a:t>столітті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Вільям</a:t>
            </a:r>
            <a:r>
              <a:rPr lang="ru-RU" sz="2400" b="0" dirty="0" smtClean="0"/>
              <a:t> Гершель </a:t>
            </a:r>
            <a:r>
              <a:rPr lang="ru-RU" sz="2400" b="0" dirty="0" err="1" smtClean="0"/>
              <a:t>зробив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спробу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визначити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розміри</a:t>
            </a:r>
            <a:r>
              <a:rPr lang="ru-RU" sz="2400" b="0" dirty="0" smtClean="0"/>
              <a:t> Галактики</a:t>
            </a:r>
            <a:r>
              <a:rPr lang="ru-RU" sz="2400" b="0" dirty="0" smtClean="0"/>
              <a:t>.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Він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довів</a:t>
            </a:r>
            <a:r>
              <a:rPr lang="ru-RU" sz="2400" b="0" dirty="0" smtClean="0"/>
              <a:t>, </a:t>
            </a:r>
            <a:r>
              <a:rPr lang="ru-RU" sz="2400" b="0" dirty="0" err="1" smtClean="0"/>
              <a:t>що</a:t>
            </a:r>
            <a:r>
              <a:rPr lang="ru-RU" sz="2400" b="0" dirty="0" smtClean="0"/>
              <a:t> наша </a:t>
            </a:r>
            <a:r>
              <a:rPr lang="ru-RU" sz="2400" b="0" dirty="0" err="1" smtClean="0"/>
              <a:t>зоряна</a:t>
            </a:r>
            <a:r>
              <a:rPr lang="ru-RU" sz="2400" b="0" dirty="0" smtClean="0"/>
              <a:t> система </a:t>
            </a:r>
            <a:r>
              <a:rPr lang="ru-RU" sz="2400" b="0" dirty="0" err="1" smtClean="0"/>
              <a:t>має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скінчені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розміри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утворює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своєрідний</a:t>
            </a:r>
            <a:r>
              <a:rPr lang="ru-RU" sz="2400" b="0" dirty="0" smtClean="0"/>
              <a:t> </a:t>
            </a:r>
            <a:r>
              <a:rPr lang="ru-RU" sz="2400" b="0" dirty="0" err="1" smtClean="0"/>
              <a:t>товстий</a:t>
            </a:r>
            <a:r>
              <a:rPr lang="ru-RU" sz="2400" b="0" dirty="0" smtClean="0"/>
              <a:t> диск</a:t>
            </a:r>
            <a:endParaRPr lang="ru-RU" sz="2400" b="0" dirty="0"/>
          </a:p>
        </p:txBody>
      </p:sp>
      <p:pic>
        <p:nvPicPr>
          <p:cNvPr id="5" name="Содержимое 4" descr="spase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10227" y="1285860"/>
            <a:ext cx="5133774" cy="3846631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ilky_Way_envir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798873" cy="6500834"/>
          </a:xfrm>
        </p:spPr>
      </p:pic>
      <p:sp>
        <p:nvSpPr>
          <p:cNvPr id="6" name="TextBox 5"/>
          <p:cNvSpPr txBox="1"/>
          <p:nvPr/>
        </p:nvSpPr>
        <p:spPr>
          <a:xfrm>
            <a:off x="4857752" y="64886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Галактика та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околиці</a:t>
            </a:r>
            <a:r>
              <a:rPr lang="ru-RU" dirty="0" smtClean="0">
                <a:solidFill>
                  <a:srgbClr val="FF0000"/>
                </a:solidFill>
              </a:rPr>
              <a:t>. Гало.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114800" cy="4572000"/>
          </a:xfrm>
        </p:spPr>
        <p:txBody>
          <a:bodyPr/>
          <a:lstStyle/>
          <a:p>
            <a:pPr algn="ctr">
              <a:buNone/>
            </a:pPr>
            <a:r>
              <a:rPr lang="ru-RU" sz="2000" b="0" dirty="0" smtClean="0"/>
              <a:t>За </a:t>
            </a:r>
            <a:r>
              <a:rPr lang="ru-RU" sz="2000" b="0" dirty="0" err="1" smtClean="0"/>
              <a:t>сучасними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уявленнями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Чумацький</a:t>
            </a:r>
            <a:r>
              <a:rPr lang="ru-RU" sz="2000" b="0" dirty="0" smtClean="0"/>
              <a:t> Шлях </a:t>
            </a:r>
            <a:r>
              <a:rPr lang="ru-RU" sz="2000" b="0" dirty="0" err="1" smtClean="0"/>
              <a:t>утворився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внаслідок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зіткнення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злиття</a:t>
            </a:r>
            <a:r>
              <a:rPr lang="ru-RU" sz="2000" b="0" dirty="0" smtClean="0"/>
              <a:t> невеликих галактик. </a:t>
            </a:r>
            <a:r>
              <a:rPr lang="ru-RU" sz="2000" b="0" dirty="0" err="1" smtClean="0"/>
              <a:t>Свідченнями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цього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є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перші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зорі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з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дуже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низькою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металічністю</a:t>
            </a:r>
            <a:r>
              <a:rPr lang="ru-RU" sz="2000" b="0" dirty="0" smtClean="0"/>
              <a:t>, </a:t>
            </a:r>
            <a:r>
              <a:rPr lang="ru-RU" sz="2000" b="0" dirty="0" err="1" smtClean="0"/>
              <a:t>що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утворилися</a:t>
            </a:r>
            <a:r>
              <a:rPr lang="ru-RU" sz="2000" b="0" dirty="0" smtClean="0"/>
              <a:t> на </a:t>
            </a:r>
            <a:r>
              <a:rPr lang="ru-RU" sz="2000" b="0" dirty="0" err="1" smtClean="0"/>
              <a:t>найранішому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етапі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існування</a:t>
            </a:r>
            <a:r>
              <a:rPr lang="ru-RU" sz="2000" b="0" dirty="0" smtClean="0"/>
              <a:t> </a:t>
            </a:r>
            <a:r>
              <a:rPr lang="ru-RU" sz="2000" b="0" dirty="0" err="1" smtClean="0"/>
              <a:t>Всесвіту</a:t>
            </a:r>
            <a:r>
              <a:rPr lang="ru-RU" sz="2000" b="0" dirty="0" smtClean="0"/>
              <a:t>.</a:t>
            </a:r>
            <a:endParaRPr lang="ru-RU" sz="2000" b="0" dirty="0"/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9780" y="1285860"/>
            <a:ext cx="5123220" cy="4090695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4">
  <a:themeElements>
    <a:clrScheme name="Оформление по умолчанию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Оформление по умолчанию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Тема24</Template>
  <TotalTime>42</TotalTime>
  <Words>329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Тема24</vt:lpstr>
      <vt:lpstr>Чумацький Шлях</vt:lpstr>
      <vt:lpstr>Мета презентації</vt:lpstr>
      <vt:lpstr>Чумацький Шлях</vt:lpstr>
      <vt:lpstr>Походження назви</vt:lpstr>
      <vt:lpstr>Слайд 5</vt:lpstr>
      <vt:lpstr>Слайд 6</vt:lpstr>
      <vt:lpstr>Історія відкриття </vt:lpstr>
      <vt:lpstr>Слайд 8</vt:lpstr>
      <vt:lpstr>Слайд 9</vt:lpstr>
      <vt:lpstr>Слайд 10</vt:lpstr>
      <vt:lpstr>Джерела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Чумацький Шлях</dc:title>
  <dc:creator>Admin</dc:creator>
  <cp:lastModifiedBy>Admin</cp:lastModifiedBy>
  <cp:revision>8</cp:revision>
  <dcterms:created xsi:type="dcterms:W3CDTF">2014-12-29T20:19:54Z</dcterms:created>
  <dcterms:modified xsi:type="dcterms:W3CDTF">2014-12-29T21:02:35Z</dcterms:modified>
</cp:coreProperties>
</file>