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1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99FF"/>
    <a:srgbClr val="66CCFF"/>
    <a:srgbClr val="FF9966"/>
    <a:srgbClr val="CC99FF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00" autoAdjust="0"/>
    <p:restoredTop sz="94567" autoAdjust="0"/>
  </p:normalViewPr>
  <p:slideViewPr>
    <p:cSldViewPr>
      <p:cViewPr>
        <p:scale>
          <a:sx n="78" d="100"/>
          <a:sy n="78" d="100"/>
        </p:scale>
        <p:origin x="-154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6A3E-E1D8-4C54-9374-59973091B5BC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23F4A-01B3-4307-B081-E7564185F21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23F4A-01B3-4307-B081-E7564185F21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86D3F-391C-4FD0-B094-EC79536C2848}" type="datetimeFigureOut">
              <a:rPr lang="ru-RU" smtClean="0"/>
              <a:pPr/>
              <a:t>02.02.2014</a:t>
            </a:fld>
            <a:endParaRPr lang="ru-RU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5C2B-5B49-431F-97ED-B43A080134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5500702"/>
            <a:ext cx="90834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Невідомий Шевченко</a:t>
            </a:r>
            <a:endParaRPr lang="uk-UA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shevch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290"/>
            <a:ext cx="4929222" cy="4906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Коли Тарас запустив вуса і чому поголив бороду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643050"/>
            <a:ext cx="41434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Здобувши волю і гроші Шевченко змінився до невпізнання. Вперше Шевченко завів вуса під час військової служби, про що свідчить автопортрет 1847 року (у військовому кашкеті). Тоді всі військові зобов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язані були носити вуса, про що існував навіть царський указ Миколи І.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inart_9520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14422"/>
            <a:ext cx="3853683" cy="504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ий сувій 5"/>
          <p:cNvSpPr/>
          <p:nvPr/>
        </p:nvSpPr>
        <p:spPr>
          <a:xfrm rot="21350142">
            <a:off x="214282" y="1285860"/>
            <a:ext cx="4500594" cy="507209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142852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Під час плавання по Аральському морю Тарас знову запустив бороду, про що у своєму щоденнику записав такий епізод:</a:t>
            </a:r>
          </a:p>
          <a:p>
            <a:endParaRPr lang="uk-U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uk-UA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inart_95204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714356"/>
            <a:ext cx="371474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373382">
            <a:off x="857224" y="1785926"/>
            <a:ext cx="300039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>У форту на острові Косаралі, де займали гарнізон уральські козаки, вийшли ми на берег. Уральці, побачивши мене з широкою, як лопата, бородою, негайно донесли своєму командирові, осавулові Чарторогову.  А той, не будучи дурак, загукав мене в очерет да бац переді мною на коліна.</a:t>
            </a:r>
          </a:p>
          <a:p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>- Благословіть, каже, батюшка, ми, каже, вже все знаємо. – Я теж, не будучи дурак, зметикував в чому справа, тай вхопив самим </a:t>
            </a:r>
            <a:r>
              <a:rPr lang="uk-UA" sz="1400" b="1" i="1" dirty="0" err="1" smtClean="0">
                <a:solidFill>
                  <a:schemeClr val="tx2">
                    <a:lumMod val="75000"/>
                  </a:schemeClr>
                </a:solidFill>
              </a:rPr>
              <a:t>роскольничим</a:t>
            </a:r>
            <a:r>
              <a:rPr lang="uk-UA" sz="1400" b="1" i="1" dirty="0" smtClean="0">
                <a:solidFill>
                  <a:schemeClr val="tx2">
                    <a:lumMod val="75000"/>
                  </a:schemeClr>
                </a:solidFill>
              </a:rPr>
              <a:t>  хресним знаменням. Захоплений осавул облобизав мою руку і ввечері задав нам таку гулянку, яка нам і у сні не марилася. Незабаром після цього казусу, вже поголивши бороду, відправився я в Раїм…” </a:t>
            </a:r>
            <a:endParaRPr lang="uk-UA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5572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1857 року Шевченко постарів, посивів, втратив здоров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я. Таким він прибув до Астрахані. У довгій дорозі з Астрахані до Нижнього Новгорода, а потім до Москви і Петербурга Шевченко знову запустив бороду, але змушений був її поголити. Звільнившись з солдатчини і отримавши дозвіл продовжити навчання у Петербурзькій академії мистецтв, Тарас Шевченко залишився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поднадзорною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особою, а тому повинен був з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явитися до поліції.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inart_95204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3643338" cy="371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%D1%88%D0%B5%D0%B2%D1%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0"/>
            <a:ext cx="321471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86248" y="4000504"/>
            <a:ext cx="4286280" cy="265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Шевченко прислухався до поради земляка Мокрицького і поголив бороду, бо солдатам, навіть відставним, заборонялося носити бороду, а для поліції він був всього лише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відставним рядовим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.  Правда, перед тим, як поголитися, Шевченко сфотографувався у фотографії Деньєра – з бородою, у шапці і кожусі.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1268760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Коли прах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Шевченка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привезли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Петербурга до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Києва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представники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тогочасної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української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інтелігенції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радилися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де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поховати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поета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в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Києві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Каневі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 Художник Г.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Честахівський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супроводжував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endParaRPr lang="uk-U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8864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Чому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Шевченка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поховали</a:t>
            </a:r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 </a:t>
            </a:r>
            <a:r>
              <a:rPr lang="ru-RU" sz="4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Каневі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uk-UA" sz="4000" dirty="0"/>
          </a:p>
        </p:txBody>
      </p:sp>
      <p:pic>
        <p:nvPicPr>
          <p:cNvPr id="4" name="Рисунок 3" descr="345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969629" cy="3141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4725145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Похорон Т. </a:t>
            </a:r>
            <a:r>
              <a:rPr lang="ru-RU" sz="1200" b="1" dirty="0" err="1" smtClean="0">
                <a:solidFill>
                  <a:srgbClr val="002060"/>
                </a:solidFill>
              </a:rPr>
              <a:t>Шевченка</a:t>
            </a:r>
            <a:r>
              <a:rPr lang="ru-RU" sz="1200" b="1" dirty="0" smtClean="0">
                <a:solidFill>
                  <a:srgbClr val="002060"/>
                </a:solidFill>
              </a:rPr>
              <a:t> в </a:t>
            </a:r>
            <a:r>
              <a:rPr lang="ru-RU" sz="1200" b="1" dirty="0" err="1" smtClean="0">
                <a:solidFill>
                  <a:srgbClr val="002060"/>
                </a:solidFill>
              </a:rPr>
              <a:t>Петербурзі</a:t>
            </a:r>
            <a:r>
              <a:rPr lang="ru-RU" sz="1200" b="1" dirty="0" smtClean="0">
                <a:solidFill>
                  <a:srgbClr val="002060"/>
                </a:solidFill>
              </a:rPr>
              <a:t> на </a:t>
            </a:r>
            <a:r>
              <a:rPr lang="ru-RU" sz="1200" b="1" dirty="0" err="1" smtClean="0">
                <a:solidFill>
                  <a:srgbClr val="002060"/>
                </a:solidFill>
              </a:rPr>
              <a:t>Смоленському</a:t>
            </a:r>
            <a:r>
              <a:rPr lang="ru-RU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err="1" smtClean="0">
                <a:solidFill>
                  <a:srgbClr val="002060"/>
                </a:solidFill>
              </a:rPr>
              <a:t>кладовищі</a:t>
            </a:r>
            <a:endParaRPr lang="uk-UA" sz="1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157193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наполягав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щоб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поховали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таки в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Каневі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uk-UA" sz="2400" b="1" dirty="0" smtClean="0"/>
          </a:p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Виразного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заповіту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щодо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цього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сам Шевченко не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залишив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окрім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відомого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Заповіту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 —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поезії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2400" dirty="0" smtClean="0"/>
          </a:p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ляни_копають_могилу_Шевченкові_в_Канев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7804" y="2420888"/>
            <a:ext cx="5763949" cy="391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0" y="638132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>
                <a:solidFill>
                  <a:srgbClr val="002060"/>
                </a:solidFill>
              </a:rPr>
              <a:t>Селяни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копають</a:t>
            </a:r>
            <a:r>
              <a:rPr lang="ru-RU" sz="1400" b="1" i="1" dirty="0" smtClean="0">
                <a:solidFill>
                  <a:srgbClr val="002060"/>
                </a:solidFill>
              </a:rPr>
              <a:t> могилу Тарасу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Шевченку</a:t>
            </a:r>
            <a:r>
              <a:rPr lang="ru-RU" sz="1400" b="1" i="1" dirty="0" smtClean="0">
                <a:solidFill>
                  <a:srgbClr val="002060"/>
                </a:solidFill>
              </a:rPr>
              <a:t> на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Чернечій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горі</a:t>
            </a:r>
            <a:r>
              <a:rPr lang="ru-RU" sz="1400" b="1" i="1" dirty="0" smtClean="0">
                <a:solidFill>
                  <a:srgbClr val="002060"/>
                </a:solidFill>
              </a:rPr>
              <a:t>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біля</a:t>
            </a:r>
            <a:r>
              <a:rPr lang="ru-RU" sz="1400" b="1" i="1" dirty="0" smtClean="0">
                <a:solidFill>
                  <a:srgbClr val="002060"/>
                </a:solidFill>
              </a:rPr>
              <a:t> Канева, 1861</a:t>
            </a:r>
            <a:endParaRPr lang="uk-UA" sz="14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Зважали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однак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 те,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Каневі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хотів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він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оселитися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купити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землю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поставити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хату. Думка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Честахівського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переважила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тілом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поета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відпроваджено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 Канева.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відправкою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зроблено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фотографію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домовини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зібраною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довкола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ріднею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поета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людьми,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прийшли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провести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його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 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останню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путь.</a:t>
            </a:r>
            <a:endParaRPr lang="uk-UA" sz="24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40768"/>
            <a:ext cx="52565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Іменем Тараса Шевченка діти лякали своїх вчителів, які в ті часи не рідко практикували виховання розуму лозиною.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Тараса теж нагодували березовою кашею. Однак невдовзі Шевченко помстився, зв'язавши п'яного вчителя. Хлопець бив  лозиною свого кривдника, доки не втомився.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"Раз якось учитель був дуже злий і пересік більшу половину школярів. Доправляючи штани, старший з учнів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Крицький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промовив: "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Ех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нема на тебе Тараса!" - згадував брат письменника Микита.</a:t>
            </a:r>
          </a:p>
          <a:p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404664"/>
            <a:ext cx="6048672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Тарас набив свого вчителя</a:t>
            </a:r>
          </a:p>
          <a:p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9632" y="1700808"/>
            <a:ext cx="3228406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836712"/>
            <a:ext cx="532859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i="1" dirty="0" smtClean="0">
                <a:solidFill>
                  <a:srgbClr val="002060"/>
                </a:solidFill>
              </a:rPr>
              <a:t>Не брюнет і не блондин</a:t>
            </a:r>
          </a:p>
          <a:p>
            <a:pPr algn="r"/>
            <a:r>
              <a:rPr lang="uk-UA" sz="2000" dirty="0" err="1" smtClean="0">
                <a:solidFill>
                  <a:srgbClr val="002060"/>
                </a:solidFill>
              </a:rPr>
              <a:t>Петрашевець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</a:rPr>
              <a:t>Момбеллі</a:t>
            </a:r>
            <a:r>
              <a:rPr lang="uk-UA" sz="2000" dirty="0" smtClean="0">
                <a:solidFill>
                  <a:srgbClr val="002060"/>
                </a:solidFill>
              </a:rPr>
              <a:t>, наприклад враження про Шевченка записав так: </a:t>
            </a:r>
            <a:r>
              <a:rPr lang="uk-UA" sz="2000" dirty="0" err="1" smtClean="0">
                <a:solidFill>
                  <a:srgbClr val="002060"/>
                </a:solidFill>
              </a:rPr>
              <a:t>“Він</a:t>
            </a:r>
            <a:r>
              <a:rPr lang="uk-UA" sz="2000" dirty="0" smtClean="0">
                <a:solidFill>
                  <a:srgbClr val="002060"/>
                </a:solidFill>
              </a:rPr>
              <a:t> середній на зріст,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широкоплечий і взагалі міцної кремезної будови, в талії широкий через особливий склад кості,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але зовсім не товстий. Обличчя кругле, борода й вуса завжди вибриті, бакенбарди ж кругом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обрамляють усе обличчя волосся вистрижене по козацькі, але зачесане назад: він не брюнет і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не блондин, але ближче до брюнета, не лише волоссям, але й кольором червонуватої шкіри;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риси обличчя звичайні; манери і загальний вираз фізіономії виявляли відвагу, невеликі очі </a:t>
            </a:r>
          </a:p>
          <a:p>
            <a:pPr algn="r"/>
            <a:r>
              <a:rPr lang="uk-UA" sz="2000" dirty="0" smtClean="0">
                <a:solidFill>
                  <a:srgbClr val="002060"/>
                </a:solidFill>
              </a:rPr>
              <a:t>блищали енергією. /” </a:t>
            </a:r>
            <a:r>
              <a:rPr lang="uk-UA" sz="2000" dirty="0" err="1" smtClean="0">
                <a:solidFill>
                  <a:srgbClr val="002060"/>
                </a:solidFill>
              </a:rPr>
              <a:t>Дєло</a:t>
            </a:r>
            <a:r>
              <a:rPr lang="uk-UA" sz="2000" dirty="0" smtClean="0">
                <a:solidFill>
                  <a:srgbClr val="002060"/>
                </a:solidFill>
              </a:rPr>
              <a:t> </a:t>
            </a:r>
            <a:r>
              <a:rPr lang="uk-UA" sz="2000" dirty="0" err="1" smtClean="0">
                <a:solidFill>
                  <a:srgbClr val="002060"/>
                </a:solidFill>
              </a:rPr>
              <a:t>петрашевцев”</a:t>
            </a:r>
            <a:r>
              <a:rPr lang="uk-UA" sz="2000" dirty="0" smtClean="0">
                <a:solidFill>
                  <a:srgbClr val="002060"/>
                </a:solidFill>
              </a:rPr>
              <a:t>. 1937.т.1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188640"/>
            <a:ext cx="583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0099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Шевченко у реальному життя</a:t>
            </a:r>
            <a:endParaRPr lang="uk-UA" sz="3200" b="1" dirty="0">
              <a:ln w="1905"/>
              <a:solidFill>
                <a:srgbClr val="0099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ArticleImages_34811_shevchenko_svichka_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18016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Рябий і нечесаний</a:t>
            </a:r>
          </a:p>
          <a:p>
            <a:pPr algn="ctr"/>
            <a:endParaRPr lang="uk-UA" sz="3200" dirty="0" smtClean="0">
              <a:solidFill>
                <a:srgbClr val="00CCFF"/>
              </a:solidFill>
            </a:endParaRP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 зовсім іншим вийшов Шевченко з під пера родовитого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аристократа-поміщика Київського віце-губернатора П.Д. </a:t>
            </a:r>
          </a:p>
          <a:p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Селецького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– ” Середній на зріст, широкоплечий, кремезної й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здорової будови, рябий, з каламутними карими, не дурними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очима, незграбний, мішкуватий, нечесаний, немитий, більш ніж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неохайно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одягнутий-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ось зовнішність Тараса Шевченка, далеко 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</a:t>
            </a:r>
            <a:r>
              <a:rPr lang="uk-UA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приваблива”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/Записки.ч.1. 1884./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0609050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410905" cy="38884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4000528" cy="521497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В історії кожного народу є імена, які він свято береже у своїй пам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’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ят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і і з великою любов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’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ю та повагою передає з покоління в покоління. Є таке ім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’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я і у нашого народу – Тарас Шевченко. Не було і немає в Україні поета, який був би йому подібний. Не було у неньки України сина, який так ніжно і віддано любив свій народ і так страждав за нього. Для кожного з нас ім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’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latin typeface="MS Reference Sans Serif" pitchFamily="34" charset="0"/>
              </a:rPr>
              <a:t>я Шевченка є святим.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S Reference Sans Serif" pitchFamily="34" charset="0"/>
            </a:endParaRPr>
          </a:p>
        </p:txBody>
      </p:sp>
      <p:pic>
        <p:nvPicPr>
          <p:cNvPr id="5" name="Рисунок 4" descr="1383308385_886956_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2825">
            <a:off x="4648963" y="489104"/>
            <a:ext cx="4295897" cy="4214842"/>
          </a:xfrm>
          <a:prstGeom prst="roundRect">
            <a:avLst>
              <a:gd name="adj" fmla="val 1206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>
                <a:alpha val="15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829048" cy="6215106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Попри безсумнівний геній Шевченка, для більшості українців знання про нього обмежені шкільною програмою –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“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Заповіт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”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,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“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Мені тринадцятий минало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”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,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“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Садок вишневий коло хати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”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</a:rPr>
              <a:t> – так от інші твори мало хто й згадає. Ще менше ми знаємо про Шевченка-художника.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erdana" pitchFamily="34" charset="0"/>
            </a:endParaRPr>
          </a:p>
        </p:txBody>
      </p:sp>
      <p:pic>
        <p:nvPicPr>
          <p:cNvPr id="5" name="Рисунок 4" descr="Тарас-Шевченко-біографія-стисло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143404" cy="5429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0" y="0"/>
            <a:ext cx="646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Шевченко-художник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857760"/>
            <a:ext cx="4929222" cy="1143000"/>
          </a:xfrm>
        </p:spPr>
        <p:txBody>
          <a:bodyPr>
            <a:noAutofit/>
          </a:bodyPr>
          <a:lstStyle/>
          <a:p>
            <a:pPr algn="l"/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Тарас Шевченко як художник займає одне з найпочесніших місць в українському образотворчому мистецтві. Він прекрасно володів всіма відомими засобами графічного зображення. </a:t>
            </a:r>
            <a:b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Ще змалку крейда і вуглинка були для нього неабиякою радістю. Малював ними стіни, лави, стіл… Малював у хаті і надворі, вдома і в гостях.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kateryn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46"/>
            <a:ext cx="1905000" cy="2857520"/>
          </a:xfrm>
          <a:prstGeom prst="rect">
            <a:avLst/>
          </a:prstGeom>
        </p:spPr>
      </p:pic>
      <p:pic>
        <p:nvPicPr>
          <p:cNvPr id="8" name="Рисунок 7" descr="mariy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000108"/>
            <a:ext cx="1905000" cy="2928958"/>
          </a:xfrm>
          <a:prstGeom prst="rect">
            <a:avLst/>
          </a:prstGeom>
        </p:spPr>
      </p:pic>
      <p:pic>
        <p:nvPicPr>
          <p:cNvPr id="9" name="Рисунок 8" descr="son-babusi-i-onuchk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928670"/>
            <a:ext cx="2500330" cy="2571768"/>
          </a:xfrm>
          <a:prstGeom prst="rect">
            <a:avLst/>
          </a:prstGeom>
        </p:spPr>
      </p:pic>
      <p:pic>
        <p:nvPicPr>
          <p:cNvPr id="10" name="Рисунок 9" descr="tsyganka-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357166"/>
            <a:ext cx="2071702" cy="3143272"/>
          </a:xfrm>
          <a:prstGeom prst="rect">
            <a:avLst/>
          </a:prstGeom>
        </p:spPr>
      </p:pic>
      <p:pic>
        <p:nvPicPr>
          <p:cNvPr id="11" name="Рисунок 10" descr="perervane_pobachenny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3714752"/>
            <a:ext cx="2000250" cy="2928958"/>
          </a:xfrm>
          <a:prstGeom prst="rect">
            <a:avLst/>
          </a:prstGeom>
        </p:spPr>
      </p:pic>
      <p:pic>
        <p:nvPicPr>
          <p:cNvPr id="13" name="Рисунок 12" descr="zhinka_v_lizhku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3714752"/>
            <a:ext cx="1928826" cy="2928958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2976" y="142852"/>
            <a:ext cx="6858048" cy="1928826"/>
          </a:xfrm>
          <a:solidFill>
            <a:srgbClr val="CC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/>
              <a:t>Найбільш ранній малюнок, що дійшов до нас і відомий під назвою </a:t>
            </a:r>
            <a:r>
              <a:rPr lang="en-US" sz="2400" dirty="0" smtClean="0"/>
              <a:t>“</a:t>
            </a:r>
            <a:r>
              <a:rPr lang="uk-UA" sz="2400" dirty="0" smtClean="0"/>
              <a:t>Погруддя жінки</a:t>
            </a:r>
            <a:r>
              <a:rPr lang="en-US" sz="2400" dirty="0" smtClean="0"/>
              <a:t>”</a:t>
            </a:r>
            <a:r>
              <a:rPr lang="uk-UA" sz="2400" dirty="0" smtClean="0"/>
              <a:t> або </a:t>
            </a:r>
            <a:r>
              <a:rPr lang="en-US" sz="2400" dirty="0" smtClean="0"/>
              <a:t> “</a:t>
            </a:r>
            <a:r>
              <a:rPr lang="uk-UA" sz="2400" dirty="0" smtClean="0"/>
              <a:t>Жіноча голівка</a:t>
            </a:r>
            <a:r>
              <a:rPr lang="en-US" sz="2400" dirty="0" smtClean="0"/>
              <a:t>”</a:t>
            </a:r>
            <a:r>
              <a:rPr lang="uk-UA" sz="2400" dirty="0" smtClean="0"/>
              <a:t>, датований самим автором ще 1830 роком. З цієї юнацької роботи і розпочалась творчість видатного художника.  </a:t>
            </a:r>
            <a:endParaRPr lang="ru-RU" sz="2400" dirty="0"/>
          </a:p>
        </p:txBody>
      </p:sp>
      <p:pic>
        <p:nvPicPr>
          <p:cNvPr id="3" name="Рисунок 2" descr="696029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7161">
            <a:off x="4834135" y="2526571"/>
            <a:ext cx="3462459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2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428868"/>
            <a:ext cx="350046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786050" y="2143116"/>
            <a:ext cx="3400420" cy="1636710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uk-UA" sz="2000" dirty="0" smtClean="0"/>
              <a:t>У 1843 році Тарас приїхав в Україну. Під час подорожі любов до рідного краю наштовхнула його на створення цілої серії картин під назвою </a:t>
            </a:r>
            <a:r>
              <a:rPr lang="en-US" sz="2000" dirty="0" smtClean="0"/>
              <a:t>“</a:t>
            </a:r>
            <a:r>
              <a:rPr lang="uk-UA" sz="2000" dirty="0" smtClean="0"/>
              <a:t>Живописна Україна</a:t>
            </a:r>
            <a:r>
              <a:rPr lang="en-US" sz="2000" dirty="0" smtClean="0"/>
              <a:t>”</a:t>
            </a:r>
            <a:r>
              <a:rPr lang="uk-UA" sz="2000" dirty="0" smtClean="0"/>
              <a:t>, на яких відображено історичні місця, побут і природу країни. </a:t>
            </a:r>
            <a:endParaRPr lang="ru-RU" sz="2000" dirty="0"/>
          </a:p>
        </p:txBody>
      </p:sp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42852"/>
            <a:ext cx="3429024" cy="1857388"/>
          </a:xfrm>
          <a:prstGeom prst="rect">
            <a:avLst/>
          </a:prstGeom>
        </p:spPr>
      </p:pic>
      <p:pic>
        <p:nvPicPr>
          <p:cNvPr id="6" name="Рисунок 5" descr="1334307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143512"/>
            <a:ext cx="2357454" cy="1571636"/>
          </a:xfrm>
          <a:prstGeom prst="rect">
            <a:avLst/>
          </a:prstGeom>
        </p:spPr>
      </p:pic>
      <p:pic>
        <p:nvPicPr>
          <p:cNvPr id="7" name="Рисунок 6" descr="irzykal-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572008"/>
            <a:ext cx="2643206" cy="2143140"/>
          </a:xfrm>
          <a:prstGeom prst="rect">
            <a:avLst/>
          </a:prstGeom>
        </p:spPr>
      </p:pic>
      <p:pic>
        <p:nvPicPr>
          <p:cNvPr id="9" name="Рисунок 8" descr="File_27871880I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52"/>
            <a:ext cx="2369062" cy="2500330"/>
          </a:xfrm>
          <a:prstGeom prst="rect">
            <a:avLst/>
          </a:prstGeom>
        </p:spPr>
      </p:pic>
      <p:pic>
        <p:nvPicPr>
          <p:cNvPr id="10" name="Рисунок 9" descr="nich-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142852"/>
            <a:ext cx="2643174" cy="2071702"/>
          </a:xfrm>
          <a:prstGeom prst="rect">
            <a:avLst/>
          </a:prstGeom>
        </p:spPr>
      </p:pic>
      <p:pic>
        <p:nvPicPr>
          <p:cNvPr id="11" name="Рисунок 10" descr="znahar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2786058"/>
            <a:ext cx="2357454" cy="2286016"/>
          </a:xfrm>
          <a:prstGeom prst="rect">
            <a:avLst/>
          </a:prstGeom>
        </p:spPr>
      </p:pic>
      <p:pic>
        <p:nvPicPr>
          <p:cNvPr id="12" name="Рисунок 11" descr="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4" y="3929066"/>
            <a:ext cx="3571900" cy="2723217"/>
          </a:xfrm>
          <a:prstGeom prst="rect">
            <a:avLst/>
          </a:prstGeom>
        </p:spPr>
      </p:pic>
      <p:pic>
        <p:nvPicPr>
          <p:cNvPr id="13" name="Рисунок 12" descr="Subotiv_cherch_of_Bohdan_Khmelnytsk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7950" y="2357430"/>
            <a:ext cx="2500298" cy="203716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929090" cy="2643206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1845-1847 роках Тарас Григорович створив ряд портретів, які переконливо свідчать про зростання художника, про поглиблення психологічної характеристики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образів. 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Рисунок 2" descr="7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20260">
            <a:off x="5597577" y="3529998"/>
            <a:ext cx="3312125" cy="3071834"/>
          </a:xfrm>
          <a:prstGeom prst="rect">
            <a:avLst/>
          </a:prstGeom>
        </p:spPr>
      </p:pic>
      <p:pic>
        <p:nvPicPr>
          <p:cNvPr id="5" name="Рисунок 4" descr="artemovs_b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3643314"/>
            <a:ext cx="2571767" cy="3071834"/>
          </a:xfrm>
          <a:prstGeom prst="rect">
            <a:avLst/>
          </a:prstGeom>
        </p:spPr>
      </p:pic>
      <p:pic>
        <p:nvPicPr>
          <p:cNvPr id="6" name="Рисунок 5" descr="Pav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7100">
            <a:off x="302535" y="3744005"/>
            <a:ext cx="2497519" cy="2983124"/>
          </a:xfrm>
          <a:prstGeom prst="rect">
            <a:avLst/>
          </a:prstGeom>
        </p:spPr>
      </p:pic>
      <p:pic>
        <p:nvPicPr>
          <p:cNvPr id="7" name="Рисунок 6" descr="490-11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2599">
            <a:off x="4774375" y="361753"/>
            <a:ext cx="3286148" cy="3070212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484784"/>
            <a:ext cx="5148064" cy="5373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і всі художники, Тарас Григорович не оминув і зображення оголеної натури. Зокрема, він малював голим себе самого. У 1848 році поет намалював себе без одягу з усіма анатомічними особливостями під час </a:t>
            </a:r>
            <a:r>
              <a:rPr lang="uk-UA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Аральської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екпедиції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r"/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Іншим разом вже на засланні своїм голим зображенням він проілюстрував своє життя.</a:t>
            </a:r>
          </a:p>
          <a:p>
            <a:pPr algn="r"/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"Одна графиня питала Тараса, як він в тюрмі живе. А він намалював себе голим разом з солдатом і дописав: "як бачте, так і живу", - згадувала коханка поета </a:t>
            </a:r>
            <a:r>
              <a:rPr lang="uk-UA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Ликерія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Яковлева</a:t>
            </a:r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8864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Голі портрети митця зруйнували його кар'єру художника</a:t>
            </a:r>
          </a:p>
        </p:txBody>
      </p:sp>
      <p:pic>
        <p:nvPicPr>
          <p:cNvPr id="4" name="Рисунок 3" descr="95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3692205" cy="472514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9FCB">
                <a:alpha val="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277986"/>
            <a:ext cx="8208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словами </a:t>
            </a:r>
            <a:r>
              <a:rPr lang="uk-UA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Ликерії</a:t>
            </a:r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Шевченко розповідав їй, що в Сибір його відправили через еротичні портрети цариці Катерини, а не через роги на портреті одного з міністрів.</a:t>
            </a:r>
          </a:p>
          <a:p>
            <a:endParaRPr lang="uk-UA" b="1" i="1" dirty="0">
              <a:solidFill>
                <a:srgbClr val="00CCFF"/>
              </a:solidFill>
            </a:endParaRPr>
          </a:p>
        </p:txBody>
      </p:sp>
      <p:pic>
        <p:nvPicPr>
          <p:cNvPr id="4" name="Рисунок 3" descr="odaly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976664" cy="4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431</TotalTime>
  <Words>975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В історії кожного народу є імена, які він свято береже у своїй пам’яті і з великою любов’ю та повагою передає з покоління в покоління. Є таке ім’я і у нашого народу – Тарас Шевченко. Не було і немає в Україні поета, який був би йому подібний. Не було у неньки України сина, який так ніжно і віддано любив свій народ і так страждав за нього. Для кожного з нас ім’я Шевченка є святим.</vt:lpstr>
      <vt:lpstr>Попри безсумнівний геній Шевченка, для більшості українців знання про нього обмежені шкільною програмою – “Заповіт”, “Мені тринадцятий минало”, “Садок вишневий коло хати” – так от інші твори мало хто й згадає. Ще менше ми знаємо про Шевченка-художника. </vt:lpstr>
      <vt:lpstr>Тарас Шевченко як художник займає одне з найпочесніших місць в українському образотворчому мистецтві. Він прекрасно володів всіма відомими засобами графічного зображення.  Ще змалку крейда і вуглинка були для нього неабиякою радістю. Малював ними стіни, лави, стіл… Малював у хаті і надворі, вдома і в гостях.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Мар'яна</cp:lastModifiedBy>
  <cp:revision>50</cp:revision>
  <dcterms:created xsi:type="dcterms:W3CDTF">2014-01-19T15:01:38Z</dcterms:created>
  <dcterms:modified xsi:type="dcterms:W3CDTF">2014-02-02T10:02:56Z</dcterms:modified>
</cp:coreProperties>
</file>