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5087F-2E2A-4F8A-B8CC-09EC2BECADB7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5E83A-9695-4D1F-BB77-D1FBFE97F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20652903">
            <a:off x="-21490" y="3092127"/>
            <a:ext cx="9208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endParaRPr lang="ru-RU" sz="6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127092">
            <a:off x="603041" y="2154158"/>
            <a:ext cx="6972207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Іван Франко – драматург 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7"/>
            <a:ext cx="84296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В </a:t>
            </a:r>
            <a:r>
              <a:rPr lang="ru-RU" dirty="0" err="1">
                <a:solidFill>
                  <a:srgbClr val="7030A0"/>
                </a:solidFill>
              </a:rPr>
              <a:t>умовах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колоніального</a:t>
            </a:r>
            <a:r>
              <a:rPr lang="ru-RU" dirty="0">
                <a:solidFill>
                  <a:srgbClr val="7030A0"/>
                </a:solidFill>
              </a:rPr>
              <a:t> становища </a:t>
            </a:r>
            <a:r>
              <a:rPr lang="ru-RU" dirty="0" err="1">
                <a:solidFill>
                  <a:srgbClr val="7030A0"/>
                </a:solidFill>
              </a:rPr>
              <a:t>Галичини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цісарській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Австро-Угорщини</a:t>
            </a:r>
            <a:r>
              <a:rPr lang="ru-RU" dirty="0">
                <a:solidFill>
                  <a:srgbClr val="7030A0"/>
                </a:solidFill>
              </a:rPr>
              <a:t> драма “Сон князя Святослава”, в </a:t>
            </a:r>
            <a:r>
              <a:rPr lang="ru-RU" dirty="0" err="1">
                <a:solidFill>
                  <a:srgbClr val="7030A0"/>
                </a:solidFill>
              </a:rPr>
              <a:t>якій</a:t>
            </a:r>
            <a:r>
              <a:rPr lang="ru-RU" dirty="0">
                <a:solidFill>
                  <a:srgbClr val="7030A0"/>
                </a:solidFill>
              </a:rPr>
              <a:t> проводиться </a:t>
            </a:r>
            <a:r>
              <a:rPr lang="ru-RU" dirty="0" err="1">
                <a:solidFill>
                  <a:srgbClr val="7030A0"/>
                </a:solidFill>
              </a:rPr>
              <a:t>ідея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єдності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всіх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руських</a:t>
            </a:r>
            <a:r>
              <a:rPr lang="ru-RU" dirty="0">
                <a:solidFill>
                  <a:srgbClr val="7030A0"/>
                </a:solidFill>
              </a:rPr>
              <a:t> земель, мала </a:t>
            </a:r>
            <a:r>
              <a:rPr lang="ru-RU" dirty="0" err="1">
                <a:solidFill>
                  <a:srgbClr val="7030A0"/>
                </a:solidFill>
              </a:rPr>
              <a:t>злободенне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політичне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спрямування</a:t>
            </a:r>
            <a:r>
              <a:rPr lang="ru-RU" dirty="0">
                <a:solidFill>
                  <a:srgbClr val="7030A0"/>
                </a:solidFill>
              </a:rPr>
              <a:t>. Франко в </a:t>
            </a:r>
            <a:r>
              <a:rPr lang="ru-RU" dirty="0" err="1">
                <a:solidFill>
                  <a:srgbClr val="7030A0"/>
                </a:solidFill>
              </a:rPr>
              <a:t>цьому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творі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використав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своєрідний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засіб</a:t>
            </a:r>
            <a:r>
              <a:rPr lang="ru-RU" dirty="0">
                <a:solidFill>
                  <a:srgbClr val="7030A0"/>
                </a:solidFill>
              </a:rPr>
              <a:t>: </a:t>
            </a:r>
            <a:r>
              <a:rPr lang="ru-RU" dirty="0" err="1">
                <a:solidFill>
                  <a:srgbClr val="7030A0"/>
                </a:solidFill>
              </a:rPr>
              <a:t>він</a:t>
            </a:r>
            <a:r>
              <a:rPr lang="ru-RU" dirty="0">
                <a:solidFill>
                  <a:srgbClr val="7030A0"/>
                </a:solidFill>
              </a:rPr>
              <a:t> написав </a:t>
            </a:r>
            <a:r>
              <a:rPr lang="ru-RU" dirty="0" err="1">
                <a:solidFill>
                  <a:srgbClr val="7030A0"/>
                </a:solidFill>
              </a:rPr>
              <a:t>глибоко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патріотичну</a:t>
            </a:r>
            <a:r>
              <a:rPr lang="ru-RU" dirty="0">
                <a:solidFill>
                  <a:srgbClr val="7030A0"/>
                </a:solidFill>
              </a:rPr>
              <a:t> драму на </a:t>
            </a:r>
            <a:r>
              <a:rPr lang="ru-RU" dirty="0" err="1">
                <a:solidFill>
                  <a:srgbClr val="7030A0"/>
                </a:solidFill>
              </a:rPr>
              <a:t>матеріалі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далекого </a:t>
            </a:r>
            <a:r>
              <a:rPr lang="ru-RU" dirty="0" err="1">
                <a:solidFill>
                  <a:srgbClr val="7030A0"/>
                </a:solidFill>
              </a:rPr>
              <a:t>історичного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минулого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скерувавши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політичне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вістря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проти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своїх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ідейних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супротивників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проти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недругів</a:t>
            </a:r>
            <a:r>
              <a:rPr lang="ru-RU" dirty="0">
                <a:solidFill>
                  <a:srgbClr val="7030A0"/>
                </a:solidFill>
              </a:rPr>
              <a:t> народу.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Показу тяжкого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західноукраїнського</a:t>
            </a:r>
            <a:r>
              <a:rPr lang="ru-RU" dirty="0">
                <a:solidFill>
                  <a:srgbClr val="7030A0"/>
                </a:solidFill>
              </a:rPr>
              <a:t> селянства </a:t>
            </a:r>
            <a:r>
              <a:rPr lang="ru-RU" dirty="0" err="1">
                <a:solidFill>
                  <a:srgbClr val="7030A0"/>
                </a:solidFill>
              </a:rPr>
              <a:t>під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владою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Австро-Угорської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монархії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відкриттю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сваволі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злочинних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цісарських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урядовців</a:t>
            </a:r>
            <a:r>
              <a:rPr lang="ru-RU" dirty="0">
                <a:solidFill>
                  <a:srgbClr val="7030A0"/>
                </a:solidFill>
              </a:rPr>
              <a:t> та </a:t>
            </a:r>
            <a:r>
              <a:rPr lang="ru-RU" dirty="0" err="1">
                <a:solidFill>
                  <a:srgbClr val="7030A0"/>
                </a:solidFill>
              </a:rPr>
              <a:t>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спільників-багатіїв</a:t>
            </a:r>
            <a:r>
              <a:rPr lang="ru-RU" dirty="0">
                <a:solidFill>
                  <a:srgbClr val="7030A0"/>
                </a:solidFill>
              </a:rPr>
              <a:t> у </a:t>
            </a:r>
            <a:r>
              <a:rPr lang="ru-RU" dirty="0" err="1">
                <a:solidFill>
                  <a:srgbClr val="7030A0"/>
                </a:solidFill>
              </a:rPr>
              <a:t>прикарпатському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селі</a:t>
            </a:r>
            <a:r>
              <a:rPr lang="ru-RU" dirty="0">
                <a:solidFill>
                  <a:srgbClr val="7030A0"/>
                </a:solidFill>
              </a:rPr>
              <a:t> Франко </a:t>
            </a:r>
            <a:r>
              <a:rPr lang="ru-RU" dirty="0" err="1">
                <a:solidFill>
                  <a:srgbClr val="7030A0"/>
                </a:solidFill>
              </a:rPr>
              <a:t>присвятив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комедію</a:t>
            </a:r>
            <a:r>
              <a:rPr lang="ru-RU" dirty="0">
                <a:solidFill>
                  <a:srgbClr val="7030A0"/>
                </a:solidFill>
              </a:rPr>
              <a:t> “Рябина”. </a:t>
            </a:r>
            <a:r>
              <a:rPr lang="ru-RU" dirty="0" err="1">
                <a:solidFill>
                  <a:srgbClr val="7030A0"/>
                </a:solidFill>
              </a:rPr>
              <a:t>Спочатку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він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мав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намір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написати</a:t>
            </a:r>
            <a:r>
              <a:rPr lang="ru-RU" dirty="0">
                <a:solidFill>
                  <a:srgbClr val="7030A0"/>
                </a:solidFill>
              </a:rPr>
              <a:t> про </a:t>
            </a:r>
            <a:r>
              <a:rPr lang="ru-RU" dirty="0" err="1">
                <a:solidFill>
                  <a:srgbClr val="7030A0"/>
                </a:solidFill>
              </a:rPr>
              <a:t>це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оповідання</a:t>
            </a:r>
            <a:r>
              <a:rPr lang="ru-RU" dirty="0">
                <a:solidFill>
                  <a:srgbClr val="7030A0"/>
                </a:solidFill>
              </a:rPr>
              <a:t> (</a:t>
            </a:r>
            <a:r>
              <a:rPr lang="ru-RU" dirty="0" err="1">
                <a:solidFill>
                  <a:srgbClr val="7030A0"/>
                </a:solidFill>
              </a:rPr>
              <a:t>збереглося</a:t>
            </a:r>
            <a:r>
              <a:rPr lang="ru-RU" dirty="0">
                <a:solidFill>
                  <a:srgbClr val="7030A0"/>
                </a:solidFill>
              </a:rPr>
              <a:t> два </a:t>
            </a:r>
            <a:r>
              <a:rPr lang="ru-RU" dirty="0" err="1">
                <a:solidFill>
                  <a:srgbClr val="7030A0"/>
                </a:solidFill>
              </a:rPr>
              <a:t>варіанти</a:t>
            </a:r>
            <a:r>
              <a:rPr lang="ru-RU" dirty="0">
                <a:solidFill>
                  <a:srgbClr val="7030A0"/>
                </a:solidFill>
              </a:rPr>
              <a:t> початку), а в 1886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 створив </a:t>
            </a:r>
            <a:r>
              <a:rPr lang="ru-RU" dirty="0" err="1">
                <a:solidFill>
                  <a:srgbClr val="7030A0"/>
                </a:solidFill>
              </a:rPr>
              <a:t>комедію</a:t>
            </a:r>
            <a:r>
              <a:rPr lang="ru-RU" dirty="0">
                <a:solidFill>
                  <a:srgbClr val="7030A0"/>
                </a:solidFill>
              </a:rPr>
              <a:t> на три </a:t>
            </a:r>
            <a:r>
              <a:rPr lang="ru-RU" dirty="0" err="1">
                <a:solidFill>
                  <a:srgbClr val="7030A0"/>
                </a:solidFill>
              </a:rPr>
              <a:t>дії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під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назвою</a:t>
            </a:r>
            <a:r>
              <a:rPr lang="ru-RU" dirty="0">
                <a:solidFill>
                  <a:srgbClr val="7030A0"/>
                </a:solidFill>
              </a:rPr>
              <a:t> “Рябина”. </a:t>
            </a:r>
            <a:r>
              <a:rPr lang="ru-RU" dirty="0" err="1">
                <a:solidFill>
                  <a:srgbClr val="7030A0"/>
                </a:solidFill>
              </a:rPr>
              <a:t>Ця</a:t>
            </a:r>
            <a:r>
              <a:rPr lang="ru-RU" dirty="0">
                <a:solidFill>
                  <a:srgbClr val="7030A0"/>
                </a:solidFill>
              </a:rPr>
              <a:t> перша </a:t>
            </a:r>
            <a:r>
              <a:rPr lang="ru-RU" dirty="0" err="1">
                <a:solidFill>
                  <a:srgbClr val="7030A0"/>
                </a:solidFill>
              </a:rPr>
              <a:t>редакція</a:t>
            </a:r>
            <a:r>
              <a:rPr lang="ru-RU" dirty="0">
                <a:solidFill>
                  <a:srgbClr val="7030A0"/>
                </a:solidFill>
              </a:rPr>
              <a:t> не </a:t>
            </a:r>
            <a:r>
              <a:rPr lang="ru-RU" dirty="0" err="1">
                <a:solidFill>
                  <a:srgbClr val="7030A0"/>
                </a:solidFill>
              </a:rPr>
              <a:t>задовольнила</a:t>
            </a:r>
            <a:r>
              <a:rPr lang="ru-RU" dirty="0">
                <a:solidFill>
                  <a:srgbClr val="7030A0"/>
                </a:solidFill>
              </a:rPr>
              <a:t> автора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кінці</a:t>
            </a:r>
            <a:r>
              <a:rPr lang="ru-RU" dirty="0">
                <a:solidFill>
                  <a:srgbClr val="7030A0"/>
                </a:solidFill>
              </a:rPr>
              <a:t> 1893-на початку 1894 </a:t>
            </a:r>
            <a:r>
              <a:rPr lang="ru-RU" dirty="0" err="1">
                <a:solidFill>
                  <a:srgbClr val="7030A0"/>
                </a:solidFill>
              </a:rPr>
              <a:t>років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він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значно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переробив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п`єсу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власне</a:t>
            </a:r>
            <a:r>
              <a:rPr lang="ru-RU" dirty="0">
                <a:solidFill>
                  <a:srgbClr val="7030A0"/>
                </a:solidFill>
              </a:rPr>
              <a:t>, дав </a:t>
            </a:r>
            <a:r>
              <a:rPr lang="ru-RU" dirty="0" err="1">
                <a:solidFill>
                  <a:srgbClr val="7030A0"/>
                </a:solidFill>
              </a:rPr>
              <a:t>новий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варіант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твору</a:t>
            </a:r>
            <a:r>
              <a:rPr lang="ru-RU" dirty="0">
                <a:solidFill>
                  <a:srgbClr val="7030A0"/>
                </a:solidFill>
              </a:rPr>
              <a:t> на </a:t>
            </a:r>
            <a:r>
              <a:rPr lang="ru-RU" dirty="0" err="1">
                <a:solidFill>
                  <a:srgbClr val="7030A0"/>
                </a:solidFill>
              </a:rPr>
              <a:t>чотири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дії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залишивши</a:t>
            </a:r>
            <a:r>
              <a:rPr lang="ru-RU" dirty="0">
                <a:solidFill>
                  <a:srgbClr val="7030A0"/>
                </a:solidFill>
              </a:rPr>
              <a:t> ту саму </a:t>
            </a:r>
            <a:r>
              <a:rPr lang="ru-RU" dirty="0" err="1">
                <a:solidFill>
                  <a:srgbClr val="7030A0"/>
                </a:solidFill>
              </a:rPr>
              <a:t>назву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Устами селянина </a:t>
            </a:r>
            <a:r>
              <a:rPr lang="ru-RU" dirty="0" err="1">
                <a:solidFill>
                  <a:srgbClr val="7030A0"/>
                </a:solidFill>
              </a:rPr>
              <a:t>Грінчука</a:t>
            </a:r>
            <a:r>
              <a:rPr lang="ru-RU" dirty="0">
                <a:solidFill>
                  <a:srgbClr val="7030A0"/>
                </a:solidFill>
              </a:rPr>
              <a:t> Франко так </a:t>
            </a:r>
            <a:r>
              <a:rPr lang="ru-RU" dirty="0" err="1">
                <a:solidFill>
                  <a:srgbClr val="7030A0"/>
                </a:solidFill>
              </a:rPr>
              <a:t>охарактеризував</a:t>
            </a:r>
            <a:r>
              <a:rPr lang="ru-RU" dirty="0">
                <a:solidFill>
                  <a:srgbClr val="7030A0"/>
                </a:solidFill>
              </a:rPr>
              <a:t> становище </a:t>
            </a:r>
            <a:r>
              <a:rPr lang="ru-RU" dirty="0" err="1">
                <a:solidFill>
                  <a:srgbClr val="7030A0"/>
                </a:solidFill>
              </a:rPr>
              <a:t>галицького</a:t>
            </a:r>
            <a:r>
              <a:rPr lang="ru-RU" dirty="0">
                <a:solidFill>
                  <a:srgbClr val="7030A0"/>
                </a:solidFill>
              </a:rPr>
              <a:t> селянства за тих умов: “</a:t>
            </a:r>
            <a:r>
              <a:rPr lang="ru-RU" dirty="0" err="1">
                <a:solidFill>
                  <a:srgbClr val="7030A0"/>
                </a:solidFill>
              </a:rPr>
              <a:t>Війти</a:t>
            </a:r>
            <a:r>
              <a:rPr lang="ru-RU" dirty="0">
                <a:solidFill>
                  <a:srgbClr val="7030A0"/>
                </a:solidFill>
              </a:rPr>
              <a:t> до тебе </a:t>
            </a:r>
            <a:r>
              <a:rPr lang="ru-RU" dirty="0" err="1">
                <a:solidFill>
                  <a:srgbClr val="7030A0"/>
                </a:solidFill>
              </a:rPr>
              <a:t>йде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присяжний</a:t>
            </a:r>
            <a:r>
              <a:rPr lang="ru-RU" dirty="0">
                <a:solidFill>
                  <a:srgbClr val="7030A0"/>
                </a:solidFill>
              </a:rPr>
              <a:t> до тебе </a:t>
            </a:r>
            <a:r>
              <a:rPr lang="ru-RU" dirty="0" err="1">
                <a:solidFill>
                  <a:srgbClr val="7030A0"/>
                </a:solidFill>
              </a:rPr>
              <a:t>йде</a:t>
            </a:r>
            <a:r>
              <a:rPr lang="ru-RU" dirty="0">
                <a:solidFill>
                  <a:srgbClr val="7030A0"/>
                </a:solidFill>
              </a:rPr>
              <a:t>. А </a:t>
            </a:r>
            <a:r>
              <a:rPr lang="ru-RU" dirty="0" err="1">
                <a:solidFill>
                  <a:srgbClr val="7030A0"/>
                </a:solidFill>
              </a:rPr>
              <a:t>кожний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каже</a:t>
            </a:r>
            <a:r>
              <a:rPr lang="ru-RU" dirty="0">
                <a:solidFill>
                  <a:srgbClr val="7030A0"/>
                </a:solidFill>
              </a:rPr>
              <a:t>: дай! А </a:t>
            </a:r>
            <a:r>
              <a:rPr lang="ru-RU" dirty="0" err="1">
                <a:solidFill>
                  <a:srgbClr val="7030A0"/>
                </a:solidFill>
              </a:rPr>
              <a:t>ніхто</a:t>
            </a:r>
            <a:r>
              <a:rPr lang="ru-RU" dirty="0">
                <a:solidFill>
                  <a:srgbClr val="7030A0"/>
                </a:solidFill>
              </a:rPr>
              <a:t> не </a:t>
            </a:r>
            <a:r>
              <a:rPr lang="ru-RU" dirty="0" err="1">
                <a:solidFill>
                  <a:srgbClr val="7030A0"/>
                </a:solidFill>
              </a:rPr>
              <a:t>каже</a:t>
            </a:r>
            <a:r>
              <a:rPr lang="ru-RU" dirty="0">
                <a:solidFill>
                  <a:srgbClr val="7030A0"/>
                </a:solidFill>
              </a:rPr>
              <a:t>: на!”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6439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У 1894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 Франко написав, а в 1896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журналі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Житє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слово” </a:t>
            </a:r>
            <a:r>
              <a:rPr lang="ru-RU" dirty="0" err="1">
                <a:solidFill>
                  <a:srgbClr val="7030A0"/>
                </a:solidFill>
              </a:rPr>
              <a:t>опублікував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комедію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трьох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діях</a:t>
            </a:r>
            <a:r>
              <a:rPr lang="ru-RU" dirty="0">
                <a:solidFill>
                  <a:srgbClr val="7030A0"/>
                </a:solidFill>
              </a:rPr>
              <a:t> “Учитель”, у </a:t>
            </a:r>
            <a:r>
              <a:rPr lang="ru-RU" dirty="0" err="1">
                <a:solidFill>
                  <a:srgbClr val="7030A0"/>
                </a:solidFill>
              </a:rPr>
              <a:t>якій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талановито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відобразив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самовіддану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надзвичайно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важку</a:t>
            </a:r>
            <a:r>
              <a:rPr lang="ru-RU" dirty="0">
                <a:solidFill>
                  <a:srgbClr val="7030A0"/>
                </a:solidFill>
              </a:rPr>
              <a:t> за тих умов </a:t>
            </a:r>
            <a:r>
              <a:rPr lang="ru-RU" dirty="0" err="1">
                <a:solidFill>
                  <a:srgbClr val="7030A0"/>
                </a:solidFill>
              </a:rPr>
              <a:t>працю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сільського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вчителя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Омелян</a:t>
            </a:r>
            <a:r>
              <a:rPr lang="ru-RU" dirty="0">
                <a:solidFill>
                  <a:srgbClr val="7030A0"/>
                </a:solidFill>
              </a:rPr>
              <a:t> Ткач – </a:t>
            </a:r>
            <a:r>
              <a:rPr lang="ru-RU" dirty="0" err="1">
                <a:solidFill>
                  <a:srgbClr val="7030A0"/>
                </a:solidFill>
              </a:rPr>
              <a:t>головний</a:t>
            </a:r>
            <a:r>
              <a:rPr lang="ru-RU" dirty="0">
                <a:solidFill>
                  <a:srgbClr val="7030A0"/>
                </a:solidFill>
              </a:rPr>
              <a:t> герой </a:t>
            </a:r>
            <a:r>
              <a:rPr lang="ru-RU" dirty="0" err="1">
                <a:solidFill>
                  <a:srgbClr val="7030A0"/>
                </a:solidFill>
              </a:rPr>
              <a:t>п`єси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хворий</a:t>
            </a:r>
            <a:r>
              <a:rPr lang="ru-RU" dirty="0">
                <a:solidFill>
                  <a:srgbClr val="7030A0"/>
                </a:solidFill>
              </a:rPr>
              <a:t> на </a:t>
            </a:r>
            <a:r>
              <a:rPr lang="ru-RU" dirty="0" err="1">
                <a:solidFill>
                  <a:srgbClr val="7030A0"/>
                </a:solidFill>
              </a:rPr>
              <a:t>сухоти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гнаний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переслідуваний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працює</a:t>
            </a:r>
            <a:r>
              <a:rPr lang="ru-RU" dirty="0">
                <a:solidFill>
                  <a:srgbClr val="7030A0"/>
                </a:solidFill>
              </a:rPr>
              <a:t> для </a:t>
            </a:r>
            <a:r>
              <a:rPr lang="ru-RU" dirty="0" err="1">
                <a:solidFill>
                  <a:srgbClr val="7030A0"/>
                </a:solidFill>
              </a:rPr>
              <a:t>свого</a:t>
            </a:r>
            <a:r>
              <a:rPr lang="ru-RU" dirty="0">
                <a:solidFill>
                  <a:srgbClr val="7030A0"/>
                </a:solidFill>
              </a:rPr>
              <a:t> народу, </a:t>
            </a:r>
            <a:r>
              <a:rPr lang="ru-RU" dirty="0" err="1">
                <a:solidFill>
                  <a:srgbClr val="7030A0"/>
                </a:solidFill>
              </a:rPr>
              <a:t>сміливо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викриває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його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ворогів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бо</a:t>
            </a:r>
            <a:r>
              <a:rPr lang="ru-RU" dirty="0">
                <a:solidFill>
                  <a:srgbClr val="7030A0"/>
                </a:solidFill>
              </a:rPr>
              <a:t> без </a:t>
            </a:r>
            <a:r>
              <a:rPr lang="ru-RU" dirty="0" err="1">
                <a:solidFill>
                  <a:srgbClr val="7030A0"/>
                </a:solidFill>
              </a:rPr>
              <a:t>нього</a:t>
            </a:r>
            <a:r>
              <a:rPr lang="ru-RU" dirty="0">
                <a:solidFill>
                  <a:srgbClr val="7030A0"/>
                </a:solidFill>
              </a:rPr>
              <a:t>, як </a:t>
            </a:r>
            <a:r>
              <a:rPr lang="ru-RU" dirty="0" err="1">
                <a:solidFill>
                  <a:srgbClr val="7030A0"/>
                </a:solidFill>
              </a:rPr>
              <a:t>він</a:t>
            </a:r>
            <a:r>
              <a:rPr lang="ru-RU" dirty="0">
                <a:solidFill>
                  <a:srgbClr val="7030A0"/>
                </a:solidFill>
              </a:rPr>
              <a:t> говорить, “</a:t>
            </a:r>
            <a:r>
              <a:rPr lang="ru-RU" dirty="0" err="1">
                <a:solidFill>
                  <a:srgbClr val="7030A0"/>
                </a:solidFill>
              </a:rPr>
              <a:t>мусив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загинути</a:t>
            </a:r>
            <a:r>
              <a:rPr lang="ru-RU" dirty="0">
                <a:solidFill>
                  <a:srgbClr val="7030A0"/>
                </a:solidFill>
              </a:rPr>
              <a:t>, як </a:t>
            </a:r>
            <a:r>
              <a:rPr lang="ru-RU" dirty="0" err="1">
                <a:solidFill>
                  <a:srgbClr val="7030A0"/>
                </a:solidFill>
              </a:rPr>
              <a:t>риба</a:t>
            </a:r>
            <a:r>
              <a:rPr lang="ru-RU" dirty="0">
                <a:solidFill>
                  <a:srgbClr val="7030A0"/>
                </a:solidFill>
              </a:rPr>
              <a:t> без води”.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Образ </a:t>
            </a:r>
            <a:r>
              <a:rPr lang="ru-RU" dirty="0" err="1">
                <a:solidFill>
                  <a:srgbClr val="7030A0"/>
                </a:solidFill>
              </a:rPr>
              <a:t>Омеляна</a:t>
            </a:r>
            <a:r>
              <a:rPr lang="ru-RU" dirty="0">
                <a:solidFill>
                  <a:srgbClr val="7030A0"/>
                </a:solidFill>
              </a:rPr>
              <a:t> Ткача – один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перших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кращих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образів</a:t>
            </a:r>
            <a:r>
              <a:rPr lang="ru-RU" dirty="0">
                <a:solidFill>
                  <a:srgbClr val="7030A0"/>
                </a:solidFill>
              </a:rPr>
              <a:t> народного </a:t>
            </a:r>
            <a:r>
              <a:rPr lang="ru-RU" dirty="0" err="1">
                <a:solidFill>
                  <a:srgbClr val="7030A0"/>
                </a:solidFill>
              </a:rPr>
              <a:t>вчителя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український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літературі</a:t>
            </a:r>
            <a:r>
              <a:rPr lang="ru-RU" dirty="0">
                <a:solidFill>
                  <a:srgbClr val="7030A0"/>
                </a:solidFill>
              </a:rPr>
              <a:t> до 1917 року. </a:t>
            </a:r>
            <a:r>
              <a:rPr lang="ru-RU" dirty="0" err="1">
                <a:solidFill>
                  <a:srgbClr val="7030A0"/>
                </a:solidFill>
              </a:rPr>
              <a:t>Трохи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згодом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подібні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образи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такою ж теплотою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симпатією</a:t>
            </a:r>
            <a:r>
              <a:rPr lang="ru-RU" dirty="0">
                <a:solidFill>
                  <a:srgbClr val="7030A0"/>
                </a:solidFill>
              </a:rPr>
              <a:t>, як у </a:t>
            </a:r>
            <a:r>
              <a:rPr lang="ru-RU" dirty="0" err="1">
                <a:solidFill>
                  <a:srgbClr val="7030A0"/>
                </a:solidFill>
              </a:rPr>
              <a:t>п`єсі</a:t>
            </a:r>
            <a:r>
              <a:rPr lang="ru-RU" dirty="0">
                <a:solidFill>
                  <a:srgbClr val="7030A0"/>
                </a:solidFill>
              </a:rPr>
              <a:t> Франка, створив у </a:t>
            </a:r>
            <a:r>
              <a:rPr lang="ru-RU" dirty="0" err="1">
                <a:solidFill>
                  <a:srgbClr val="7030A0"/>
                </a:solidFill>
              </a:rPr>
              <a:t>ряді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оповідань</a:t>
            </a:r>
            <a:r>
              <a:rPr lang="ru-RU" dirty="0">
                <a:solidFill>
                  <a:srgbClr val="7030A0"/>
                </a:solidFill>
              </a:rPr>
              <a:t> Степан Васильченко. Драматично </a:t>
            </a:r>
            <a:r>
              <a:rPr lang="ru-RU" dirty="0" err="1">
                <a:solidFill>
                  <a:srgbClr val="7030A0"/>
                </a:solidFill>
              </a:rPr>
              <a:t>напружений</a:t>
            </a:r>
            <a:r>
              <a:rPr lang="ru-RU" dirty="0">
                <a:solidFill>
                  <a:srgbClr val="7030A0"/>
                </a:solidFill>
              </a:rPr>
              <a:t> сюжет, </a:t>
            </a:r>
            <a:r>
              <a:rPr lang="ru-RU" dirty="0" err="1">
                <a:solidFill>
                  <a:srgbClr val="7030A0"/>
                </a:solidFill>
              </a:rPr>
              <a:t>динамічний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розвиток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дії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колоритний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насичений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народнорозмовними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елементами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діалог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забезпечили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успіх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драмі</a:t>
            </a:r>
            <a:r>
              <a:rPr lang="ru-RU" dirty="0">
                <a:solidFill>
                  <a:srgbClr val="7030A0"/>
                </a:solidFill>
              </a:rPr>
              <a:t> “Учитель”, яка входить до репертуару </a:t>
            </a:r>
            <a:r>
              <a:rPr lang="ru-RU" dirty="0" err="1">
                <a:solidFill>
                  <a:srgbClr val="7030A0"/>
                </a:solidFill>
              </a:rPr>
              <a:t>багатьох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сучасних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театрів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У 1895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журналі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Житє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слово” Франко </a:t>
            </a:r>
            <a:r>
              <a:rPr lang="ru-RU" dirty="0" err="1">
                <a:solidFill>
                  <a:srgbClr val="7030A0"/>
                </a:solidFill>
              </a:rPr>
              <a:t>надрукував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віршовану</a:t>
            </a:r>
            <a:r>
              <a:rPr lang="ru-RU" dirty="0">
                <a:solidFill>
                  <a:srgbClr val="7030A0"/>
                </a:solidFill>
              </a:rPr>
              <a:t> драму на одну </a:t>
            </a:r>
            <a:r>
              <a:rPr lang="ru-RU" dirty="0" err="1">
                <a:solidFill>
                  <a:srgbClr val="7030A0"/>
                </a:solidFill>
              </a:rPr>
              <a:t>дію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Кам`яна</a:t>
            </a:r>
            <a:r>
              <a:rPr lang="ru-RU" dirty="0">
                <a:solidFill>
                  <a:srgbClr val="7030A0"/>
                </a:solidFill>
              </a:rPr>
              <a:t> душа”. </a:t>
            </a:r>
            <a:r>
              <a:rPr lang="ru-RU" dirty="0" err="1">
                <a:solidFill>
                  <a:srgbClr val="7030A0"/>
                </a:solidFill>
              </a:rPr>
              <a:t>Твір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цей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сповнений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поетики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народних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пісень</a:t>
            </a:r>
            <a:r>
              <a:rPr lang="ru-RU" dirty="0">
                <a:solidFill>
                  <a:srgbClr val="7030A0"/>
                </a:solidFill>
              </a:rPr>
              <a:t>, легенд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переказів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Художньою</a:t>
            </a:r>
            <a:r>
              <a:rPr lang="ru-RU" dirty="0">
                <a:solidFill>
                  <a:srgbClr val="7030A0"/>
                </a:solidFill>
              </a:rPr>
              <a:t> формою драма “</a:t>
            </a:r>
            <a:r>
              <a:rPr lang="ru-RU" dirty="0" err="1">
                <a:solidFill>
                  <a:srgbClr val="7030A0"/>
                </a:solidFill>
              </a:rPr>
              <a:t>Кам`яна</a:t>
            </a:r>
            <a:r>
              <a:rPr lang="ru-RU" dirty="0">
                <a:solidFill>
                  <a:srgbClr val="7030A0"/>
                </a:solidFill>
              </a:rPr>
              <a:t> душа” не схожа на </a:t>
            </a:r>
            <a:r>
              <a:rPr lang="ru-RU" dirty="0" err="1">
                <a:solidFill>
                  <a:srgbClr val="7030A0"/>
                </a:solidFill>
              </a:rPr>
              <a:t>жоден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драматичний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твір</a:t>
            </a:r>
            <a:r>
              <a:rPr lang="ru-RU" dirty="0">
                <a:solidFill>
                  <a:srgbClr val="7030A0"/>
                </a:solidFill>
              </a:rPr>
              <a:t> Франка. У </a:t>
            </a:r>
            <a:r>
              <a:rPr lang="ru-RU" dirty="0" err="1">
                <a:solidFill>
                  <a:srgbClr val="7030A0"/>
                </a:solidFill>
              </a:rPr>
              <a:t>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виразно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помітні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риси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які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згодом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стають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властивими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драматичним</a:t>
            </a:r>
            <a:r>
              <a:rPr lang="ru-RU" dirty="0">
                <a:solidFill>
                  <a:srgbClr val="7030A0"/>
                </a:solidFill>
              </a:rPr>
              <a:t> поемам </a:t>
            </a:r>
            <a:r>
              <a:rPr lang="ru-RU" dirty="0" err="1">
                <a:solidFill>
                  <a:srgbClr val="7030A0"/>
                </a:solidFill>
              </a:rPr>
              <a:t>Лесі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Українки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err="1">
                <a:solidFill>
                  <a:srgbClr val="7030A0"/>
                </a:solidFill>
              </a:rPr>
              <a:t>Драматичні</a:t>
            </a:r>
            <a:r>
              <a:rPr lang="ru-RU" dirty="0">
                <a:solidFill>
                  <a:srgbClr val="7030A0"/>
                </a:solidFill>
              </a:rPr>
              <a:t> твори </a:t>
            </a:r>
            <a:r>
              <a:rPr lang="ru-RU" dirty="0" err="1">
                <a:solidFill>
                  <a:srgbClr val="7030A0"/>
                </a:solidFill>
              </a:rPr>
              <a:t>Івана</a:t>
            </a:r>
            <a:r>
              <a:rPr lang="ru-RU" dirty="0">
                <a:solidFill>
                  <a:srgbClr val="7030A0"/>
                </a:solidFill>
              </a:rPr>
              <a:t> Франка </a:t>
            </a:r>
            <a:r>
              <a:rPr lang="ru-RU" dirty="0" err="1">
                <a:solidFill>
                  <a:srgbClr val="7030A0"/>
                </a:solidFill>
              </a:rPr>
              <a:t>глибоко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проблемні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актуальні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своїми</a:t>
            </a:r>
            <a:r>
              <a:rPr lang="ru-RU" dirty="0">
                <a:solidFill>
                  <a:srgbClr val="7030A0"/>
                </a:solidFill>
              </a:rPr>
              <a:t> темами та </a:t>
            </a:r>
            <a:r>
              <a:rPr lang="ru-RU" dirty="0" err="1">
                <a:solidFill>
                  <a:srgbClr val="7030A0"/>
                </a:solidFill>
              </a:rPr>
              <a:t>ідейним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спрямуванням</a:t>
            </a:r>
            <a:r>
              <a:rPr lang="ru-RU" dirty="0">
                <a:solidFill>
                  <a:srgbClr val="7030A0"/>
                </a:solidFill>
              </a:rPr>
              <a:t>. У </a:t>
            </a:r>
            <a:r>
              <a:rPr lang="ru-RU" dirty="0" err="1">
                <a:solidFill>
                  <a:srgbClr val="7030A0"/>
                </a:solidFill>
              </a:rPr>
              <a:t>драматичних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творах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історичного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минулого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письменник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підносив</a:t>
            </a:r>
            <a:r>
              <a:rPr lang="ru-RU" dirty="0">
                <a:solidFill>
                  <a:srgbClr val="7030A0"/>
                </a:solidFill>
              </a:rPr>
              <a:t> теми,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були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співзвучні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його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сучасністю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отже</a:t>
            </a:r>
            <a:r>
              <a:rPr lang="ru-RU" dirty="0">
                <a:solidFill>
                  <a:srgbClr val="7030A0"/>
                </a:solidFill>
              </a:rPr>
              <a:t>, служили </a:t>
            </a:r>
            <a:r>
              <a:rPr lang="ru-RU" dirty="0" err="1">
                <a:solidFill>
                  <a:srgbClr val="7030A0"/>
                </a:solidFill>
              </a:rPr>
              <a:t>тим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ідеалам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які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він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відстоював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протягом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усього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ltmmp.shkola.lviv.ua/wp-content/uploads/yootheme/Gallery/vechornytsi/IMG_18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429652" cy="561705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1.ytimg.com/vi/rBR10SI4TEw/hq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00042"/>
            <a:ext cx="7429518" cy="557214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2000240"/>
            <a:ext cx="5639469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Дякую за увагу</a:t>
            </a:r>
            <a:endParaRPr lang="ru-RU" sz="8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У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надзвичайно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багатій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літературній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спадщині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видатним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явищем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мистецтва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слова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є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його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драматичні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твори. До театру,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драматургії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письменник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виявив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великий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інтерес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ще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з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юнацьких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літ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.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Вже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на початку 70-х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років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Bookman Old Style" pitchFamily="18" charset="0"/>
              </a:rPr>
              <a:t>XIX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століття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він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співробітничав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з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мандрівною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трупою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О.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Бачинського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, яка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приїздила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тобі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в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Дрогобич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.</a:t>
            </a:r>
            <a:r>
              <a:rPr lang="ru-RU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До перших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спроб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Франка в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драматургії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належала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п`єса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польською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мовою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“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Югурта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”, написана в 1873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році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. Текст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цього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твору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не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зберігся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про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зміст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його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нічого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не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відомо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. Того ж року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молодий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письменник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створив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німецькою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мовою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драматичний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епізод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– сцену “Ромул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Рем” на тему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античної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легенди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про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заснування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Риму. У 1874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році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Франко написав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історичну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драму “Три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князі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на один престол”,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збирався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написати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п`єсу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про Богдана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Хмельницького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.</a:t>
            </a:r>
            <a:r>
              <a:rPr lang="ru-RU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У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відділі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рукописів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Інституту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літератури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ім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. Т. Г.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Шевченка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, де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зберігається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архів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особиста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бібліотека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письменника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є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автографи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початків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планів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драматичних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творів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які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думав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написати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Франко –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тоді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ще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учень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останніх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класів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гімназії</a:t>
            </a:r>
            <a:r>
              <a:rPr lang="ru-RU" dirty="0" smtClean="0">
                <a:solidFill>
                  <a:srgbClr val="7030A0"/>
                </a:solidFill>
                <a:latin typeface="Bookman Old Style" pitchFamily="18" charset="0"/>
              </a:rPr>
              <a:t>.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endParaRPr lang="ru-RU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dirty="0" err="1" smtClean="0">
                <a:solidFill>
                  <a:srgbClr val="7030A0"/>
                </a:solidFill>
                <a:latin typeface="Bookman Old Style" pitchFamily="18" charset="0"/>
              </a:rPr>
              <a:t>Ранні</a:t>
            </a:r>
            <a:r>
              <a:rPr lang="ru-RU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драматичні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твори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ще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мають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на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собі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ознаки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перших проб пера,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але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в них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вже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відчувається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вміння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автора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будувати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діалог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надавати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мовними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засобами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індивідуальних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рис героям , у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діях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поведінці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персонажів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розкривати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їх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суть,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властивості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Bookman Old Style" pitchFamily="18" charset="0"/>
              </a:rPr>
              <a:t>характерів</a:t>
            </a: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24" y="428604"/>
            <a:ext cx="72866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 1876 </a:t>
            </a:r>
            <a:r>
              <a:rPr lang="ru-RU" dirty="0" err="1"/>
              <a:t>році</a:t>
            </a:r>
            <a:r>
              <a:rPr lang="ru-RU" dirty="0"/>
              <a:t> драма “Три </a:t>
            </a:r>
            <a:r>
              <a:rPr lang="ru-RU" dirty="0" err="1"/>
              <a:t>князі</a:t>
            </a:r>
            <a:r>
              <a:rPr lang="ru-RU" dirty="0"/>
              <a:t> на один престол” у </a:t>
            </a:r>
            <a:r>
              <a:rPr lang="ru-RU" dirty="0" err="1"/>
              <a:t>сценічній</a:t>
            </a:r>
            <a:r>
              <a:rPr lang="ru-RU" dirty="0"/>
              <a:t> </a:t>
            </a:r>
            <a:r>
              <a:rPr lang="ru-RU" dirty="0" err="1"/>
              <a:t>обробці</a:t>
            </a:r>
            <a:r>
              <a:rPr lang="ru-RU" dirty="0"/>
              <a:t> М. </a:t>
            </a:r>
            <a:r>
              <a:rPr lang="ru-RU" dirty="0" err="1"/>
              <a:t>Вагилевича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поставлена на </a:t>
            </a:r>
            <a:r>
              <a:rPr lang="ru-RU" dirty="0" err="1"/>
              <a:t>сцені</a:t>
            </a:r>
            <a:r>
              <a:rPr lang="ru-RU" dirty="0"/>
              <a:t> </a:t>
            </a:r>
            <a:r>
              <a:rPr lang="ru-RU" dirty="0" err="1"/>
              <a:t>гуртком</a:t>
            </a:r>
            <a:r>
              <a:rPr lang="ru-RU" dirty="0"/>
              <a:t> </a:t>
            </a:r>
            <a:r>
              <a:rPr lang="ru-RU" dirty="0" err="1"/>
              <a:t>львівських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. У </a:t>
            </a:r>
            <a:r>
              <a:rPr lang="ru-RU" dirty="0" err="1"/>
              <a:t>наступні</a:t>
            </a:r>
            <a:r>
              <a:rPr lang="ru-RU" dirty="0"/>
              <a:t> роки Франко </a:t>
            </a:r>
            <a:r>
              <a:rPr lang="ru-RU" dirty="0" err="1"/>
              <a:t>незмінно</a:t>
            </a:r>
            <a:r>
              <a:rPr lang="ru-RU" dirty="0"/>
              <a:t> </a:t>
            </a:r>
            <a:r>
              <a:rPr lang="ru-RU" dirty="0" err="1"/>
              <a:t>приділяв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драматургії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театру, </a:t>
            </a:r>
            <a:r>
              <a:rPr lang="ru-RU" dirty="0" err="1"/>
              <a:t>зокрема</a:t>
            </a:r>
            <a:r>
              <a:rPr lang="ru-RU" dirty="0"/>
              <a:t> в </a:t>
            </a:r>
            <a:r>
              <a:rPr lang="ru-RU" dirty="0" err="1"/>
              <a:t>Галичині</a:t>
            </a:r>
            <a:r>
              <a:rPr lang="ru-RU" dirty="0"/>
              <a:t>, справив </a:t>
            </a:r>
            <a:r>
              <a:rPr lang="ru-RU" dirty="0" err="1"/>
              <a:t>помітний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театрально-мистецьке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 1879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Іван</a:t>
            </a:r>
            <a:r>
              <a:rPr lang="ru-RU" dirty="0"/>
              <a:t> Франко </a:t>
            </a:r>
            <a:r>
              <a:rPr lang="ru-RU" dirty="0" err="1"/>
              <a:t>переклав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драматичну</a:t>
            </a:r>
            <a:r>
              <a:rPr lang="ru-RU" dirty="0"/>
              <a:t> поему Байрона “</a:t>
            </a:r>
            <a:r>
              <a:rPr lang="ru-RU" dirty="0" err="1"/>
              <a:t>Каїн</a:t>
            </a:r>
            <a:r>
              <a:rPr lang="ru-RU" dirty="0"/>
              <a:t>”. </a:t>
            </a:r>
            <a:r>
              <a:rPr lang="ru-RU" dirty="0" err="1"/>
              <a:t>Пізніше</a:t>
            </a:r>
            <a:r>
              <a:rPr lang="ru-RU" dirty="0"/>
              <a:t>, на початку ХХ </a:t>
            </a:r>
            <a:r>
              <a:rPr lang="ru-RU" dirty="0" err="1"/>
              <a:t>століття</a:t>
            </a:r>
            <a:r>
              <a:rPr lang="ru-RU" dirty="0"/>
              <a:t>, видав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власною</a:t>
            </a:r>
            <a:r>
              <a:rPr lang="ru-RU" dirty="0"/>
              <a:t> </a:t>
            </a:r>
            <a:r>
              <a:rPr lang="ru-RU" dirty="0" err="1"/>
              <a:t>редакцією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вступними</a:t>
            </a:r>
            <a:r>
              <a:rPr lang="ru-RU" dirty="0"/>
              <a:t> </a:t>
            </a:r>
            <a:r>
              <a:rPr lang="ru-RU" dirty="0" err="1"/>
              <a:t>статтями</a:t>
            </a:r>
            <a:r>
              <a:rPr lang="ru-RU" dirty="0"/>
              <a:t> та </a:t>
            </a:r>
            <a:r>
              <a:rPr lang="ru-RU" dirty="0" err="1"/>
              <a:t>коментарями</a:t>
            </a:r>
            <a:r>
              <a:rPr lang="ru-RU" dirty="0"/>
              <a:t> </a:t>
            </a:r>
            <a:r>
              <a:rPr lang="ru-RU" dirty="0" err="1"/>
              <a:t>п`єси</a:t>
            </a:r>
            <a:r>
              <a:rPr lang="ru-RU" dirty="0"/>
              <a:t> </a:t>
            </a:r>
            <a:r>
              <a:rPr lang="ru-RU" dirty="0" err="1"/>
              <a:t>Шекспіра</a:t>
            </a:r>
            <a:r>
              <a:rPr lang="ru-RU" dirty="0"/>
              <a:t> в </a:t>
            </a:r>
            <a:r>
              <a:rPr lang="ru-RU" dirty="0" err="1"/>
              <a:t>перекладі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Пантелеймона</a:t>
            </a:r>
            <a:r>
              <a:rPr lang="ru-RU" dirty="0"/>
              <a:t> </a:t>
            </a:r>
            <a:r>
              <a:rPr lang="ru-RU" dirty="0" err="1"/>
              <a:t>Куліша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 80-90-і роки ХІХ </a:t>
            </a:r>
            <a:r>
              <a:rPr lang="ru-RU" dirty="0" err="1"/>
              <a:t>століття</a:t>
            </a:r>
            <a:r>
              <a:rPr lang="ru-RU" dirty="0"/>
              <a:t> Франко </a:t>
            </a:r>
            <a:r>
              <a:rPr lang="ru-RU" dirty="0" err="1"/>
              <a:t>опублікував</a:t>
            </a:r>
            <a:r>
              <a:rPr lang="ru-RU" dirty="0"/>
              <a:t> </a:t>
            </a:r>
            <a:r>
              <a:rPr lang="ru-RU" dirty="0" err="1"/>
              <a:t>чимало</a:t>
            </a:r>
            <a:r>
              <a:rPr lang="ru-RU" dirty="0"/>
              <a:t> статей про театр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драматургію</a:t>
            </a:r>
            <a:r>
              <a:rPr lang="ru-RU" dirty="0"/>
              <a:t> та </a:t>
            </a:r>
            <a:r>
              <a:rPr lang="ru-RU" dirty="0" err="1"/>
              <a:t>рецензій</a:t>
            </a:r>
            <a:r>
              <a:rPr lang="ru-RU" dirty="0"/>
              <a:t> на </a:t>
            </a:r>
            <a:r>
              <a:rPr lang="ru-RU" dirty="0" err="1"/>
              <a:t>театральні</a:t>
            </a:r>
            <a:r>
              <a:rPr lang="ru-RU" dirty="0"/>
              <a:t> </a:t>
            </a:r>
            <a:r>
              <a:rPr lang="ru-RU" dirty="0" err="1"/>
              <a:t>вистави</a:t>
            </a:r>
            <a:r>
              <a:rPr lang="ru-RU" dirty="0"/>
              <a:t>. “Лихо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розуму</a:t>
            </a:r>
            <a:r>
              <a:rPr lang="ru-RU" dirty="0"/>
              <a:t>” </a:t>
            </a:r>
            <a:r>
              <a:rPr lang="ru-RU" dirty="0" err="1"/>
              <a:t>Грибоєдова</a:t>
            </a:r>
            <a:r>
              <a:rPr lang="ru-RU" dirty="0"/>
              <a:t>, “Борис Годунов” </a:t>
            </a:r>
            <a:r>
              <a:rPr lang="ru-RU" dirty="0" err="1"/>
              <a:t>Пушкіна</a:t>
            </a:r>
            <a:r>
              <a:rPr lang="ru-RU" dirty="0"/>
              <a:t>, “</a:t>
            </a:r>
            <a:r>
              <a:rPr lang="ru-RU" dirty="0" err="1"/>
              <a:t>Ревізор</a:t>
            </a:r>
            <a:r>
              <a:rPr lang="ru-RU" dirty="0"/>
              <a:t>” Гоголя, </a:t>
            </a:r>
            <a:r>
              <a:rPr lang="ru-RU" dirty="0" err="1"/>
              <a:t>кілька</a:t>
            </a:r>
            <a:r>
              <a:rPr lang="ru-RU" dirty="0"/>
              <a:t> драм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трагедій</a:t>
            </a:r>
            <a:r>
              <a:rPr lang="ru-RU" dirty="0"/>
              <a:t> </a:t>
            </a:r>
            <a:r>
              <a:rPr lang="ru-RU" dirty="0" err="1"/>
              <a:t>Шекспіра</a:t>
            </a:r>
            <a:r>
              <a:rPr lang="ru-RU" dirty="0"/>
              <a:t> </a:t>
            </a:r>
            <a:r>
              <a:rPr lang="ru-RU" dirty="0" err="1"/>
              <a:t>знайшли</a:t>
            </a:r>
            <a:r>
              <a:rPr lang="ru-RU" dirty="0"/>
              <a:t> </a:t>
            </a:r>
            <a:r>
              <a:rPr lang="ru-RU" dirty="0" err="1"/>
              <a:t>глибокий</a:t>
            </a:r>
            <a:r>
              <a:rPr lang="ru-RU" dirty="0"/>
              <a:t>, </a:t>
            </a:r>
            <a:r>
              <a:rPr lang="ru-RU" dirty="0" err="1"/>
              <a:t>вдумливий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у </a:t>
            </a:r>
            <a:r>
              <a:rPr lang="ru-RU" dirty="0" err="1"/>
              <a:t>статтях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рецензіях</a:t>
            </a:r>
            <a:r>
              <a:rPr lang="ru-RU" dirty="0"/>
              <a:t> Франка.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Іван</a:t>
            </a:r>
            <a:r>
              <a:rPr lang="ru-RU" dirty="0"/>
              <a:t> Франко </a:t>
            </a:r>
            <a:r>
              <a:rPr lang="ru-RU" dirty="0" err="1"/>
              <a:t>рішуче</a:t>
            </a:r>
            <a:r>
              <a:rPr lang="ru-RU" dirty="0"/>
              <a:t> </a:t>
            </a:r>
            <a:r>
              <a:rPr lang="ru-RU" dirty="0" err="1"/>
              <a:t>виступав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примітивних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на театр як на </a:t>
            </a:r>
            <a:r>
              <a:rPr lang="ru-RU" dirty="0" err="1"/>
              <a:t>розважальне</a:t>
            </a:r>
            <a:r>
              <a:rPr lang="ru-RU" dirty="0"/>
              <a:t> </a:t>
            </a:r>
            <a:r>
              <a:rPr lang="ru-RU" dirty="0" err="1"/>
              <a:t>видовище</a:t>
            </a:r>
            <a:r>
              <a:rPr lang="ru-RU" dirty="0"/>
              <a:t>, </a:t>
            </a:r>
            <a:r>
              <a:rPr lang="ru-RU" dirty="0" err="1"/>
              <a:t>боровся</a:t>
            </a:r>
            <a:r>
              <a:rPr lang="ru-RU" dirty="0"/>
              <a:t> за </a:t>
            </a:r>
            <a:r>
              <a:rPr lang="ru-RU" dirty="0" err="1"/>
              <a:t>реалістичне</a:t>
            </a:r>
            <a:r>
              <a:rPr lang="ru-RU" dirty="0"/>
              <a:t> </a:t>
            </a:r>
            <a:r>
              <a:rPr lang="ru-RU" dirty="0" err="1"/>
              <a:t>театральне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, </a:t>
            </a:r>
            <a:r>
              <a:rPr lang="ru-RU" dirty="0" err="1"/>
              <a:t>покликане</a:t>
            </a:r>
            <a:r>
              <a:rPr lang="ru-RU" dirty="0"/>
              <a:t> </a:t>
            </a:r>
            <a:r>
              <a:rPr lang="ru-RU" dirty="0" err="1"/>
              <a:t>вчити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виховувати</a:t>
            </a:r>
            <a:r>
              <a:rPr lang="ru-RU" dirty="0"/>
              <a:t> </a:t>
            </a:r>
            <a:r>
              <a:rPr lang="ru-RU" dirty="0" err="1"/>
              <a:t>глядача</a:t>
            </a:r>
            <a:r>
              <a:rPr lang="ru-RU" dirty="0"/>
              <a:t> в </a:t>
            </a:r>
            <a:r>
              <a:rPr lang="ru-RU" dirty="0" err="1"/>
              <a:t>дусі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часу. На театр Франко </a:t>
            </a:r>
            <a:r>
              <a:rPr lang="ru-RU" dirty="0" err="1"/>
              <a:t>дивився</a:t>
            </a:r>
            <a:r>
              <a:rPr lang="ru-RU" dirty="0"/>
              <a:t> як на школу </a:t>
            </a:r>
            <a:r>
              <a:rPr lang="ru-RU" dirty="0" err="1"/>
              <a:t>життя</a:t>
            </a:r>
            <a:r>
              <a:rPr lang="ru-RU" dirty="0"/>
              <a:t>, яка </a:t>
            </a:r>
            <a:r>
              <a:rPr lang="ru-RU" dirty="0" err="1"/>
              <a:t>вчить</a:t>
            </a:r>
            <a:r>
              <a:rPr lang="ru-RU" dirty="0"/>
              <a:t> </a:t>
            </a:r>
            <a:r>
              <a:rPr lang="ru-RU" dirty="0" err="1"/>
              <a:t>глядача</a:t>
            </a:r>
            <a:r>
              <a:rPr lang="ru-RU" dirty="0"/>
              <a:t> </a:t>
            </a:r>
            <a:r>
              <a:rPr lang="ru-RU" dirty="0" err="1"/>
              <a:t>правдивості</a:t>
            </a:r>
            <a:r>
              <a:rPr lang="ru-RU" dirty="0"/>
              <a:t>, </a:t>
            </a:r>
            <a:r>
              <a:rPr lang="ru-RU" dirty="0" err="1"/>
              <a:t>чесності</a:t>
            </a:r>
            <a:r>
              <a:rPr lang="ru-RU" dirty="0"/>
              <a:t>,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викривати</a:t>
            </a:r>
            <a:r>
              <a:rPr lang="ru-RU" dirty="0"/>
              <a:t> все </a:t>
            </a:r>
            <a:r>
              <a:rPr lang="ru-RU" dirty="0" err="1"/>
              <a:t>низьке</a:t>
            </a:r>
            <a:r>
              <a:rPr lang="ru-RU" dirty="0"/>
              <a:t>, </a:t>
            </a:r>
            <a:r>
              <a:rPr lang="ru-RU" dirty="0" err="1"/>
              <a:t>огидне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за приклад для себе все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моральне</a:t>
            </a:r>
            <a:r>
              <a:rPr lang="ru-RU" dirty="0"/>
              <a:t> </a:t>
            </a:r>
            <a:r>
              <a:rPr lang="ru-RU" dirty="0" err="1"/>
              <a:t>чисте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благородне</a:t>
            </a:r>
            <a:r>
              <a:rPr lang="ru-RU" dirty="0"/>
              <a:t>.</a:t>
            </a:r>
          </a:p>
        </p:txBody>
      </p:sp>
      <p:pic>
        <p:nvPicPr>
          <p:cNvPr id="18434" name="Picture 2" descr="http://www.opoccuu.com/vmon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352925" cy="676275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71540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“Коли театр </a:t>
            </a:r>
            <a:r>
              <a:rPr lang="ru-RU" dirty="0" err="1">
                <a:solidFill>
                  <a:srgbClr val="7030A0"/>
                </a:solidFill>
              </a:rPr>
              <a:t>має</a:t>
            </a:r>
            <a:r>
              <a:rPr lang="ru-RU" dirty="0">
                <a:solidFill>
                  <a:srgbClr val="7030A0"/>
                </a:solidFill>
              </a:rPr>
              <a:t> бути школою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, -- писав Франко у </a:t>
            </a:r>
            <a:r>
              <a:rPr lang="ru-RU" dirty="0" err="1">
                <a:solidFill>
                  <a:srgbClr val="7030A0"/>
                </a:solidFill>
              </a:rPr>
              <a:t>статті</a:t>
            </a:r>
            <a:r>
              <a:rPr lang="ru-RU" dirty="0">
                <a:solidFill>
                  <a:srgbClr val="7030A0"/>
                </a:solidFill>
              </a:rPr>
              <a:t> “Наш театр”, - то </a:t>
            </a:r>
            <a:r>
              <a:rPr lang="ru-RU" dirty="0" err="1">
                <a:solidFill>
                  <a:srgbClr val="7030A0"/>
                </a:solidFill>
              </a:rPr>
              <a:t>мусить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показувати</a:t>
            </a:r>
            <a:r>
              <a:rPr lang="ru-RU" dirty="0">
                <a:solidFill>
                  <a:srgbClr val="7030A0"/>
                </a:solidFill>
              </a:rPr>
              <a:t> нам те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зображувати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аналізувати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його</a:t>
            </a:r>
            <a:r>
              <a:rPr lang="ru-RU" dirty="0">
                <a:solidFill>
                  <a:srgbClr val="7030A0"/>
                </a:solidFill>
              </a:rPr>
              <a:t> прояви, </a:t>
            </a:r>
            <a:r>
              <a:rPr lang="ru-RU" dirty="0" err="1">
                <a:solidFill>
                  <a:srgbClr val="7030A0"/>
                </a:solidFill>
              </a:rPr>
              <a:t>будити</a:t>
            </a:r>
            <a:r>
              <a:rPr lang="ru-RU" dirty="0">
                <a:solidFill>
                  <a:srgbClr val="7030A0"/>
                </a:solidFill>
              </a:rPr>
              <a:t> в слухачах критику </a:t>
            </a:r>
            <a:r>
              <a:rPr lang="ru-RU" dirty="0" err="1">
                <a:solidFill>
                  <a:srgbClr val="7030A0"/>
                </a:solidFill>
              </a:rPr>
              <a:t>свого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будити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почуття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такі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такі</a:t>
            </a:r>
            <a:r>
              <a:rPr lang="ru-RU" dirty="0">
                <a:solidFill>
                  <a:srgbClr val="7030A0"/>
                </a:solidFill>
              </a:rPr>
              <a:t> прояви </a:t>
            </a:r>
            <a:r>
              <a:rPr lang="ru-RU" dirty="0" err="1">
                <a:solidFill>
                  <a:srgbClr val="7030A0"/>
                </a:solidFill>
              </a:rPr>
              <a:t>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добрі</a:t>
            </a:r>
            <a:r>
              <a:rPr lang="ru-RU" dirty="0">
                <a:solidFill>
                  <a:srgbClr val="7030A0"/>
                </a:solidFill>
              </a:rPr>
              <a:t>, а </a:t>
            </a:r>
            <a:r>
              <a:rPr lang="ru-RU" dirty="0" err="1">
                <a:solidFill>
                  <a:srgbClr val="7030A0"/>
                </a:solidFill>
              </a:rPr>
              <a:t>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погані</a:t>
            </a:r>
            <a:r>
              <a:rPr lang="ru-RU" dirty="0">
                <a:solidFill>
                  <a:srgbClr val="7030A0"/>
                </a:solidFill>
              </a:rPr>
              <a:t>. А </a:t>
            </a:r>
            <a:r>
              <a:rPr lang="ru-RU" dirty="0" err="1">
                <a:solidFill>
                  <a:srgbClr val="7030A0"/>
                </a:solidFill>
              </a:rPr>
              <a:t>щоб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така</a:t>
            </a:r>
            <a:r>
              <a:rPr lang="ru-RU" dirty="0">
                <a:solidFill>
                  <a:srgbClr val="7030A0"/>
                </a:solidFill>
              </a:rPr>
              <a:t> критика </a:t>
            </a:r>
            <a:r>
              <a:rPr lang="ru-RU" dirty="0" err="1">
                <a:solidFill>
                  <a:srgbClr val="7030A0"/>
                </a:solidFill>
              </a:rPr>
              <a:t>була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вірна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мусить</a:t>
            </a:r>
            <a:r>
              <a:rPr lang="ru-RU" dirty="0">
                <a:solidFill>
                  <a:srgbClr val="7030A0"/>
                </a:solidFill>
              </a:rPr>
              <a:t> бути </a:t>
            </a:r>
            <a:r>
              <a:rPr lang="ru-RU" dirty="0" err="1">
                <a:solidFill>
                  <a:srgbClr val="7030A0"/>
                </a:solidFill>
              </a:rPr>
              <a:t>повною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всесторонньою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опиратись</a:t>
            </a:r>
            <a:r>
              <a:rPr lang="ru-RU" dirty="0">
                <a:solidFill>
                  <a:srgbClr val="7030A0"/>
                </a:solidFill>
              </a:rPr>
              <a:t> на </a:t>
            </a:r>
            <a:r>
              <a:rPr lang="ru-RU" dirty="0" err="1">
                <a:solidFill>
                  <a:srgbClr val="7030A0"/>
                </a:solidFill>
              </a:rPr>
              <a:t>повнім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широкім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зображені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суспільності</a:t>
            </a:r>
            <a:r>
              <a:rPr lang="ru-RU" dirty="0">
                <a:solidFill>
                  <a:srgbClr val="7030A0"/>
                </a:solidFill>
              </a:rPr>
              <a:t>. Театр, </a:t>
            </a:r>
            <a:r>
              <a:rPr lang="ru-RU" dirty="0" err="1">
                <a:solidFill>
                  <a:srgbClr val="7030A0"/>
                </a:solidFill>
              </a:rPr>
              <a:t>котрий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піддає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прилюдній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критиці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тільки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деякі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дрібненькі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явища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осмішує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або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клеймує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тільки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деякі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невеличкі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покутні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хиби</a:t>
            </a:r>
            <a:r>
              <a:rPr lang="ru-RU" dirty="0">
                <a:solidFill>
                  <a:srgbClr val="7030A0"/>
                </a:solidFill>
              </a:rPr>
              <a:t>, а </a:t>
            </a:r>
            <a:r>
              <a:rPr lang="ru-RU" dirty="0" err="1">
                <a:solidFill>
                  <a:srgbClr val="7030A0"/>
                </a:solidFill>
              </a:rPr>
              <a:t>лишає</a:t>
            </a:r>
            <a:r>
              <a:rPr lang="ru-RU" dirty="0">
                <a:solidFill>
                  <a:srgbClr val="7030A0"/>
                </a:solidFill>
              </a:rPr>
              <a:t> на </a:t>
            </a:r>
            <a:r>
              <a:rPr lang="ru-RU" dirty="0" err="1">
                <a:solidFill>
                  <a:srgbClr val="7030A0"/>
                </a:solidFill>
              </a:rPr>
              <a:t>боці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промовчує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або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покриває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брехнею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головні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основні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недоліки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суспільності</a:t>
            </a:r>
            <a:r>
              <a:rPr lang="ru-RU" dirty="0">
                <a:solidFill>
                  <a:srgbClr val="7030A0"/>
                </a:solidFill>
              </a:rPr>
              <a:t>, той театр </a:t>
            </a:r>
            <a:r>
              <a:rPr lang="ru-RU" dirty="0" err="1">
                <a:solidFill>
                  <a:srgbClr val="7030A0"/>
                </a:solidFill>
              </a:rPr>
              <a:t>ніколи</a:t>
            </a:r>
            <a:r>
              <a:rPr lang="ru-RU" dirty="0">
                <a:solidFill>
                  <a:srgbClr val="7030A0"/>
                </a:solidFill>
              </a:rPr>
              <a:t> не стане </a:t>
            </a:r>
            <a:r>
              <a:rPr lang="ru-RU" dirty="0" err="1">
                <a:solidFill>
                  <a:srgbClr val="7030A0"/>
                </a:solidFill>
              </a:rPr>
              <a:t>вповні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національним</a:t>
            </a:r>
            <a:r>
              <a:rPr lang="ru-RU" dirty="0">
                <a:solidFill>
                  <a:srgbClr val="7030A0"/>
                </a:solidFill>
              </a:rPr>
              <a:t>, не буде школою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або</a:t>
            </a:r>
            <a:r>
              <a:rPr lang="ru-RU" dirty="0">
                <a:solidFill>
                  <a:srgbClr val="7030A0"/>
                </a:solidFill>
              </a:rPr>
              <a:t> буде злою школою”.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Погляди Франка на </a:t>
            </a:r>
            <a:r>
              <a:rPr lang="ru-RU" dirty="0" err="1">
                <a:solidFill>
                  <a:srgbClr val="7030A0"/>
                </a:solidFill>
              </a:rPr>
              <a:t>драматургію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театр </a:t>
            </a:r>
            <a:r>
              <a:rPr lang="ru-RU" dirty="0" err="1">
                <a:solidFill>
                  <a:srgbClr val="7030A0"/>
                </a:solidFill>
              </a:rPr>
              <a:t>склалися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процесі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глибокого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аналізу</a:t>
            </a:r>
            <a:r>
              <a:rPr lang="ru-RU" dirty="0">
                <a:solidFill>
                  <a:srgbClr val="7030A0"/>
                </a:solidFill>
              </a:rPr>
              <a:t> стану </a:t>
            </a:r>
            <a:r>
              <a:rPr lang="ru-RU" dirty="0" err="1">
                <a:solidFill>
                  <a:srgbClr val="7030A0"/>
                </a:solidFill>
              </a:rPr>
              <a:t>цього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мистецтва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Галичині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Україні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загалом</a:t>
            </a:r>
            <a:r>
              <a:rPr lang="ru-RU" dirty="0">
                <a:solidFill>
                  <a:srgbClr val="7030A0"/>
                </a:solidFill>
              </a:rPr>
              <a:t>. А в </a:t>
            </a:r>
            <a:r>
              <a:rPr lang="ru-RU" dirty="0" err="1">
                <a:solidFill>
                  <a:srgbClr val="7030A0"/>
                </a:solidFill>
              </a:rPr>
              <a:t>своїй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оригінальній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драматургічній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творчості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він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продовжував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традиції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Котляревського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Шевченка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err="1">
                <a:solidFill>
                  <a:srgbClr val="7030A0"/>
                </a:solidFill>
              </a:rPr>
              <a:t>Розквіт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драматургічної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творчості</a:t>
            </a:r>
            <a:r>
              <a:rPr lang="ru-RU" dirty="0">
                <a:solidFill>
                  <a:srgbClr val="7030A0"/>
                </a:solidFill>
              </a:rPr>
              <a:t> Франка </a:t>
            </a:r>
            <a:r>
              <a:rPr lang="ru-RU" dirty="0" err="1">
                <a:solidFill>
                  <a:srgbClr val="7030A0"/>
                </a:solidFill>
              </a:rPr>
              <a:t>припадає</a:t>
            </a:r>
            <a:r>
              <a:rPr lang="ru-RU" dirty="0">
                <a:solidFill>
                  <a:srgbClr val="7030A0"/>
                </a:solidFill>
              </a:rPr>
              <a:t> на 90-і роки. </a:t>
            </a:r>
            <a:r>
              <a:rPr lang="ru-RU" dirty="0" err="1">
                <a:solidFill>
                  <a:srgbClr val="7030A0"/>
                </a:solidFill>
              </a:rPr>
              <a:t>Посилену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увагу</a:t>
            </a:r>
            <a:r>
              <a:rPr lang="ru-RU" dirty="0">
                <a:solidFill>
                  <a:srgbClr val="7030A0"/>
                </a:solidFill>
              </a:rPr>
              <a:t> до </a:t>
            </a:r>
            <a:r>
              <a:rPr lang="ru-RU" dirty="0" err="1">
                <a:solidFill>
                  <a:srgbClr val="7030A0"/>
                </a:solidFill>
              </a:rPr>
              <a:t>драматургії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цей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період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письменник</a:t>
            </a:r>
            <a:r>
              <a:rPr lang="ru-RU" dirty="0">
                <a:solidFill>
                  <a:srgbClr val="7030A0"/>
                </a:solidFill>
              </a:rPr>
              <a:t> сам </a:t>
            </a:r>
            <a:r>
              <a:rPr lang="ru-RU" dirty="0" err="1">
                <a:solidFill>
                  <a:srgbClr val="7030A0"/>
                </a:solidFill>
              </a:rPr>
              <a:t>значною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мірою</a:t>
            </a:r>
            <a:r>
              <a:rPr lang="ru-RU" dirty="0">
                <a:solidFill>
                  <a:srgbClr val="7030A0"/>
                </a:solidFill>
              </a:rPr>
              <a:t> пояснив у </a:t>
            </a:r>
            <a:r>
              <a:rPr lang="ru-RU" dirty="0" err="1">
                <a:solidFill>
                  <a:srgbClr val="7030A0"/>
                </a:solidFill>
              </a:rPr>
              <a:t>листі</a:t>
            </a:r>
            <a:r>
              <a:rPr lang="ru-RU" dirty="0">
                <a:solidFill>
                  <a:srgbClr val="7030A0"/>
                </a:solidFill>
              </a:rPr>
              <a:t> до А. </a:t>
            </a:r>
            <a:r>
              <a:rPr lang="ru-RU" dirty="0" err="1">
                <a:solidFill>
                  <a:srgbClr val="7030A0"/>
                </a:solidFill>
              </a:rPr>
              <a:t>Кримського</a:t>
            </a:r>
            <a:r>
              <a:rPr lang="ru-RU" dirty="0">
                <a:solidFill>
                  <a:srgbClr val="7030A0"/>
                </a:solidFill>
              </a:rPr>
              <a:t> 26 </a:t>
            </a:r>
            <a:r>
              <a:rPr lang="ru-RU" dirty="0" err="1">
                <a:solidFill>
                  <a:srgbClr val="7030A0"/>
                </a:solidFill>
              </a:rPr>
              <a:t>серпня</a:t>
            </a:r>
            <a:r>
              <a:rPr lang="ru-RU" dirty="0">
                <a:solidFill>
                  <a:srgbClr val="7030A0"/>
                </a:solidFill>
              </a:rPr>
              <a:t> 1898 року: “</a:t>
            </a:r>
            <a:r>
              <a:rPr lang="ru-RU" dirty="0" err="1">
                <a:solidFill>
                  <a:srgbClr val="7030A0"/>
                </a:solidFill>
              </a:rPr>
              <a:t>Щодо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моїх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драматичних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творів</a:t>
            </a:r>
            <a:r>
              <a:rPr lang="ru-RU" dirty="0">
                <a:solidFill>
                  <a:srgbClr val="7030A0"/>
                </a:solidFill>
              </a:rPr>
              <a:t>, – писав </a:t>
            </a:r>
            <a:r>
              <a:rPr lang="ru-RU" dirty="0" err="1">
                <a:solidFill>
                  <a:srgbClr val="7030A0"/>
                </a:solidFill>
              </a:rPr>
              <a:t>він</a:t>
            </a:r>
            <a:r>
              <a:rPr lang="ru-RU" dirty="0">
                <a:solidFill>
                  <a:srgbClr val="7030A0"/>
                </a:solidFill>
              </a:rPr>
              <a:t>, – то скажу Вам,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драма – моя </a:t>
            </a:r>
            <a:r>
              <a:rPr lang="ru-RU" dirty="0" err="1">
                <a:solidFill>
                  <a:srgbClr val="7030A0"/>
                </a:solidFill>
              </a:rPr>
              <a:t>справжня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пристрасть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Ще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гімназії</a:t>
            </a:r>
            <a:r>
              <a:rPr lang="ru-RU" dirty="0">
                <a:solidFill>
                  <a:srgbClr val="7030A0"/>
                </a:solidFill>
              </a:rPr>
              <a:t> я писав </a:t>
            </a:r>
            <a:r>
              <a:rPr lang="ru-RU" dirty="0" err="1">
                <a:solidFill>
                  <a:srgbClr val="7030A0"/>
                </a:solidFill>
              </a:rPr>
              <a:t>історичні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драми</a:t>
            </a:r>
            <a:r>
              <a:rPr lang="ru-RU" dirty="0">
                <a:solidFill>
                  <a:srgbClr val="7030A0"/>
                </a:solidFill>
              </a:rPr>
              <a:t>, а, </a:t>
            </a:r>
            <a:r>
              <a:rPr lang="ru-RU" dirty="0" err="1">
                <a:solidFill>
                  <a:srgbClr val="7030A0"/>
                </a:solidFill>
              </a:rPr>
              <a:t>бувши</a:t>
            </a:r>
            <a:r>
              <a:rPr lang="ru-RU" dirty="0">
                <a:solidFill>
                  <a:srgbClr val="7030A0"/>
                </a:solidFill>
              </a:rPr>
              <a:t> студентом </a:t>
            </a:r>
            <a:r>
              <a:rPr lang="ru-RU" dirty="0" err="1">
                <a:solidFill>
                  <a:srgbClr val="7030A0"/>
                </a:solidFill>
              </a:rPr>
              <a:t>університету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виставив</a:t>
            </a:r>
            <a:r>
              <a:rPr lang="ru-RU" dirty="0">
                <a:solidFill>
                  <a:srgbClr val="7030A0"/>
                </a:solidFill>
              </a:rPr>
              <a:t> /…/ одну драму на </a:t>
            </a:r>
            <a:r>
              <a:rPr lang="ru-RU" dirty="0" err="1">
                <a:solidFill>
                  <a:srgbClr val="7030A0"/>
                </a:solidFill>
              </a:rPr>
              <a:t>аматорськім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спектаклі</a:t>
            </a:r>
            <a:r>
              <a:rPr lang="ru-RU" dirty="0">
                <a:solidFill>
                  <a:srgbClr val="7030A0"/>
                </a:solidFill>
              </a:rPr>
              <a:t>. Але я </a:t>
            </a:r>
            <a:r>
              <a:rPr lang="ru-RU" dirty="0" err="1">
                <a:solidFill>
                  <a:srgbClr val="7030A0"/>
                </a:solidFill>
              </a:rPr>
              <a:t>тоді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зневірився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своїй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драматичній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здібності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надовго</a:t>
            </a:r>
            <a:r>
              <a:rPr lang="ru-RU" dirty="0">
                <a:solidFill>
                  <a:srgbClr val="7030A0"/>
                </a:solidFill>
              </a:rPr>
              <a:t> покинув </a:t>
            </a:r>
            <a:r>
              <a:rPr lang="ru-RU" dirty="0" err="1">
                <a:solidFill>
                  <a:srgbClr val="7030A0"/>
                </a:solidFill>
              </a:rPr>
              <a:t>писати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драми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Тільки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стаття</a:t>
            </a:r>
            <a:r>
              <a:rPr lang="ru-RU" dirty="0">
                <a:solidFill>
                  <a:srgbClr val="7030A0"/>
                </a:solidFill>
              </a:rPr>
              <a:t> /…/ про те,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мої</a:t>
            </a:r>
            <a:r>
              <a:rPr lang="ru-RU" dirty="0">
                <a:solidFill>
                  <a:srgbClr val="7030A0"/>
                </a:solidFill>
              </a:rPr>
              <a:t> новели </a:t>
            </a:r>
            <a:r>
              <a:rPr lang="ru-RU" dirty="0" err="1">
                <a:solidFill>
                  <a:srgbClr val="7030A0"/>
                </a:solidFill>
              </a:rPr>
              <a:t>мають</a:t>
            </a:r>
            <a:r>
              <a:rPr lang="ru-RU" dirty="0">
                <a:solidFill>
                  <a:srgbClr val="7030A0"/>
                </a:solidFill>
              </a:rPr>
              <a:t> у </a:t>
            </a:r>
            <a:r>
              <a:rPr lang="ru-RU" dirty="0" err="1">
                <a:solidFill>
                  <a:srgbClr val="7030A0"/>
                </a:solidFill>
              </a:rPr>
              <a:t>собі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багато</a:t>
            </a:r>
            <a:r>
              <a:rPr lang="ru-RU" dirty="0">
                <a:solidFill>
                  <a:srgbClr val="7030A0"/>
                </a:solidFill>
              </a:rPr>
              <a:t> драматизму, </a:t>
            </a:r>
            <a:r>
              <a:rPr lang="ru-RU" dirty="0" err="1">
                <a:solidFill>
                  <a:srgbClr val="7030A0"/>
                </a:solidFill>
              </a:rPr>
              <a:t>спонукали</a:t>
            </a:r>
            <a:r>
              <a:rPr lang="ru-RU" dirty="0">
                <a:solidFill>
                  <a:srgbClr val="7030A0"/>
                </a:solidFill>
              </a:rPr>
              <a:t> мене </a:t>
            </a:r>
            <a:r>
              <a:rPr lang="ru-RU" dirty="0" err="1">
                <a:solidFill>
                  <a:srgbClr val="7030A0"/>
                </a:solidFill>
              </a:rPr>
              <a:t>думати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знов</a:t>
            </a:r>
            <a:r>
              <a:rPr lang="ru-RU" dirty="0">
                <a:solidFill>
                  <a:srgbClr val="7030A0"/>
                </a:solidFill>
              </a:rPr>
              <a:t> про </a:t>
            </a:r>
            <a:r>
              <a:rPr lang="ru-RU" dirty="0" err="1">
                <a:solidFill>
                  <a:srgbClr val="7030A0"/>
                </a:solidFill>
              </a:rPr>
              <a:t>компонування</a:t>
            </a:r>
            <a:r>
              <a:rPr lang="ru-RU" dirty="0">
                <a:solidFill>
                  <a:srgbClr val="7030A0"/>
                </a:solidFill>
              </a:rPr>
              <a:t> драм, а конкурс /…/ заставив мене </a:t>
            </a:r>
            <a:r>
              <a:rPr lang="ru-RU" dirty="0" err="1">
                <a:solidFill>
                  <a:srgbClr val="7030A0"/>
                </a:solidFill>
              </a:rPr>
              <a:t>написати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Украдене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>
                <a:solidFill>
                  <a:srgbClr val="7030A0"/>
                </a:solidFill>
              </a:rPr>
              <a:t>”. Сю драму я </a:t>
            </a:r>
            <a:r>
              <a:rPr lang="ru-RU" dirty="0" err="1">
                <a:solidFill>
                  <a:srgbClr val="7030A0"/>
                </a:solidFill>
              </a:rPr>
              <a:t>кілька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разів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переробляв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Її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успіх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спонукав</a:t>
            </a:r>
            <a:r>
              <a:rPr lang="ru-RU" dirty="0">
                <a:solidFill>
                  <a:srgbClr val="7030A0"/>
                </a:solidFill>
              </a:rPr>
              <a:t> мене </a:t>
            </a:r>
            <a:r>
              <a:rPr lang="ru-RU" dirty="0" err="1">
                <a:solidFill>
                  <a:srgbClr val="7030A0"/>
                </a:solidFill>
              </a:rPr>
              <a:t>писати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дальші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драми</a:t>
            </a:r>
            <a:r>
              <a:rPr lang="ru-RU" dirty="0">
                <a:solidFill>
                  <a:srgbClr val="7030A0"/>
                </a:solidFill>
              </a:rPr>
              <a:t>”.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14356"/>
            <a:ext cx="8001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rgbClr val="7030A0"/>
                </a:solidFill>
              </a:rPr>
              <a:t>Отже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крім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згаданих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драматургічних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спроб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Франкові</a:t>
            </a:r>
            <a:r>
              <a:rPr lang="ru-RU" dirty="0">
                <a:solidFill>
                  <a:srgbClr val="7030A0"/>
                </a:solidFill>
              </a:rPr>
              <a:t> належать </a:t>
            </a:r>
            <a:r>
              <a:rPr lang="ru-RU" dirty="0" err="1">
                <a:solidFill>
                  <a:srgbClr val="7030A0"/>
                </a:solidFill>
              </a:rPr>
              <a:t>чотири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великі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драматичні</a:t>
            </a:r>
            <a:r>
              <a:rPr lang="ru-RU" dirty="0">
                <a:solidFill>
                  <a:srgbClr val="7030A0"/>
                </a:solidFill>
              </a:rPr>
              <a:t> твори – “</a:t>
            </a:r>
            <a:r>
              <a:rPr lang="ru-RU" dirty="0" err="1">
                <a:solidFill>
                  <a:srgbClr val="7030A0"/>
                </a:solidFill>
              </a:rPr>
              <a:t>Украдене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>
                <a:solidFill>
                  <a:srgbClr val="7030A0"/>
                </a:solidFill>
              </a:rPr>
              <a:t>”, “Рябина”, “Учитель”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“Сон князя Святослава”.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Створив Франко </a:t>
            </a:r>
            <a:r>
              <a:rPr lang="ru-RU" dirty="0" err="1">
                <a:solidFill>
                  <a:srgbClr val="7030A0"/>
                </a:solidFill>
              </a:rPr>
              <a:t>також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п`ять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одноактних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п`єс</a:t>
            </a:r>
            <a:r>
              <a:rPr lang="ru-RU" dirty="0">
                <a:solidFill>
                  <a:srgbClr val="7030A0"/>
                </a:solidFill>
              </a:rPr>
              <a:t> – “</a:t>
            </a:r>
            <a:r>
              <a:rPr lang="ru-RU" dirty="0" err="1">
                <a:solidFill>
                  <a:srgbClr val="7030A0"/>
                </a:solidFill>
              </a:rPr>
              <a:t>Послідній</a:t>
            </a:r>
            <a:r>
              <a:rPr lang="ru-RU" dirty="0">
                <a:solidFill>
                  <a:srgbClr val="7030A0"/>
                </a:solidFill>
              </a:rPr>
              <a:t> крейцер”, “Будка ч. 27”, “</a:t>
            </a:r>
            <a:r>
              <a:rPr lang="ru-RU" dirty="0" err="1">
                <a:solidFill>
                  <a:srgbClr val="7030A0"/>
                </a:solidFill>
              </a:rPr>
              <a:t>Кам`яна</a:t>
            </a:r>
            <a:r>
              <a:rPr lang="ru-RU" dirty="0">
                <a:solidFill>
                  <a:srgbClr val="7030A0"/>
                </a:solidFill>
              </a:rPr>
              <a:t> душа”, “</a:t>
            </a:r>
            <a:r>
              <a:rPr lang="ru-RU" dirty="0" err="1">
                <a:solidFill>
                  <a:srgbClr val="7030A0"/>
                </a:solidFill>
              </a:rPr>
              <a:t>Майстер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Чирняк</a:t>
            </a:r>
            <a:r>
              <a:rPr lang="ru-RU" dirty="0">
                <a:solidFill>
                  <a:srgbClr val="7030A0"/>
                </a:solidFill>
              </a:rPr>
              <a:t>”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драматичний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етюд</a:t>
            </a:r>
            <a:r>
              <a:rPr lang="ru-RU" dirty="0">
                <a:solidFill>
                  <a:srgbClr val="7030A0"/>
                </a:solidFill>
              </a:rPr>
              <a:t> для </a:t>
            </a:r>
            <a:r>
              <a:rPr lang="ru-RU" dirty="0" err="1">
                <a:solidFill>
                  <a:srgbClr val="7030A0"/>
                </a:solidFill>
              </a:rPr>
              <a:t>дітей</a:t>
            </a:r>
            <a:r>
              <a:rPr lang="ru-RU" dirty="0">
                <a:solidFill>
                  <a:srgbClr val="7030A0"/>
                </a:solidFill>
              </a:rPr>
              <a:t> “Суд святого </a:t>
            </a:r>
            <a:r>
              <a:rPr lang="ru-RU" dirty="0" err="1">
                <a:solidFill>
                  <a:srgbClr val="7030A0"/>
                </a:solidFill>
              </a:rPr>
              <a:t>Миколая</a:t>
            </a:r>
            <a:r>
              <a:rPr lang="ru-RU" dirty="0">
                <a:solidFill>
                  <a:srgbClr val="7030A0"/>
                </a:solidFill>
              </a:rPr>
              <a:t>”.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6386" name="Picture 2" descr="http://i1.ytimg.com/vi/DVGEoyqwujY/maxres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86058"/>
            <a:ext cx="4191029" cy="2357454"/>
          </a:xfrm>
          <a:prstGeom prst="rect">
            <a:avLst/>
          </a:prstGeom>
          <a:noFill/>
        </p:spPr>
      </p:pic>
      <p:pic>
        <p:nvPicPr>
          <p:cNvPr id="16388" name="Picture 4" descr="https://encrypted-tbn1.gstatic.com/images?q=tbn:ANd9GcT-S4SI4PLuYkIBBRw_eWiX2kD0pzk_wYvya2Q5AvXaKFMQpPzJY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143380"/>
            <a:ext cx="3608203" cy="240109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428736"/>
            <a:ext cx="80010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На </a:t>
            </a:r>
            <a:r>
              <a:rPr lang="ru-RU" dirty="0" err="1">
                <a:solidFill>
                  <a:srgbClr val="7030A0"/>
                </a:solidFill>
              </a:rPr>
              <a:t>першому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місці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драматичній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спадщині</a:t>
            </a:r>
            <a:r>
              <a:rPr lang="ru-RU" dirty="0">
                <a:solidFill>
                  <a:srgbClr val="7030A0"/>
                </a:solidFill>
              </a:rPr>
              <a:t> Франка </a:t>
            </a:r>
            <a:r>
              <a:rPr lang="ru-RU" dirty="0" err="1">
                <a:solidFill>
                  <a:srgbClr val="7030A0"/>
                </a:solidFill>
              </a:rPr>
              <a:t>стоїть</a:t>
            </a:r>
            <a:r>
              <a:rPr lang="ru-RU" dirty="0">
                <a:solidFill>
                  <a:srgbClr val="7030A0"/>
                </a:solidFill>
              </a:rPr>
              <a:t> драма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сільського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п`яти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діях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Украдене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>
                <a:solidFill>
                  <a:srgbClr val="7030A0"/>
                </a:solidFill>
              </a:rPr>
              <a:t>”. </a:t>
            </a:r>
            <a:r>
              <a:rPr lang="ru-RU" dirty="0" err="1">
                <a:solidFill>
                  <a:srgbClr val="7030A0"/>
                </a:solidFill>
              </a:rPr>
              <a:t>Вперше</a:t>
            </a:r>
            <a:r>
              <a:rPr lang="ru-RU" dirty="0">
                <a:solidFill>
                  <a:srgbClr val="7030A0"/>
                </a:solidFill>
              </a:rPr>
              <a:t> вона </a:t>
            </a:r>
            <a:r>
              <a:rPr lang="ru-RU" dirty="0" err="1">
                <a:solidFill>
                  <a:srgbClr val="7030A0"/>
                </a:solidFill>
              </a:rPr>
              <a:t>надрукована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журналі</a:t>
            </a:r>
            <a:r>
              <a:rPr lang="ru-RU" dirty="0">
                <a:solidFill>
                  <a:srgbClr val="7030A0"/>
                </a:solidFill>
              </a:rPr>
              <a:t> “Зоря” у 1894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тоді</a:t>
            </a:r>
            <a:r>
              <a:rPr lang="ru-RU" dirty="0">
                <a:solidFill>
                  <a:srgbClr val="7030A0"/>
                </a:solidFill>
              </a:rPr>
              <a:t> ж </a:t>
            </a:r>
            <a:r>
              <a:rPr lang="ru-RU" dirty="0" err="1">
                <a:solidFill>
                  <a:srgbClr val="7030A0"/>
                </a:solidFill>
              </a:rPr>
              <a:t>вийшла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окремим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виданням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err="1">
                <a:solidFill>
                  <a:srgbClr val="7030A0"/>
                </a:solidFill>
              </a:rPr>
              <a:t>Поштовхом</a:t>
            </a:r>
            <a:r>
              <a:rPr lang="ru-RU" dirty="0">
                <a:solidFill>
                  <a:srgbClr val="7030A0"/>
                </a:solidFill>
              </a:rPr>
              <a:t> до </a:t>
            </a:r>
            <a:r>
              <a:rPr lang="ru-RU" dirty="0" err="1">
                <a:solidFill>
                  <a:srgbClr val="7030A0"/>
                </a:solidFill>
              </a:rPr>
              <a:t>написання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драми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Украдене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>
                <a:solidFill>
                  <a:srgbClr val="7030A0"/>
                </a:solidFill>
              </a:rPr>
              <a:t>”, як писав сам Франко, </a:t>
            </a:r>
            <a:r>
              <a:rPr lang="ru-RU" dirty="0" err="1">
                <a:solidFill>
                  <a:srgbClr val="7030A0"/>
                </a:solidFill>
              </a:rPr>
              <a:t>була</a:t>
            </a:r>
            <a:r>
              <a:rPr lang="ru-RU" dirty="0">
                <a:solidFill>
                  <a:srgbClr val="7030A0"/>
                </a:solidFill>
              </a:rPr>
              <a:t> народна “</a:t>
            </a:r>
            <a:r>
              <a:rPr lang="ru-RU" dirty="0" err="1">
                <a:solidFill>
                  <a:srgbClr val="7030A0"/>
                </a:solidFill>
              </a:rPr>
              <a:t>Пісня</a:t>
            </a:r>
            <a:r>
              <a:rPr lang="ru-RU" dirty="0">
                <a:solidFill>
                  <a:srgbClr val="7030A0"/>
                </a:solidFill>
              </a:rPr>
              <a:t> про </a:t>
            </a:r>
            <a:r>
              <a:rPr lang="ru-RU" dirty="0" err="1">
                <a:solidFill>
                  <a:srgbClr val="7030A0"/>
                </a:solidFill>
              </a:rPr>
              <a:t>шандаря</a:t>
            </a:r>
            <a:r>
              <a:rPr lang="ru-RU" dirty="0">
                <a:solidFill>
                  <a:srgbClr val="7030A0"/>
                </a:solidFill>
              </a:rPr>
              <a:t>”, яку в 1878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 записала </a:t>
            </a:r>
            <a:r>
              <a:rPr lang="ru-RU" dirty="0" err="1">
                <a:solidFill>
                  <a:srgbClr val="7030A0"/>
                </a:solidFill>
              </a:rPr>
              <a:t>приятелька</a:t>
            </a:r>
            <a:r>
              <a:rPr lang="ru-RU" dirty="0">
                <a:solidFill>
                  <a:srgbClr val="7030A0"/>
                </a:solidFill>
              </a:rPr>
              <a:t> Франка – Михайлина </a:t>
            </a:r>
            <a:r>
              <a:rPr lang="ru-RU" dirty="0" err="1">
                <a:solidFill>
                  <a:srgbClr val="7030A0"/>
                </a:solidFill>
              </a:rPr>
              <a:t>Рошкевич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Галичині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Розглядові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цієї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пісні</a:t>
            </a:r>
            <a:r>
              <a:rPr lang="ru-RU" dirty="0">
                <a:solidFill>
                  <a:srgbClr val="7030A0"/>
                </a:solidFill>
              </a:rPr>
              <a:t> Франко </a:t>
            </a:r>
            <a:r>
              <a:rPr lang="ru-RU" dirty="0" err="1">
                <a:solidFill>
                  <a:srgbClr val="7030A0"/>
                </a:solidFill>
              </a:rPr>
              <a:t>приділив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значну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увагу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своїй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праці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Жіноча</a:t>
            </a:r>
            <a:r>
              <a:rPr lang="ru-RU" dirty="0">
                <a:solidFill>
                  <a:srgbClr val="7030A0"/>
                </a:solidFill>
              </a:rPr>
              <a:t> неволя в </a:t>
            </a:r>
            <a:r>
              <a:rPr lang="ru-RU" dirty="0" err="1">
                <a:solidFill>
                  <a:srgbClr val="7030A0"/>
                </a:solidFill>
              </a:rPr>
              <a:t>руських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піснях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народних</a:t>
            </a:r>
            <a:r>
              <a:rPr lang="ru-RU" dirty="0">
                <a:solidFill>
                  <a:srgbClr val="7030A0"/>
                </a:solidFill>
              </a:rPr>
              <a:t>” (</a:t>
            </a:r>
            <a:r>
              <a:rPr lang="ru-RU" dirty="0" err="1">
                <a:solidFill>
                  <a:srgbClr val="7030A0"/>
                </a:solidFill>
              </a:rPr>
              <a:t>Львів</a:t>
            </a:r>
            <a:r>
              <a:rPr lang="ru-RU" dirty="0">
                <a:solidFill>
                  <a:srgbClr val="7030A0"/>
                </a:solidFill>
              </a:rPr>
              <a:t>, 1883), а через десять </a:t>
            </a:r>
            <a:r>
              <a:rPr lang="ru-RU" dirty="0" err="1">
                <a:solidFill>
                  <a:srgbClr val="7030A0"/>
                </a:solidFill>
              </a:rPr>
              <a:t>років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після</a:t>
            </a:r>
            <a:r>
              <a:rPr lang="ru-RU" dirty="0">
                <a:solidFill>
                  <a:srgbClr val="7030A0"/>
                </a:solidFill>
              </a:rPr>
              <a:t> того, </a:t>
            </a:r>
            <a:r>
              <a:rPr lang="ru-RU" dirty="0" err="1">
                <a:solidFill>
                  <a:srgbClr val="7030A0"/>
                </a:solidFill>
              </a:rPr>
              <a:t>використавши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сюжетну</a:t>
            </a:r>
            <a:r>
              <a:rPr lang="ru-RU" dirty="0">
                <a:solidFill>
                  <a:srgbClr val="7030A0"/>
                </a:solidFill>
              </a:rPr>
              <a:t> канву, створив драму “</a:t>
            </a:r>
            <a:r>
              <a:rPr lang="ru-RU" dirty="0" err="1">
                <a:solidFill>
                  <a:srgbClr val="7030A0"/>
                </a:solidFill>
              </a:rPr>
              <a:t>Украдене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>
                <a:solidFill>
                  <a:srgbClr val="7030A0"/>
                </a:solidFill>
              </a:rPr>
              <a:t>”. </a:t>
            </a:r>
            <a:r>
              <a:rPr lang="ru-RU" dirty="0" err="1">
                <a:solidFill>
                  <a:srgbClr val="7030A0"/>
                </a:solidFill>
              </a:rPr>
              <a:t>Спочатку</a:t>
            </a:r>
            <a:r>
              <a:rPr lang="ru-RU" dirty="0">
                <a:solidFill>
                  <a:srgbClr val="7030A0"/>
                </a:solidFill>
              </a:rPr>
              <a:t> драма </a:t>
            </a:r>
            <a:r>
              <a:rPr lang="ru-RU" dirty="0" err="1">
                <a:solidFill>
                  <a:srgbClr val="7030A0"/>
                </a:solidFill>
              </a:rPr>
              <a:t>називалася</a:t>
            </a:r>
            <a:r>
              <a:rPr lang="ru-RU" dirty="0">
                <a:solidFill>
                  <a:srgbClr val="7030A0"/>
                </a:solidFill>
              </a:rPr>
              <a:t> “Жандарм”, </a:t>
            </a:r>
            <a:r>
              <a:rPr lang="ru-RU" dirty="0" err="1">
                <a:solidFill>
                  <a:srgbClr val="7030A0"/>
                </a:solidFill>
              </a:rPr>
              <a:t>але</a:t>
            </a:r>
            <a:r>
              <a:rPr lang="ru-RU" dirty="0">
                <a:solidFill>
                  <a:srgbClr val="7030A0"/>
                </a:solidFill>
              </a:rPr>
              <a:t> на </a:t>
            </a:r>
            <a:r>
              <a:rPr lang="ru-RU" dirty="0" err="1">
                <a:solidFill>
                  <a:srgbClr val="7030A0"/>
                </a:solidFill>
              </a:rPr>
              <a:t>вимогу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журі</a:t>
            </a:r>
            <a:r>
              <a:rPr lang="ru-RU" dirty="0">
                <a:solidFill>
                  <a:srgbClr val="7030A0"/>
                </a:solidFill>
              </a:rPr>
              <a:t> конкурсу, яке не </a:t>
            </a:r>
            <a:r>
              <a:rPr lang="ru-RU" dirty="0" err="1">
                <a:solidFill>
                  <a:srgbClr val="7030A0"/>
                </a:solidFill>
              </a:rPr>
              <a:t>хотіло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вступати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конфлікт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австрійською</a:t>
            </a:r>
            <a:r>
              <a:rPr lang="ru-RU" dirty="0">
                <a:solidFill>
                  <a:srgbClr val="7030A0"/>
                </a:solidFill>
              </a:rPr>
              <a:t> цензурою, автор </a:t>
            </a:r>
            <a:r>
              <a:rPr lang="ru-RU" dirty="0" err="1">
                <a:solidFill>
                  <a:srgbClr val="7030A0"/>
                </a:solidFill>
              </a:rPr>
              <a:t>змінив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назву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57298"/>
            <a:ext cx="87868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Як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в “</a:t>
            </a:r>
            <a:r>
              <a:rPr lang="ru-RU" dirty="0" err="1">
                <a:solidFill>
                  <a:srgbClr val="7030A0"/>
                </a:solidFill>
              </a:rPr>
              <a:t>Пісні</a:t>
            </a:r>
            <a:r>
              <a:rPr lang="ru-RU" dirty="0">
                <a:solidFill>
                  <a:srgbClr val="7030A0"/>
                </a:solidFill>
              </a:rPr>
              <a:t> про </a:t>
            </a:r>
            <a:r>
              <a:rPr lang="ru-RU" dirty="0" err="1">
                <a:solidFill>
                  <a:srgbClr val="7030A0"/>
                </a:solidFill>
              </a:rPr>
              <a:t>шандаря</a:t>
            </a:r>
            <a:r>
              <a:rPr lang="ru-RU" dirty="0">
                <a:solidFill>
                  <a:srgbClr val="7030A0"/>
                </a:solidFill>
              </a:rPr>
              <a:t>”, в </a:t>
            </a:r>
            <a:r>
              <a:rPr lang="ru-RU" dirty="0" err="1">
                <a:solidFill>
                  <a:srgbClr val="7030A0"/>
                </a:solidFill>
              </a:rPr>
              <a:t>центрі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п`єси</a:t>
            </a:r>
            <a:r>
              <a:rPr lang="ru-RU" dirty="0">
                <a:solidFill>
                  <a:srgbClr val="7030A0"/>
                </a:solidFill>
              </a:rPr>
              <a:t> стоять три </a:t>
            </a:r>
            <a:r>
              <a:rPr lang="ru-RU" dirty="0" err="1">
                <a:solidFill>
                  <a:srgbClr val="7030A0"/>
                </a:solidFill>
              </a:rPr>
              <a:t>постаті</a:t>
            </a:r>
            <a:r>
              <a:rPr lang="ru-RU" dirty="0">
                <a:solidFill>
                  <a:srgbClr val="7030A0"/>
                </a:solidFill>
              </a:rPr>
              <a:t> – </a:t>
            </a:r>
            <a:r>
              <a:rPr lang="ru-RU" dirty="0" err="1">
                <a:solidFill>
                  <a:srgbClr val="7030A0"/>
                </a:solidFill>
              </a:rPr>
              <a:t>підстаркуватий</a:t>
            </a:r>
            <a:r>
              <a:rPr lang="ru-RU" dirty="0">
                <a:solidFill>
                  <a:srgbClr val="7030A0"/>
                </a:solidFill>
              </a:rPr>
              <a:t> селянин, </a:t>
            </a:r>
            <a:r>
              <a:rPr lang="ru-RU" dirty="0" err="1">
                <a:solidFill>
                  <a:srgbClr val="7030A0"/>
                </a:solidFill>
              </a:rPr>
              <a:t>його</a:t>
            </a:r>
            <a:r>
              <a:rPr lang="ru-RU" dirty="0">
                <a:solidFill>
                  <a:srgbClr val="7030A0"/>
                </a:solidFill>
              </a:rPr>
              <a:t> молода дружина та </a:t>
            </a:r>
            <a:r>
              <a:rPr lang="ru-RU" dirty="0" err="1">
                <a:solidFill>
                  <a:srgbClr val="7030A0"/>
                </a:solidFill>
              </a:rPr>
              <a:t>її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коханий</a:t>
            </a:r>
            <a:r>
              <a:rPr lang="ru-RU" dirty="0">
                <a:solidFill>
                  <a:srgbClr val="7030A0"/>
                </a:solidFill>
              </a:rPr>
              <a:t> – жандарм. </a:t>
            </a:r>
            <a:r>
              <a:rPr lang="ru-RU" dirty="0" err="1">
                <a:solidFill>
                  <a:srgbClr val="7030A0"/>
                </a:solidFill>
              </a:rPr>
              <a:t>Запозичене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пісні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навіть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ім`я</a:t>
            </a:r>
            <a:r>
              <a:rPr lang="ru-RU" dirty="0">
                <a:solidFill>
                  <a:srgbClr val="7030A0"/>
                </a:solidFill>
              </a:rPr>
              <a:t> одного героя – </a:t>
            </a:r>
            <a:r>
              <a:rPr lang="ru-RU" dirty="0" err="1">
                <a:solidFill>
                  <a:srgbClr val="7030A0"/>
                </a:solidFill>
              </a:rPr>
              <a:t>Микола</a:t>
            </a:r>
            <a:r>
              <a:rPr lang="ru-RU" dirty="0">
                <a:solidFill>
                  <a:srgbClr val="7030A0"/>
                </a:solidFill>
              </a:rPr>
              <a:t>. Але характеристика </a:t>
            </a:r>
            <a:r>
              <a:rPr lang="ru-RU" dirty="0" err="1">
                <a:solidFill>
                  <a:srgbClr val="7030A0"/>
                </a:solidFill>
              </a:rPr>
              <a:t>життєвих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обставин</a:t>
            </a:r>
            <a:r>
              <a:rPr lang="ru-RU" dirty="0">
                <a:solidFill>
                  <a:srgbClr val="7030A0"/>
                </a:solidFill>
              </a:rPr>
              <a:t>, у </a:t>
            </a:r>
            <a:r>
              <a:rPr lang="ru-RU" dirty="0" err="1">
                <a:solidFill>
                  <a:srgbClr val="7030A0"/>
                </a:solidFill>
              </a:rPr>
              <a:t>яких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діють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герої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поведінка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вчинки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п`єсі</a:t>
            </a:r>
            <a:r>
              <a:rPr lang="ru-RU" dirty="0">
                <a:solidFill>
                  <a:srgbClr val="7030A0"/>
                </a:solidFill>
              </a:rPr>
              <a:t> – </a:t>
            </a:r>
            <a:r>
              <a:rPr lang="ru-RU" dirty="0" err="1">
                <a:solidFill>
                  <a:srgbClr val="7030A0"/>
                </a:solidFill>
              </a:rPr>
              <a:t>інші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значно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ширші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глибші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ніж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пісні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err="1">
                <a:solidFill>
                  <a:srgbClr val="7030A0"/>
                </a:solidFill>
              </a:rPr>
              <a:t>Створюючи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образи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Миколи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Ганни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Михайла</a:t>
            </a:r>
            <a:r>
              <a:rPr lang="ru-RU" dirty="0">
                <a:solidFill>
                  <a:srgbClr val="7030A0"/>
                </a:solidFill>
              </a:rPr>
              <a:t>, Франко не </a:t>
            </a:r>
            <a:r>
              <a:rPr lang="ru-RU" dirty="0" err="1">
                <a:solidFill>
                  <a:srgbClr val="7030A0"/>
                </a:solidFill>
              </a:rPr>
              <a:t>обмежувався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побутовим</a:t>
            </a:r>
            <a:r>
              <a:rPr lang="ru-RU" dirty="0">
                <a:solidFill>
                  <a:srgbClr val="7030A0"/>
                </a:solidFill>
              </a:rPr>
              <a:t> планом, </a:t>
            </a:r>
            <a:r>
              <a:rPr lang="ru-RU" dirty="0" err="1">
                <a:solidFill>
                  <a:srgbClr val="7030A0"/>
                </a:solidFill>
              </a:rPr>
              <a:t>який</a:t>
            </a:r>
            <a:r>
              <a:rPr lang="ru-RU" dirty="0">
                <a:solidFill>
                  <a:srgbClr val="7030A0"/>
                </a:solidFill>
              </a:rPr>
              <a:t> у </a:t>
            </a:r>
            <a:r>
              <a:rPr lang="ru-RU" dirty="0" err="1">
                <a:solidFill>
                  <a:srgbClr val="7030A0"/>
                </a:solidFill>
              </a:rPr>
              <a:t>пісні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грає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вирішальну</a:t>
            </a:r>
            <a:r>
              <a:rPr lang="ru-RU" dirty="0">
                <a:solidFill>
                  <a:srgbClr val="7030A0"/>
                </a:solidFill>
              </a:rPr>
              <a:t> роль, а </a:t>
            </a:r>
            <a:r>
              <a:rPr lang="ru-RU" dirty="0" err="1">
                <a:solidFill>
                  <a:srgbClr val="7030A0"/>
                </a:solidFill>
              </a:rPr>
              <a:t>глибоко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розкрив</a:t>
            </a:r>
            <a:r>
              <a:rPr lang="ru-RU" dirty="0">
                <a:solidFill>
                  <a:srgbClr val="7030A0"/>
                </a:solidFill>
              </a:rPr>
              <a:t> причини </a:t>
            </a:r>
            <a:r>
              <a:rPr lang="ru-RU" dirty="0" err="1">
                <a:solidFill>
                  <a:srgbClr val="7030A0"/>
                </a:solidFill>
              </a:rPr>
              <a:t>трагедії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своїх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героїв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психологічно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мотивував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кожен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крок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поведінки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всебічно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виявив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характери</a:t>
            </a:r>
            <a:r>
              <a:rPr lang="ru-RU" dirty="0">
                <a:solidFill>
                  <a:srgbClr val="7030A0"/>
                </a:solidFill>
              </a:rPr>
              <a:t>. В </a:t>
            </a:r>
            <a:r>
              <a:rPr lang="ru-RU" dirty="0" err="1">
                <a:solidFill>
                  <a:srgbClr val="7030A0"/>
                </a:solidFill>
              </a:rPr>
              <a:t>трагічній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долі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однієї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селянської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родини</a:t>
            </a:r>
            <a:r>
              <a:rPr lang="ru-RU" dirty="0">
                <a:solidFill>
                  <a:srgbClr val="7030A0"/>
                </a:solidFill>
              </a:rPr>
              <a:t> драматург </a:t>
            </a:r>
            <a:r>
              <a:rPr lang="ru-RU" dirty="0" err="1">
                <a:solidFill>
                  <a:srgbClr val="7030A0"/>
                </a:solidFill>
              </a:rPr>
              <a:t>талановито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розкрив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вкрай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важкі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соціальні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побутові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обставини</a:t>
            </a:r>
            <a:r>
              <a:rPr lang="ru-RU" dirty="0">
                <a:solidFill>
                  <a:srgbClr val="7030A0"/>
                </a:solidFill>
              </a:rPr>
              <a:t>, в </a:t>
            </a:r>
            <a:r>
              <a:rPr lang="ru-RU" dirty="0" err="1">
                <a:solidFill>
                  <a:srgbClr val="7030A0"/>
                </a:solidFill>
              </a:rPr>
              <a:t>яких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перебувало</a:t>
            </a:r>
            <a:r>
              <a:rPr lang="ru-RU" dirty="0">
                <a:solidFill>
                  <a:srgbClr val="7030A0"/>
                </a:solidFill>
              </a:rPr>
              <a:t> селянство </a:t>
            </a:r>
            <a:r>
              <a:rPr lang="ru-RU" dirty="0" err="1">
                <a:solidFill>
                  <a:srgbClr val="7030A0"/>
                </a:solidFill>
              </a:rPr>
              <a:t>західних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українських</a:t>
            </a:r>
            <a:r>
              <a:rPr lang="ru-RU" dirty="0">
                <a:solidFill>
                  <a:srgbClr val="7030A0"/>
                </a:solidFill>
              </a:rPr>
              <a:t> земель </a:t>
            </a:r>
            <a:r>
              <a:rPr lang="ru-RU" dirty="0" err="1">
                <a:solidFill>
                  <a:srgbClr val="7030A0"/>
                </a:solidFill>
              </a:rPr>
              <a:t>під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владою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Австро-Угорської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монархії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Такі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страхітливі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умови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 селянства Франко назвав </a:t>
            </a:r>
            <a:r>
              <a:rPr lang="ru-RU" dirty="0" err="1">
                <a:solidFill>
                  <a:srgbClr val="7030A0"/>
                </a:solidFill>
              </a:rPr>
              <a:t>галицьким</a:t>
            </a:r>
            <a:r>
              <a:rPr lang="ru-RU" dirty="0">
                <a:solidFill>
                  <a:srgbClr val="7030A0"/>
                </a:solidFill>
              </a:rPr>
              <a:t> пеклом. Жертвами </a:t>
            </a:r>
            <a:r>
              <a:rPr lang="ru-RU" dirty="0" err="1">
                <a:solidFill>
                  <a:srgbClr val="7030A0"/>
                </a:solidFill>
              </a:rPr>
              <a:t>боротьби</a:t>
            </a:r>
            <a:r>
              <a:rPr lang="ru-RU" dirty="0">
                <a:solidFill>
                  <a:srgbClr val="7030A0"/>
                </a:solidFill>
              </a:rPr>
              <a:t> за землю </a:t>
            </a:r>
            <a:r>
              <a:rPr lang="ru-RU" dirty="0" err="1">
                <a:solidFill>
                  <a:srgbClr val="7030A0"/>
                </a:solidFill>
              </a:rPr>
              <a:t>кінець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кінцем</a:t>
            </a:r>
            <a:r>
              <a:rPr lang="ru-RU" dirty="0">
                <a:solidFill>
                  <a:srgbClr val="7030A0"/>
                </a:solidFill>
              </a:rPr>
              <a:t> стали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герої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Украденого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 smtClean="0">
                <a:solidFill>
                  <a:srgbClr val="7030A0"/>
                </a:solidFill>
              </a:rPr>
              <a:t>”.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77867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7030A0"/>
                </a:solidFill>
              </a:rPr>
              <a:t>Йдучи</a:t>
            </a:r>
            <a:r>
              <a:rPr lang="ru-RU" dirty="0">
                <a:solidFill>
                  <a:srgbClr val="7030A0"/>
                </a:solidFill>
              </a:rPr>
              <a:t> за народною </a:t>
            </a:r>
            <a:r>
              <a:rPr lang="ru-RU" dirty="0" err="1">
                <a:solidFill>
                  <a:srgbClr val="7030A0"/>
                </a:solidFill>
              </a:rPr>
              <a:t>традицією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значно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розвинувши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збагативши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її</a:t>
            </a:r>
            <a:r>
              <a:rPr lang="ru-RU" dirty="0">
                <a:solidFill>
                  <a:srgbClr val="7030A0"/>
                </a:solidFill>
              </a:rPr>
              <a:t>, Франко створив один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найсильніших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українській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літературі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типовий</a:t>
            </a:r>
            <a:r>
              <a:rPr lang="ru-RU" dirty="0">
                <a:solidFill>
                  <a:srgbClr val="7030A0"/>
                </a:solidFill>
              </a:rPr>
              <a:t> образ </a:t>
            </a:r>
            <a:r>
              <a:rPr lang="ru-RU" dirty="0" err="1">
                <a:solidFill>
                  <a:srgbClr val="7030A0"/>
                </a:solidFill>
              </a:rPr>
              <a:t>жінки-трудівниці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благородної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своїх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прагненнях</a:t>
            </a:r>
            <a:r>
              <a:rPr lang="ru-RU" dirty="0">
                <a:solidFill>
                  <a:srgbClr val="7030A0"/>
                </a:solidFill>
              </a:rPr>
              <a:t> до </a:t>
            </a:r>
            <a:r>
              <a:rPr lang="ru-RU" dirty="0" err="1">
                <a:solidFill>
                  <a:srgbClr val="7030A0"/>
                </a:solidFill>
              </a:rPr>
              <a:t>родинного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глибоко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нещасливої</a:t>
            </a:r>
            <a:r>
              <a:rPr lang="ru-RU" dirty="0">
                <a:solidFill>
                  <a:srgbClr val="7030A0"/>
                </a:solidFill>
              </a:rPr>
              <a:t> в тому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якого</a:t>
            </a:r>
            <a:r>
              <a:rPr lang="ru-RU" dirty="0">
                <a:solidFill>
                  <a:srgbClr val="7030A0"/>
                </a:solidFill>
              </a:rPr>
              <a:t> вона </a:t>
            </a:r>
            <a:r>
              <a:rPr lang="ru-RU" dirty="0" err="1">
                <a:solidFill>
                  <a:srgbClr val="7030A0"/>
                </a:solidFill>
              </a:rPr>
              <a:t>зазнала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З такою ж </a:t>
            </a:r>
            <a:r>
              <a:rPr lang="ru-RU" dirty="0" err="1">
                <a:solidFill>
                  <a:srgbClr val="7030A0"/>
                </a:solidFill>
              </a:rPr>
              <a:t>високою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драматургічною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майстерністю</a:t>
            </a:r>
            <a:r>
              <a:rPr lang="ru-RU" dirty="0">
                <a:solidFill>
                  <a:srgbClr val="7030A0"/>
                </a:solidFill>
              </a:rPr>
              <a:t> створив </a:t>
            </a:r>
            <a:r>
              <a:rPr lang="ru-RU" dirty="0" err="1">
                <a:solidFill>
                  <a:srgbClr val="7030A0"/>
                </a:solidFill>
              </a:rPr>
              <a:t>Іван</a:t>
            </a:r>
            <a:r>
              <a:rPr lang="ru-RU" dirty="0">
                <a:solidFill>
                  <a:srgbClr val="7030A0"/>
                </a:solidFill>
              </a:rPr>
              <a:t> Франко образ </a:t>
            </a:r>
            <a:r>
              <a:rPr lang="ru-RU" dirty="0" err="1">
                <a:solidFill>
                  <a:srgbClr val="7030A0"/>
                </a:solidFill>
              </a:rPr>
              <a:t>Михайла</a:t>
            </a:r>
            <a:r>
              <a:rPr lang="ru-RU" dirty="0">
                <a:solidFill>
                  <a:srgbClr val="7030A0"/>
                </a:solidFill>
              </a:rPr>
              <a:t> Гурмана. Для </a:t>
            </a:r>
            <a:r>
              <a:rPr lang="ru-RU" dirty="0" err="1">
                <a:solidFill>
                  <a:srgbClr val="7030A0"/>
                </a:solidFill>
              </a:rPr>
              <a:t>Ганни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>
                <a:solidFill>
                  <a:srgbClr val="7030A0"/>
                </a:solidFill>
              </a:rPr>
              <a:t> (</a:t>
            </a:r>
            <a:r>
              <a:rPr lang="ru-RU" dirty="0" err="1">
                <a:solidFill>
                  <a:srgbClr val="7030A0"/>
                </a:solidFill>
              </a:rPr>
              <a:t>звичайно</a:t>
            </a:r>
            <a:r>
              <a:rPr lang="ru-RU" dirty="0">
                <a:solidFill>
                  <a:srgbClr val="7030A0"/>
                </a:solidFill>
              </a:rPr>
              <a:t>, в </a:t>
            </a:r>
            <a:r>
              <a:rPr lang="ru-RU" dirty="0" err="1">
                <a:solidFill>
                  <a:srgbClr val="7030A0"/>
                </a:solidFill>
              </a:rPr>
              <a:t>дусі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уявлень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понять про </a:t>
            </a:r>
            <a:r>
              <a:rPr lang="ru-RU" dirty="0" err="1">
                <a:solidFill>
                  <a:srgbClr val="7030A0"/>
                </a:solidFill>
              </a:rPr>
              <a:t>нього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тогочасного</a:t>
            </a:r>
            <a:r>
              <a:rPr lang="ru-RU" dirty="0">
                <a:solidFill>
                  <a:srgbClr val="7030A0"/>
                </a:solidFill>
              </a:rPr>
              <a:t> селянства) Михайло </a:t>
            </a:r>
            <a:r>
              <a:rPr lang="ru-RU" dirty="0" err="1">
                <a:solidFill>
                  <a:srgbClr val="7030A0"/>
                </a:solidFill>
              </a:rPr>
              <a:t>готовий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здатний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був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перебороти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найважчі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труднощі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Багатьма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влучними</a:t>
            </a:r>
            <a:r>
              <a:rPr lang="ru-RU" dirty="0">
                <a:solidFill>
                  <a:srgbClr val="7030A0"/>
                </a:solidFill>
              </a:rPr>
              <a:t> деталями Франко </a:t>
            </a:r>
            <a:r>
              <a:rPr lang="ru-RU" dirty="0" err="1">
                <a:solidFill>
                  <a:srgbClr val="7030A0"/>
                </a:solidFill>
              </a:rPr>
              <a:t>показує</a:t>
            </a:r>
            <a:r>
              <a:rPr lang="ru-RU" dirty="0">
                <a:solidFill>
                  <a:srgbClr val="7030A0"/>
                </a:solidFill>
              </a:rPr>
              <a:t>, як служба у </a:t>
            </a:r>
            <a:r>
              <a:rPr lang="ru-RU" dirty="0" err="1">
                <a:solidFill>
                  <a:srgbClr val="7030A0"/>
                </a:solidFill>
              </a:rPr>
              <a:t>війську</a:t>
            </a:r>
            <a:r>
              <a:rPr lang="ru-RU" dirty="0">
                <a:solidFill>
                  <a:srgbClr val="7030A0"/>
                </a:solidFill>
              </a:rPr>
              <a:t>, а </a:t>
            </a:r>
            <a:r>
              <a:rPr lang="ru-RU" dirty="0" err="1">
                <a:solidFill>
                  <a:srgbClr val="7030A0"/>
                </a:solidFill>
              </a:rPr>
              <a:t>потім</a:t>
            </a:r>
            <a:r>
              <a:rPr lang="ru-RU" dirty="0">
                <a:solidFill>
                  <a:srgbClr val="7030A0"/>
                </a:solidFill>
              </a:rPr>
              <a:t> у </a:t>
            </a:r>
            <a:r>
              <a:rPr lang="ru-RU" dirty="0" err="1">
                <a:solidFill>
                  <a:srgbClr val="7030A0"/>
                </a:solidFill>
              </a:rPr>
              <a:t>жандармерії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наклала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негативний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відбиток</a:t>
            </a:r>
            <a:r>
              <a:rPr lang="ru-RU" dirty="0">
                <a:solidFill>
                  <a:srgbClr val="7030A0"/>
                </a:solidFill>
              </a:rPr>
              <a:t> на характер </a:t>
            </a:r>
            <a:r>
              <a:rPr lang="ru-RU" dirty="0" err="1">
                <a:solidFill>
                  <a:srgbClr val="7030A0"/>
                </a:solidFill>
              </a:rPr>
              <a:t>Михайла</a:t>
            </a:r>
            <a:r>
              <a:rPr lang="ru-RU" dirty="0">
                <a:solidFill>
                  <a:srgbClr val="7030A0"/>
                </a:solidFill>
              </a:rPr>
              <a:t>. У </a:t>
            </a:r>
            <a:r>
              <a:rPr lang="ru-RU" dirty="0" err="1">
                <a:solidFill>
                  <a:srgbClr val="7030A0"/>
                </a:solidFill>
              </a:rPr>
              <a:t>заключній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сцені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письменник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ще</a:t>
            </a:r>
            <a:r>
              <a:rPr lang="ru-RU" dirty="0">
                <a:solidFill>
                  <a:srgbClr val="7030A0"/>
                </a:solidFill>
              </a:rPr>
              <a:t> раз тонко, </a:t>
            </a:r>
            <a:r>
              <a:rPr lang="ru-RU" dirty="0" err="1">
                <a:solidFill>
                  <a:srgbClr val="7030A0"/>
                </a:solidFill>
              </a:rPr>
              <a:t>узгоджено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правдою, </a:t>
            </a:r>
            <a:r>
              <a:rPr lang="ru-RU" dirty="0" err="1">
                <a:solidFill>
                  <a:srgbClr val="7030A0"/>
                </a:solidFill>
              </a:rPr>
              <a:t>підкреслив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душі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Михайла</a:t>
            </a:r>
            <a:r>
              <a:rPr lang="ru-RU" dirty="0">
                <a:solidFill>
                  <a:srgbClr val="7030A0"/>
                </a:solidFill>
              </a:rPr>
              <a:t> до </a:t>
            </a:r>
            <a:r>
              <a:rPr lang="ru-RU" dirty="0" err="1">
                <a:solidFill>
                  <a:srgbClr val="7030A0"/>
                </a:solidFill>
              </a:rPr>
              <a:t>останньої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хвилини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жевріла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іскра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глибокої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людяності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не все в </a:t>
            </a:r>
            <a:r>
              <a:rPr lang="ru-RU" dirty="0" err="1">
                <a:solidFill>
                  <a:srgbClr val="7030A0"/>
                </a:solidFill>
              </a:rPr>
              <a:t>його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натурі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було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спотворено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соціальними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обставинами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неслушними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умовами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особистого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Образ </a:t>
            </a:r>
            <a:r>
              <a:rPr lang="ru-RU" dirty="0" err="1">
                <a:solidFill>
                  <a:srgbClr val="7030A0"/>
                </a:solidFill>
              </a:rPr>
              <a:t>Михайла</a:t>
            </a:r>
            <a:r>
              <a:rPr lang="ru-RU" dirty="0">
                <a:solidFill>
                  <a:srgbClr val="7030A0"/>
                </a:solidFill>
              </a:rPr>
              <a:t>, як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образом </a:t>
            </a:r>
            <a:r>
              <a:rPr lang="ru-RU" dirty="0" err="1">
                <a:solidFill>
                  <a:srgbClr val="7030A0"/>
                </a:solidFill>
              </a:rPr>
              <a:t>Ганни</a:t>
            </a:r>
            <a:r>
              <a:rPr lang="ru-RU" dirty="0">
                <a:solidFill>
                  <a:srgbClr val="7030A0"/>
                </a:solidFill>
              </a:rPr>
              <a:t>, Франко показав, </a:t>
            </a:r>
            <a:r>
              <a:rPr lang="ru-RU" dirty="0" err="1">
                <a:solidFill>
                  <a:srgbClr val="7030A0"/>
                </a:solidFill>
              </a:rPr>
              <a:t>які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могутні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благородні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сили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має</a:t>
            </a:r>
            <a:r>
              <a:rPr lang="ru-RU" dirty="0">
                <a:solidFill>
                  <a:srgbClr val="7030A0"/>
                </a:solidFill>
              </a:rPr>
              <a:t> народ. Через </a:t>
            </a:r>
            <a:r>
              <a:rPr lang="ru-RU" dirty="0" err="1">
                <a:solidFill>
                  <a:srgbClr val="7030A0"/>
                </a:solidFill>
              </a:rPr>
              <a:t>товщу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неправди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зла </a:t>
            </a:r>
            <a:r>
              <a:rPr lang="ru-RU" dirty="0" err="1">
                <a:solidFill>
                  <a:srgbClr val="7030A0"/>
                </a:solidFill>
              </a:rPr>
              <a:t>ці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сили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проривалися</a:t>
            </a:r>
            <a:r>
              <a:rPr lang="ru-RU" dirty="0">
                <a:solidFill>
                  <a:srgbClr val="7030A0"/>
                </a:solidFill>
              </a:rPr>
              <a:t> не раз у </a:t>
            </a:r>
            <a:r>
              <a:rPr lang="ru-RU" dirty="0" err="1">
                <a:solidFill>
                  <a:srgbClr val="7030A0"/>
                </a:solidFill>
              </a:rPr>
              <a:t>потворному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навіть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огидному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вигляді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З великою теплотою </a:t>
            </a:r>
            <a:r>
              <a:rPr lang="ru-RU" dirty="0" err="1">
                <a:solidFill>
                  <a:srgbClr val="7030A0"/>
                </a:solidFill>
              </a:rPr>
              <a:t>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співчуттям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письменник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змалював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також</a:t>
            </a:r>
            <a:r>
              <a:rPr lang="ru-RU" dirty="0">
                <a:solidFill>
                  <a:srgbClr val="7030A0"/>
                </a:solidFill>
              </a:rPr>
              <a:t> образ </a:t>
            </a:r>
            <a:r>
              <a:rPr lang="ru-RU" dirty="0" err="1">
                <a:solidFill>
                  <a:srgbClr val="7030A0"/>
                </a:solidFill>
              </a:rPr>
              <a:t>Миколи</a:t>
            </a:r>
            <a:r>
              <a:rPr lang="ru-RU" dirty="0">
                <a:solidFill>
                  <a:srgbClr val="7030A0"/>
                </a:solidFill>
              </a:rPr>
              <a:t> Задорожного – </a:t>
            </a:r>
            <a:r>
              <a:rPr lang="ru-RU" dirty="0" err="1">
                <a:solidFill>
                  <a:srgbClr val="7030A0"/>
                </a:solidFill>
              </a:rPr>
              <a:t>типовий</a:t>
            </a:r>
            <a:r>
              <a:rPr lang="ru-RU" dirty="0">
                <a:solidFill>
                  <a:srgbClr val="7030A0"/>
                </a:solidFill>
              </a:rPr>
              <a:t> характер </a:t>
            </a:r>
            <a:r>
              <a:rPr lang="ru-RU" dirty="0" err="1">
                <a:solidFill>
                  <a:srgbClr val="7030A0"/>
                </a:solidFill>
              </a:rPr>
              <a:t>західноукраїнського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селянина-трудівника</a:t>
            </a:r>
            <a:r>
              <a:rPr lang="ru-RU" dirty="0">
                <a:solidFill>
                  <a:srgbClr val="7030A0"/>
                </a:solidFill>
              </a:rPr>
              <a:t>. Цей образ – один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найсильніших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образів</a:t>
            </a:r>
            <a:r>
              <a:rPr lang="ru-RU" dirty="0">
                <a:solidFill>
                  <a:srgbClr val="7030A0"/>
                </a:solidFill>
              </a:rPr>
              <a:t> селян, </a:t>
            </a:r>
            <a:r>
              <a:rPr lang="ru-RU" dirty="0" err="1">
                <a:solidFill>
                  <a:srgbClr val="7030A0"/>
                </a:solidFill>
              </a:rPr>
              <a:t>створених</a:t>
            </a:r>
            <a:r>
              <a:rPr lang="ru-RU" dirty="0">
                <a:solidFill>
                  <a:srgbClr val="7030A0"/>
                </a:solidFill>
              </a:rPr>
              <a:t> Франком.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1439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7030A0"/>
                </a:solidFill>
              </a:rPr>
              <a:t>Інші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дійові</a:t>
            </a:r>
            <a:r>
              <a:rPr lang="ru-RU" dirty="0">
                <a:solidFill>
                  <a:srgbClr val="7030A0"/>
                </a:solidFill>
              </a:rPr>
              <a:t> особи </a:t>
            </a:r>
            <a:r>
              <a:rPr lang="ru-RU" dirty="0" err="1">
                <a:solidFill>
                  <a:srgbClr val="7030A0"/>
                </a:solidFill>
              </a:rPr>
              <a:t>драми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Украдене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>
                <a:solidFill>
                  <a:srgbClr val="7030A0"/>
                </a:solidFill>
              </a:rPr>
              <a:t>” </a:t>
            </a:r>
            <a:r>
              <a:rPr lang="ru-RU" dirty="0" err="1">
                <a:solidFill>
                  <a:srgbClr val="7030A0"/>
                </a:solidFill>
              </a:rPr>
              <a:t>виконують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допоміжну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службову</a:t>
            </a:r>
            <a:r>
              <a:rPr lang="ru-RU" dirty="0">
                <a:solidFill>
                  <a:srgbClr val="7030A0"/>
                </a:solidFill>
              </a:rPr>
              <a:t> роль у </a:t>
            </a:r>
            <a:r>
              <a:rPr lang="ru-RU" dirty="0" err="1">
                <a:solidFill>
                  <a:srgbClr val="7030A0"/>
                </a:solidFill>
              </a:rPr>
              <a:t>зіткненнях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боротьбі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розгортається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між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головними</a:t>
            </a:r>
            <a:r>
              <a:rPr lang="ru-RU" dirty="0">
                <a:solidFill>
                  <a:srgbClr val="7030A0"/>
                </a:solidFill>
              </a:rPr>
              <a:t> героями </a:t>
            </a:r>
            <a:r>
              <a:rPr lang="ru-RU" dirty="0" err="1">
                <a:solidFill>
                  <a:srgbClr val="7030A0"/>
                </a:solidFill>
              </a:rPr>
              <a:t>твору</a:t>
            </a:r>
            <a:r>
              <a:rPr lang="ru-RU" dirty="0">
                <a:solidFill>
                  <a:srgbClr val="7030A0"/>
                </a:solidFill>
              </a:rPr>
              <a:t>. Але </a:t>
            </a:r>
            <a:r>
              <a:rPr lang="ru-RU" dirty="0" err="1">
                <a:solidFill>
                  <a:srgbClr val="7030A0"/>
                </a:solidFill>
              </a:rPr>
              <a:t>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ці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образи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яскраво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індивідуальні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колоритні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типові</a:t>
            </a:r>
            <a:r>
              <a:rPr lang="ru-RU" dirty="0">
                <a:solidFill>
                  <a:srgbClr val="7030A0"/>
                </a:solidFill>
              </a:rPr>
              <a:t> для </a:t>
            </a:r>
            <a:r>
              <a:rPr lang="ru-RU" dirty="0" err="1">
                <a:solidFill>
                  <a:srgbClr val="7030A0"/>
                </a:solidFill>
              </a:rPr>
              <a:t>тогочасних</a:t>
            </a:r>
            <a:r>
              <a:rPr lang="ru-RU" dirty="0">
                <a:solidFill>
                  <a:srgbClr val="7030A0"/>
                </a:solidFill>
              </a:rPr>
              <a:t> умов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західноукраїнського</a:t>
            </a:r>
            <a:r>
              <a:rPr lang="ru-RU" dirty="0">
                <a:solidFill>
                  <a:srgbClr val="7030A0"/>
                </a:solidFill>
              </a:rPr>
              <a:t> села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змальовані</a:t>
            </a:r>
            <a:r>
              <a:rPr lang="ru-RU" dirty="0">
                <a:solidFill>
                  <a:srgbClr val="7030A0"/>
                </a:solidFill>
              </a:rPr>
              <a:t> автором </a:t>
            </a:r>
            <a:r>
              <a:rPr lang="ru-RU" dirty="0" err="1">
                <a:solidFill>
                  <a:srgbClr val="7030A0"/>
                </a:solidFill>
              </a:rPr>
              <a:t>з</a:t>
            </a:r>
            <a:r>
              <a:rPr lang="ru-RU" dirty="0">
                <a:solidFill>
                  <a:srgbClr val="7030A0"/>
                </a:solidFill>
              </a:rPr>
              <a:t> великою </a:t>
            </a:r>
            <a:r>
              <a:rPr lang="ru-RU" dirty="0" err="1">
                <a:solidFill>
                  <a:srgbClr val="7030A0"/>
                </a:solidFill>
              </a:rPr>
              <a:t>реалістичною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майстерністю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err="1">
                <a:solidFill>
                  <a:srgbClr val="7030A0"/>
                </a:solidFill>
              </a:rPr>
              <a:t>Герої</a:t>
            </a:r>
            <a:r>
              <a:rPr lang="ru-RU" dirty="0">
                <a:solidFill>
                  <a:srgbClr val="7030A0"/>
                </a:solidFill>
              </a:rPr>
              <a:t> Франка часто не </a:t>
            </a:r>
            <a:r>
              <a:rPr lang="ru-RU" dirty="0" err="1">
                <a:solidFill>
                  <a:srgbClr val="7030A0"/>
                </a:solidFill>
              </a:rPr>
              <a:t>висловлюють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своїх</a:t>
            </a:r>
            <a:r>
              <a:rPr lang="ru-RU" dirty="0">
                <a:solidFill>
                  <a:srgbClr val="7030A0"/>
                </a:solidFill>
              </a:rPr>
              <a:t> думок до </a:t>
            </a:r>
            <a:r>
              <a:rPr lang="ru-RU" dirty="0" err="1">
                <a:solidFill>
                  <a:srgbClr val="7030A0"/>
                </a:solidFill>
              </a:rPr>
              <a:t>кінця</a:t>
            </a:r>
            <a:r>
              <a:rPr lang="ru-RU" dirty="0">
                <a:solidFill>
                  <a:srgbClr val="7030A0"/>
                </a:solidFill>
              </a:rPr>
              <a:t>, а </a:t>
            </a:r>
            <a:r>
              <a:rPr lang="ru-RU" dirty="0" err="1">
                <a:solidFill>
                  <a:srgbClr val="7030A0"/>
                </a:solidFill>
              </a:rPr>
              <a:t>тільки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натякають</a:t>
            </a:r>
            <a:r>
              <a:rPr lang="ru-RU" dirty="0">
                <a:solidFill>
                  <a:srgbClr val="7030A0"/>
                </a:solidFill>
              </a:rPr>
              <a:t> на те,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вони </a:t>
            </a:r>
            <a:r>
              <a:rPr lang="ru-RU" dirty="0" err="1">
                <a:solidFill>
                  <a:srgbClr val="7030A0"/>
                </a:solidFill>
              </a:rPr>
              <a:t>знають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думають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або</a:t>
            </a:r>
            <a:r>
              <a:rPr lang="ru-RU" dirty="0">
                <a:solidFill>
                  <a:srgbClr val="7030A0"/>
                </a:solidFill>
              </a:rPr>
              <a:t> про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лише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здогадуються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Однак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ці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натяки</a:t>
            </a:r>
            <a:r>
              <a:rPr lang="ru-RU" dirty="0">
                <a:solidFill>
                  <a:srgbClr val="7030A0"/>
                </a:solidFill>
              </a:rPr>
              <a:t> не </a:t>
            </a:r>
            <a:r>
              <a:rPr lang="ru-RU" dirty="0" err="1">
                <a:solidFill>
                  <a:srgbClr val="7030A0"/>
                </a:solidFill>
              </a:rPr>
              <a:t>лишаються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нерозшифрованими</a:t>
            </a:r>
            <a:r>
              <a:rPr lang="ru-RU" dirty="0">
                <a:solidFill>
                  <a:srgbClr val="7030A0"/>
                </a:solidFill>
              </a:rPr>
              <a:t>, вони </a:t>
            </a:r>
            <a:r>
              <a:rPr lang="ru-RU" dirty="0" err="1">
                <a:solidFill>
                  <a:srgbClr val="7030A0"/>
                </a:solidFill>
              </a:rPr>
              <a:t>служать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авторові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тільки</a:t>
            </a:r>
            <a:r>
              <a:rPr lang="ru-RU" dirty="0">
                <a:solidFill>
                  <a:srgbClr val="7030A0"/>
                </a:solidFill>
              </a:rPr>
              <a:t> одним </a:t>
            </a:r>
            <a:r>
              <a:rPr lang="ru-RU" dirty="0" err="1">
                <a:solidFill>
                  <a:srgbClr val="7030A0"/>
                </a:solidFill>
              </a:rPr>
              <a:t>із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засобів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підсилення</a:t>
            </a:r>
            <a:r>
              <a:rPr lang="ru-RU" dirty="0">
                <a:solidFill>
                  <a:srgbClr val="7030A0"/>
                </a:solidFill>
              </a:rPr>
              <a:t> драматизму </a:t>
            </a:r>
            <a:r>
              <a:rPr lang="ru-RU" dirty="0" err="1">
                <a:solidFill>
                  <a:srgbClr val="7030A0"/>
                </a:solidFill>
              </a:rPr>
              <a:t>дії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поглиблення</a:t>
            </a:r>
            <a:r>
              <a:rPr lang="ru-RU" dirty="0">
                <a:solidFill>
                  <a:srgbClr val="7030A0"/>
                </a:solidFill>
              </a:rPr>
              <a:t> характеристики </a:t>
            </a:r>
            <a:r>
              <a:rPr lang="ru-RU" dirty="0" err="1">
                <a:solidFill>
                  <a:srgbClr val="7030A0"/>
                </a:solidFill>
              </a:rPr>
              <a:t>провідних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персонажів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психологічної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зумовленості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поведінки</a:t>
            </a:r>
            <a:r>
              <a:rPr lang="ru-RU" dirty="0">
                <a:solidFill>
                  <a:srgbClr val="7030A0"/>
                </a:solidFill>
              </a:rPr>
              <a:t> та </a:t>
            </a:r>
            <a:r>
              <a:rPr lang="ru-RU" dirty="0" err="1">
                <a:solidFill>
                  <a:srgbClr val="7030A0"/>
                </a:solidFill>
              </a:rPr>
              <a:t>вчинків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err="1">
                <a:solidFill>
                  <a:srgbClr val="7030A0"/>
                </a:solidFill>
              </a:rPr>
              <a:t>Менш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популярні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не </a:t>
            </a:r>
            <a:r>
              <a:rPr lang="ru-RU" dirty="0" err="1">
                <a:solidFill>
                  <a:srgbClr val="7030A0"/>
                </a:solidFill>
              </a:rPr>
              <a:t>таку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багату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сценічну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історію</a:t>
            </a:r>
            <a:r>
              <a:rPr lang="ru-RU" dirty="0">
                <a:solidFill>
                  <a:srgbClr val="7030A0"/>
                </a:solidFill>
              </a:rPr>
              <a:t>, як “</a:t>
            </a:r>
            <a:r>
              <a:rPr lang="ru-RU" dirty="0" err="1">
                <a:solidFill>
                  <a:srgbClr val="7030A0"/>
                </a:solidFill>
              </a:rPr>
              <a:t>Украдене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щастя</a:t>
            </a:r>
            <a:r>
              <a:rPr lang="ru-RU" dirty="0">
                <a:solidFill>
                  <a:srgbClr val="7030A0"/>
                </a:solidFill>
              </a:rPr>
              <a:t>”, </a:t>
            </a:r>
            <a:r>
              <a:rPr lang="ru-RU" dirty="0" err="1">
                <a:solidFill>
                  <a:srgbClr val="7030A0"/>
                </a:solidFill>
              </a:rPr>
              <a:t>мають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інші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драматичні</a:t>
            </a:r>
            <a:r>
              <a:rPr lang="ru-RU" dirty="0">
                <a:solidFill>
                  <a:srgbClr val="7030A0"/>
                </a:solidFill>
              </a:rPr>
              <a:t> твори </a:t>
            </a:r>
            <a:r>
              <a:rPr lang="ru-RU" dirty="0" err="1">
                <a:solidFill>
                  <a:srgbClr val="7030A0"/>
                </a:solidFill>
              </a:rPr>
              <a:t>Івана</a:t>
            </a:r>
            <a:r>
              <a:rPr lang="ru-RU" dirty="0">
                <a:solidFill>
                  <a:srgbClr val="7030A0"/>
                </a:solidFill>
              </a:rPr>
              <a:t> Франка. У 1895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журналі</a:t>
            </a:r>
            <a:r>
              <a:rPr lang="ru-RU" dirty="0">
                <a:solidFill>
                  <a:srgbClr val="7030A0"/>
                </a:solidFill>
              </a:rPr>
              <a:t> “</a:t>
            </a:r>
            <a:r>
              <a:rPr lang="ru-RU" dirty="0" err="1">
                <a:solidFill>
                  <a:srgbClr val="7030A0"/>
                </a:solidFill>
              </a:rPr>
              <a:t>Житє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слово” Франко </a:t>
            </a:r>
            <a:r>
              <a:rPr lang="ru-RU" dirty="0" err="1">
                <a:solidFill>
                  <a:srgbClr val="7030A0"/>
                </a:solidFill>
              </a:rPr>
              <a:t>надрукував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віршовану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драму-казку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п`яти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діях</a:t>
            </a:r>
            <a:r>
              <a:rPr lang="ru-RU" dirty="0">
                <a:solidFill>
                  <a:srgbClr val="7030A0"/>
                </a:solidFill>
              </a:rPr>
              <a:t> “Сон князя Святослава”. В </a:t>
            </a:r>
            <a:r>
              <a:rPr lang="ru-RU" dirty="0" err="1">
                <a:solidFill>
                  <a:srgbClr val="7030A0"/>
                </a:solidFill>
              </a:rPr>
              <a:t>романтичній</a:t>
            </a:r>
            <a:r>
              <a:rPr lang="ru-RU" dirty="0">
                <a:solidFill>
                  <a:srgbClr val="7030A0"/>
                </a:solidFill>
              </a:rPr>
              <a:t> формою </a:t>
            </a:r>
            <a:r>
              <a:rPr lang="ru-RU" dirty="0" err="1">
                <a:solidFill>
                  <a:srgbClr val="7030A0"/>
                </a:solidFill>
              </a:rPr>
              <a:t>драмі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письменник</a:t>
            </a:r>
            <a:r>
              <a:rPr lang="ru-RU" dirty="0">
                <a:solidFill>
                  <a:srgbClr val="7030A0"/>
                </a:solidFill>
              </a:rPr>
              <a:t> правдиво </a:t>
            </a:r>
            <a:r>
              <a:rPr lang="ru-RU" dirty="0" err="1">
                <a:solidFill>
                  <a:srgbClr val="7030A0"/>
                </a:solidFill>
              </a:rPr>
              <a:t>відобразив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події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часів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Київської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Русі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боротьбу</a:t>
            </a:r>
            <a:r>
              <a:rPr lang="ru-RU" dirty="0">
                <a:solidFill>
                  <a:srgbClr val="7030A0"/>
                </a:solidFill>
              </a:rPr>
              <a:t> князя Святослава за </a:t>
            </a:r>
            <a:r>
              <a:rPr lang="ru-RU" dirty="0" err="1">
                <a:solidFill>
                  <a:srgbClr val="7030A0"/>
                </a:solidFill>
              </a:rPr>
              <a:t>єдність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руських</a:t>
            </a:r>
            <a:r>
              <a:rPr lang="ru-RU" dirty="0">
                <a:solidFill>
                  <a:srgbClr val="7030A0"/>
                </a:solidFill>
              </a:rPr>
              <a:t> земель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err="1">
                <a:solidFill>
                  <a:srgbClr val="7030A0"/>
                </a:solidFill>
              </a:rPr>
              <a:t>Твір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пройнятий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глибокою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патріотичною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ідеєю</a:t>
            </a:r>
            <a:r>
              <a:rPr lang="ru-RU" dirty="0">
                <a:solidFill>
                  <a:srgbClr val="7030A0"/>
                </a:solidFill>
              </a:rPr>
              <a:t>. В </a:t>
            </a:r>
            <a:r>
              <a:rPr lang="ru-RU" dirty="0" err="1">
                <a:solidFill>
                  <a:srgbClr val="7030A0"/>
                </a:solidFill>
              </a:rPr>
              <a:t>ньому</a:t>
            </a:r>
            <a:r>
              <a:rPr lang="ru-RU" dirty="0">
                <a:solidFill>
                  <a:srgbClr val="7030A0"/>
                </a:solidFill>
              </a:rPr>
              <a:t> прославлено </a:t>
            </a:r>
            <a:r>
              <a:rPr lang="ru-RU" dirty="0" err="1">
                <a:solidFill>
                  <a:srgbClr val="7030A0"/>
                </a:solidFill>
              </a:rPr>
              <a:t>відданість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батьківщині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засуджено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зрадництво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підступність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воєвод-феодалів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підривали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могутність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Руської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держави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Князь Святослав показаний у </a:t>
            </a:r>
            <a:r>
              <a:rPr lang="ru-RU" dirty="0" err="1">
                <a:solidFill>
                  <a:srgbClr val="7030A0"/>
                </a:solidFill>
              </a:rPr>
              <a:t>драмі</a:t>
            </a:r>
            <a:r>
              <a:rPr lang="ru-RU" dirty="0">
                <a:solidFill>
                  <a:srgbClr val="7030A0"/>
                </a:solidFill>
              </a:rPr>
              <a:t> як </a:t>
            </a:r>
            <a:r>
              <a:rPr lang="ru-RU" dirty="0" err="1">
                <a:solidFill>
                  <a:srgbClr val="7030A0"/>
                </a:solidFill>
              </a:rPr>
              <a:t>мудрий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державний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діяч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хоробрий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воїн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патріот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Русі</a:t>
            </a:r>
            <a:r>
              <a:rPr lang="ru-RU" dirty="0">
                <a:solidFill>
                  <a:srgbClr val="7030A0"/>
                </a:solidFill>
              </a:rPr>
              <a:t>. При </a:t>
            </a:r>
            <a:r>
              <a:rPr lang="ru-RU" dirty="0" err="1">
                <a:solidFill>
                  <a:srgbClr val="7030A0"/>
                </a:solidFill>
              </a:rPr>
              <a:t>допомозі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відданих</a:t>
            </a:r>
            <a:r>
              <a:rPr lang="ru-RU" dirty="0">
                <a:solidFill>
                  <a:srgbClr val="7030A0"/>
                </a:solidFill>
              </a:rPr>
              <a:t> людей </a:t>
            </a:r>
            <a:r>
              <a:rPr lang="ru-RU" dirty="0" err="1">
                <a:solidFill>
                  <a:srgbClr val="7030A0"/>
                </a:solidFill>
              </a:rPr>
              <a:t>він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розкриває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хитрі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плани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своїх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супротивників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викриває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зрадників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нещадно </a:t>
            </a:r>
            <a:r>
              <a:rPr lang="ru-RU" dirty="0" err="1">
                <a:solidFill>
                  <a:srgbClr val="7030A0"/>
                </a:solidFill>
              </a:rPr>
              <a:t>засуджує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їх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601</Words>
  <Application>Microsoft Office PowerPoint</Application>
  <PresentationFormat>Экран (4:3)</PresentationFormat>
  <Paragraphs>15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2013-12-25T12:25:41Z</dcterms:created>
  <dcterms:modified xsi:type="dcterms:W3CDTF">2013-12-25T15:28:42Z</dcterms:modified>
</cp:coreProperties>
</file>