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Городецької Н. Р.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7B9C-23AB-4F7F-954B-622E05099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208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43BCA2-56CC-4C5A-B602-C379571C02D8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E46E66-7131-41E4-90BC-0B18479493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/>
          <p:cNvSpPr>
            <a:spLocks noChangeArrowheads="1" noChangeShapeType="1" noTextEdit="1"/>
          </p:cNvSpPr>
          <p:nvPr/>
        </p:nvSpPr>
        <p:spPr bwMode="auto">
          <a:xfrm>
            <a:off x="2843213" y="1196975"/>
            <a:ext cx="5689600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Book Antiqua"/>
            </a:endParaRPr>
          </a:p>
        </p:txBody>
      </p:sp>
      <p:pic>
        <p:nvPicPr>
          <p:cNvPr id="2051" name="Picture 16" descr="&amp;Fcy;&amp;acy;&amp;jcy;&amp;lcy;:Taras Shevchenko selfportrait oil 1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600400" cy="456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0525" y="194608"/>
            <a:ext cx="684076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kern="10" cap="none" spc="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</a:rPr>
              <a:t>Т. Г. Шевченко </a:t>
            </a:r>
            <a:r>
              <a:rPr lang="ru-RU" sz="6000" b="1" i="1" kern="10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</a:rPr>
              <a:t>- </a:t>
            </a:r>
            <a:r>
              <a:rPr lang="ru-RU" sz="6000" b="1" i="1" kern="10" cap="none" spc="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</a:rPr>
              <a:t>художник</a:t>
            </a:r>
            <a:endParaRPr lang="ru-RU" sz="6000" b="1" i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 descr="http://t1.gstatic.com/images?q=tbn:ANd9GcRLvKxGl-zpH6I7RDNdUSMpX7AyQsPhA05tjS3Wrm1C3Womadjy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03" y="2046433"/>
            <a:ext cx="3347097" cy="446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58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ngel_1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224213" cy="424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2892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2227"/>
            <a:ext cx="3170237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98450" y="116632"/>
            <a:ext cx="8137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8000"/>
                </a:solidFill>
              </a:rPr>
              <a:t>    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Велике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місце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в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Шевченковому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доробку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належить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портретам.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Він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почав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працювати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над ними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ще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кріпаком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В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Академії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продовжував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роботу в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цій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галузі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Незабаром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він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стає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одним з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відомих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і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популярних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портретистів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8693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89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42" y="149994"/>
            <a:ext cx="3168650" cy="277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1" descr="Mal_3_t77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664296" cy="361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" descr="289225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3" y="620713"/>
            <a:ext cx="4092575" cy="58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74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5bab0647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549650" cy="464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539750" y="260350"/>
            <a:ext cx="8374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Автопортрети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Тараса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Шевченка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 —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власні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зображення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,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що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їх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створював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Тарас Шевченко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протягом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усього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життя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</a:p>
        </p:txBody>
      </p:sp>
      <p:pic>
        <p:nvPicPr>
          <p:cNvPr id="15364" name="Picture 10" descr="0018-018-Avtoportret-so-svechoj-Akvatinta-1860-g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7927" r="44055" b="9448"/>
          <a:stretch>
            <a:fillRect/>
          </a:stretch>
        </p:blipFill>
        <p:spPr bwMode="auto">
          <a:xfrm>
            <a:off x="505862" y="1742758"/>
            <a:ext cx="3836988" cy="475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25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9" y="379309"/>
            <a:ext cx="3419475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7" descr="0047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04305"/>
            <a:ext cx="3209925" cy="410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9" descr="00246090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12770" r="9787" b="13657"/>
          <a:stretch>
            <a:fillRect/>
          </a:stretch>
        </p:blipFill>
        <p:spPr bwMode="auto">
          <a:xfrm>
            <a:off x="5940425" y="2565400"/>
            <a:ext cx="2954338" cy="389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779838" y="55165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50825" y="5589588"/>
            <a:ext cx="583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-216742" y="5157192"/>
            <a:ext cx="60848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8000"/>
                </a:solidFill>
              </a:rPr>
              <a:t>       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Багато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з них не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дійшли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до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нашого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часу і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відомі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лише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з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листування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художника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чи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спогадів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його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сучасників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3708400" y="188913"/>
            <a:ext cx="5254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Кількість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автопортретів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Шевченка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важко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піддається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обліку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00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017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438525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5" descr="sUHsGupRpCQ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4319588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3" descr="&amp;Fcy;&amp;acy;&amp;jcy;&amp;lcy;:Shevchenko avtoportret 1861.jpg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414713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41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900169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Навіть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всупереч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царській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забороні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під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час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заслання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у Казахстан Шевченко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багато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малював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, і став першим живописцем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цього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краю. З великою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симпатією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і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теплотою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малював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він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побут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казахів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, і через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це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користується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величезною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повагою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казахів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аж до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сьогодні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</a:p>
        </p:txBody>
      </p:sp>
      <p:pic>
        <p:nvPicPr>
          <p:cNvPr id="18435" name="Picture 6" descr="1061-qogmd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3074988" cy="414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8" descr="1007-2b48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5256212" cy="327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8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&amp;Pcy;&amp;ocy;&amp;zhcy;&amp;iecy;&amp;zhcy;&amp;acy; &amp;vcy; &amp;scy;&amp;tcy;&amp;iecy;&amp;p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4249737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i="1" dirty="0" err="1">
                <a:latin typeface="Bookman Old Style" pitchFamily="18" charset="0"/>
              </a:rPr>
              <a:t>Пожежа</a:t>
            </a:r>
            <a:r>
              <a:rPr lang="ru-RU" sz="1400" b="1" i="1" dirty="0">
                <a:latin typeface="Bookman Old Style" pitchFamily="18" charset="0"/>
              </a:rPr>
              <a:t> в степу. 1848. </a:t>
            </a:r>
            <a:r>
              <a:rPr lang="ru-RU" sz="1400" b="1" i="1" dirty="0" err="1">
                <a:latin typeface="Bookman Old Style" pitchFamily="18" charset="0"/>
              </a:rPr>
              <a:t>Папір</a:t>
            </a:r>
            <a:r>
              <a:rPr lang="ru-RU" sz="1400" b="1" i="1" dirty="0">
                <a:latin typeface="Bookman Old Style" pitchFamily="18" charset="0"/>
              </a:rPr>
              <a:t>, акварель. </a:t>
            </a:r>
          </a:p>
        </p:txBody>
      </p:sp>
      <p:pic>
        <p:nvPicPr>
          <p:cNvPr id="19460" name="Picture 9" descr="&amp;Gcy;&amp;ocy;&amp;rcy;&amp;icy;&amp;scy;&amp;tcy;&amp;icy;&amp;jcy; &amp;bcy;&amp;iecy;&amp;rcy;&amp;iecy;&amp;gcy; &amp;ocy;&amp;scy;&amp;tcy;&amp;rcy;&amp;ocy;&amp;vcy;&amp;acy; &amp;Ncy;&amp;iukcy;&amp;kcy;&amp;ocy;&amp;lcy;&amp;a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05263"/>
            <a:ext cx="4762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1403672" y="6002704"/>
            <a:ext cx="2808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i="1" dirty="0" err="1">
                <a:latin typeface="Bookman Old Style" pitchFamily="18" charset="0"/>
              </a:rPr>
              <a:t>Гористий</a:t>
            </a:r>
            <a:r>
              <a:rPr lang="ru-RU" sz="1400" b="1" i="1" dirty="0">
                <a:latin typeface="Bookman Old Style" pitchFamily="18" charset="0"/>
              </a:rPr>
              <a:t> берег острова </a:t>
            </a:r>
            <a:r>
              <a:rPr lang="ru-RU" sz="1400" b="1" i="1" dirty="0" err="1">
                <a:latin typeface="Bookman Old Style" pitchFamily="18" charset="0"/>
              </a:rPr>
              <a:t>Ніколая</a:t>
            </a:r>
            <a:r>
              <a:rPr lang="ru-RU" sz="1400" b="1" i="1" dirty="0">
                <a:latin typeface="Bookman Old Style" pitchFamily="18" charset="0"/>
              </a:rPr>
              <a:t> 1848-1849. </a:t>
            </a:r>
            <a:r>
              <a:rPr lang="ru-RU" sz="1400" b="1" i="1" dirty="0" err="1">
                <a:latin typeface="Bookman Old Style" pitchFamily="18" charset="0"/>
              </a:rPr>
              <a:t>Папір</a:t>
            </a:r>
            <a:r>
              <a:rPr lang="ru-RU" sz="1400" b="1" i="1" dirty="0">
                <a:latin typeface="Bookman Old Style" pitchFamily="18" charset="0"/>
              </a:rPr>
              <a:t>, акварель. </a:t>
            </a:r>
          </a:p>
        </p:txBody>
      </p:sp>
      <p:pic>
        <p:nvPicPr>
          <p:cNvPr id="19462" name="Picture 13" descr="&amp;Ucy;&amp;kcy;&amp;rcy;&amp;iukcy;&amp;pcy;&amp;lcy;&amp;iecy;&amp;ncy;&amp;ncy;&amp;yacy; &amp;Iukcy;&amp;rcy;&amp;gcy;&amp;icy;&amp;zcy;&amp;kcy;&amp;acy;&amp;lcy;&amp;acy; 1848-1850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321175" cy="29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4643437" y="3284538"/>
            <a:ext cx="4249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i="1" dirty="0" err="1">
                <a:latin typeface="Bookman Old Style" pitchFamily="18" charset="0"/>
              </a:rPr>
              <a:t>Укріплення</a:t>
            </a:r>
            <a:r>
              <a:rPr lang="ru-RU" sz="1400" b="1" i="1" dirty="0">
                <a:latin typeface="Bookman Old Style" pitchFamily="18" charset="0"/>
              </a:rPr>
              <a:t> </a:t>
            </a:r>
            <a:r>
              <a:rPr lang="ru-RU" sz="1400" b="1" i="1" dirty="0" err="1">
                <a:latin typeface="Bookman Old Style" pitchFamily="18" charset="0"/>
              </a:rPr>
              <a:t>Іргизкала</a:t>
            </a:r>
            <a:r>
              <a:rPr lang="ru-RU" sz="1400" b="1" i="1" dirty="0">
                <a:latin typeface="Bookman Old Style" pitchFamily="18" charset="0"/>
              </a:rPr>
              <a:t> 1848-1850 </a:t>
            </a:r>
          </a:p>
        </p:txBody>
      </p:sp>
    </p:spTree>
    <p:extLst>
      <p:ext uri="{BB962C8B-B14F-4D97-AF65-F5344CB8AC3E}">
        <p14:creationId xmlns:p14="http://schemas.microsoft.com/office/powerpoint/2010/main" val="1011166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589164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567113" cy="451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77677" y="5504835"/>
            <a:ext cx="3513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i="1" dirty="0" err="1">
                <a:latin typeface="Bookman Old Style" pitchFamily="18" charset="0"/>
              </a:rPr>
              <a:t>Киргизеня</a:t>
            </a:r>
            <a:r>
              <a:rPr lang="ru-RU" sz="1400" b="1" i="1" dirty="0">
                <a:latin typeface="Bookman Old Style" pitchFamily="18" charset="0"/>
              </a:rPr>
              <a:t>, 1856-1857. </a:t>
            </a:r>
            <a:r>
              <a:rPr lang="ru-RU" sz="1400" b="1" i="1" dirty="0" err="1">
                <a:latin typeface="Bookman Old Style" pitchFamily="18" charset="0"/>
              </a:rPr>
              <a:t>Папір</a:t>
            </a:r>
            <a:r>
              <a:rPr lang="ru-RU" sz="1400" b="1" i="1" dirty="0">
                <a:latin typeface="Bookman Old Style" pitchFamily="18" charset="0"/>
              </a:rPr>
              <a:t>, </a:t>
            </a:r>
            <a:r>
              <a:rPr lang="ru-RU" sz="1400" b="1" i="1" dirty="0" err="1">
                <a:latin typeface="Bookman Old Style" pitchFamily="18" charset="0"/>
              </a:rPr>
              <a:t>сепія</a:t>
            </a:r>
            <a:r>
              <a:rPr lang="ru-RU" sz="1400" b="1" i="1" dirty="0">
                <a:latin typeface="Bookman Old Style" pitchFamily="18" charset="0"/>
              </a:rPr>
              <a:t> </a:t>
            </a:r>
          </a:p>
        </p:txBody>
      </p:sp>
      <p:pic>
        <p:nvPicPr>
          <p:cNvPr id="20484" name="Picture 10" descr="373145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248150" cy="265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6479381" y="3163887"/>
            <a:ext cx="2484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spcBef>
                <a:spcPct val="50000"/>
              </a:spcBef>
              <a:defRPr sz="1400" b="1" i="1">
                <a:latin typeface="Bookman Old Style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dirty="0"/>
              <a:t>Дерева </a:t>
            </a:r>
            <a:r>
              <a:rPr lang="ru-RU" dirty="0" err="1"/>
              <a:t>Мангишлаку</a:t>
            </a:r>
            <a:r>
              <a:rPr lang="ru-RU" dirty="0"/>
              <a:t> 1851-1852.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сепія</a:t>
            </a:r>
            <a:r>
              <a:rPr lang="ru-RU" dirty="0"/>
              <a:t>, туш, </a:t>
            </a:r>
            <a:r>
              <a:rPr lang="ru-RU" dirty="0" err="1"/>
              <a:t>білило</a:t>
            </a:r>
            <a:r>
              <a:rPr lang="ru-RU" dirty="0"/>
              <a:t> </a:t>
            </a:r>
          </a:p>
        </p:txBody>
      </p:sp>
      <p:pic>
        <p:nvPicPr>
          <p:cNvPr id="20486" name="Picture 13" descr="6117553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239871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6372200" y="6290156"/>
            <a:ext cx="2901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1400" b="1" i="1">
                <a:latin typeface="Bookman Old Style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Хлопчик </a:t>
            </a:r>
            <a:r>
              <a:rPr lang="ru-RU" dirty="0" err="1"/>
              <a:t>розпалює</a:t>
            </a:r>
            <a:r>
              <a:rPr lang="ru-RU" dirty="0"/>
              <a:t> </a:t>
            </a:r>
            <a:r>
              <a:rPr lang="ru-RU" dirty="0" err="1"/>
              <a:t>грубку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1848-1849.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сепія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101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roxy10.media.online.ua/uol/r3-6d3443b648/512961215f2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6" y="673464"/>
            <a:ext cx="4165767" cy="544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216" y="6301175"/>
            <a:ext cx="437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latin typeface="Bookman Old Style" pitchFamily="18" charset="0"/>
              </a:rPr>
              <a:t>Байгуші</a:t>
            </a:r>
            <a:r>
              <a:rPr lang="ru-RU" sz="1400" b="1" i="1" dirty="0">
                <a:latin typeface="Bookman Old Style" pitchFamily="18" charset="0"/>
              </a:rPr>
              <a:t> (</a:t>
            </a:r>
            <a:r>
              <a:rPr lang="ru-RU" sz="1400" b="1" i="1" dirty="0" err="1">
                <a:latin typeface="Bookman Old Style" pitchFamily="18" charset="0"/>
              </a:rPr>
              <a:t>жебраки</a:t>
            </a:r>
            <a:r>
              <a:rPr lang="ru-RU" sz="1400" b="1" i="1" dirty="0">
                <a:latin typeface="Bookman Old Style" pitchFamily="18" charset="0"/>
              </a:rPr>
              <a:t>) (на </a:t>
            </a:r>
            <a:r>
              <a:rPr lang="ru-RU" sz="1400" b="1" i="1" dirty="0" err="1">
                <a:latin typeface="Bookman Old Style" pitchFamily="18" charset="0"/>
              </a:rPr>
              <a:t>задньому</a:t>
            </a:r>
            <a:r>
              <a:rPr lang="ru-RU" sz="1400" b="1" i="1" dirty="0">
                <a:latin typeface="Bookman Old Style" pitchFamily="18" charset="0"/>
              </a:rPr>
              <a:t> </a:t>
            </a:r>
            <a:r>
              <a:rPr lang="ru-RU" sz="1400" b="1" i="1" dirty="0" err="1">
                <a:latin typeface="Bookman Old Style" pitchFamily="18" charset="0"/>
              </a:rPr>
              <a:t>плані</a:t>
            </a:r>
            <a:r>
              <a:rPr lang="ru-RU" sz="1400" b="1" i="1" dirty="0">
                <a:latin typeface="Bookman Old Style" pitchFamily="18" charset="0"/>
              </a:rPr>
              <a:t> сам Шевченко), 1853</a:t>
            </a:r>
          </a:p>
        </p:txBody>
      </p:sp>
      <p:pic>
        <p:nvPicPr>
          <p:cNvPr id="49156" name="Picture 4" descr="http://proxy10.media.online.ua/uol/r2-cb8b00851e/51296122df1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88432" cy="495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7909" y="5245188"/>
            <a:ext cx="275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err="1">
                <a:latin typeface="Bookman Old Style" pitchFamily="18" charset="0"/>
              </a:rPr>
              <a:t>Нарцис</a:t>
            </a:r>
            <a:r>
              <a:rPr lang="ru-RU" sz="1400" b="1" i="1" dirty="0">
                <a:latin typeface="Bookman Old Style" pitchFamily="18" charset="0"/>
              </a:rPr>
              <a:t> і </a:t>
            </a:r>
            <a:r>
              <a:rPr lang="ru-RU" sz="1400" b="1" i="1" dirty="0" err="1">
                <a:latin typeface="Bookman Old Style" pitchFamily="18" charset="0"/>
              </a:rPr>
              <a:t>німфа</a:t>
            </a:r>
            <a:r>
              <a:rPr lang="ru-RU" sz="1400" b="1" i="1" dirty="0">
                <a:latin typeface="Bookman Old Style" pitchFamily="18" charset="0"/>
              </a:rPr>
              <a:t> </a:t>
            </a:r>
            <a:r>
              <a:rPr lang="ru-RU" sz="1400" b="1" i="1" dirty="0" err="1">
                <a:latin typeface="Bookman Old Style" pitchFamily="18" charset="0"/>
              </a:rPr>
              <a:t>Ехо</a:t>
            </a:r>
            <a:r>
              <a:rPr lang="ru-RU" sz="1400" b="1" i="1" dirty="0">
                <a:latin typeface="Bookman Old Style" pitchFamily="18" charset="0"/>
              </a:rPr>
              <a:t>, 1856</a:t>
            </a:r>
          </a:p>
        </p:txBody>
      </p:sp>
    </p:spTree>
    <p:extLst>
      <p:ext uri="{BB962C8B-B14F-4D97-AF65-F5344CB8AC3E}">
        <p14:creationId xmlns:p14="http://schemas.microsoft.com/office/powerpoint/2010/main" val="2179200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-252536" y="116632"/>
            <a:ext cx="5200992" cy="655272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Тарас </a:t>
            </a:r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Григорович Шевченко 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видатний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український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письменник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і поет, чия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творчість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зробила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його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не мало не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багато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а символом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українського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народу і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одній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з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головних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колон, на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якій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тримається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вся наша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українська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культура</a:t>
            </a:r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Так,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всі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 ми з вами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ще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 з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шкільної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лави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добре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знаємо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Шевченка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саме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як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письменника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поета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і ось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трішки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забули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про те,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 Тарас Григорович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був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 не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лише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геніальним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письменником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але і не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менш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геніальним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художником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  <a:endParaRPr lang="ru-RU" sz="2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7" name="Picture 5" descr="https://encrypted-tbn0.gstatic.com/images?q=tbn:ANd9GcSqkYaL0z2yILfPUrfMeLcrTYV341qcSL8KDTxdjUgK0YWh8Zw6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82949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54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Тарас Шевченко як художник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займає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одне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з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найпочесніших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місць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в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українському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образотворчому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мистецтві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Він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прекрасно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володів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всіма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відомими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тоді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засобами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графічного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зображення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Художня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спадщина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Тараса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величезна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–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збереглося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835</a:t>
            </a:r>
            <a:b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</a:b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творів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, картин,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портретів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, гравюр на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різні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теми,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написані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протягом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різних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періодів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життя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великого Кобзаря.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Ще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більше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270 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творів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вважаються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втраченими</a:t>
            </a:r>
            <a:r>
              <a:rPr lang="ru-RU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</a:p>
        </p:txBody>
      </p:sp>
      <p:pic>
        <p:nvPicPr>
          <p:cNvPr id="4104" name="Picture 8" descr="http://2.bp.blogspot.com/-tAR-i212T-k/UE5d9STcTvI/AAAAAAAAmHk/MErYathFd94/s1600/%5B-%D0%92%D0%BB%D0%B0%D0%B4%D0%B8%D0%BC%D0%B8%D1%80+%D0%9E%D0%B2%D1%81%D0%B8%D0%B9%D1%87%D1%83%D0%BA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636987"/>
            <a:ext cx="3564396" cy="274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dic.academic.ru/pictures/enc_pictures/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78435"/>
            <a:ext cx="3325770" cy="229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pics.livejournal.com/jaga_lux/pic/00cdxxw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08" y="3861047"/>
            <a:ext cx="3418271" cy="281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41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139257" y="332656"/>
            <a:ext cx="4897239" cy="612097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/>
              <a:t>         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Талант художника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проявився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рано,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значно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раніше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ніж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талант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поета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Якщо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перші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літературні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спроби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припадають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на 1836-1837  роки, то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найбільш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ранній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малюнок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дійшов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до нас і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відомий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під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назвою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“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Погруддя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жінки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”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або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“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Жіноча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голівка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”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датований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самим автором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ще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1830році. З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цієї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юнацької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роботи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і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розпочалась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творчість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видатного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художника. </a:t>
            </a:r>
          </a:p>
        </p:txBody>
      </p:sp>
      <p:pic>
        <p:nvPicPr>
          <p:cNvPr id="4" name="Picture 10" descr="http://nbukids.files.wordpress.com/2011/03/d188d0b5d0b2d187d0b5d0bdd0bad0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3" y="260648"/>
            <a:ext cx="4474865" cy="61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 descr="0001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17104" cy="636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Тема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українського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, простого народу та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жіночої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долі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була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згустком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крові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,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що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запеклась у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його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    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серці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. </a:t>
            </a:r>
            <a:b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sz="24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171" name="Picture 7" descr="464e9c6dff74fb3537434a402257c0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343275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23850" y="6112669"/>
            <a:ext cx="324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Катерина. 1842р. Полотно, олія.</a:t>
            </a:r>
            <a:endParaRPr lang="ru-RU" sz="1400" b="1" i="1" dirty="0">
              <a:latin typeface="Bookman Old Style" pitchFamily="18" charset="0"/>
            </a:endParaRPr>
          </a:p>
        </p:txBody>
      </p:sp>
      <p:pic>
        <p:nvPicPr>
          <p:cNvPr id="7173" name="Picture 11" descr="2892238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6" b="10489"/>
          <a:stretch>
            <a:fillRect/>
          </a:stretch>
        </p:blipFill>
        <p:spPr bwMode="auto">
          <a:xfrm>
            <a:off x="3851275" y="1700213"/>
            <a:ext cx="2011363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851275" y="4221163"/>
            <a:ext cx="2089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Сліпа з дочкою. 1842р. Папір, олівець, сепія.</a:t>
            </a:r>
            <a:endParaRPr lang="ru-RU" sz="1400" b="1" i="1" dirty="0">
              <a:latin typeface="Bookman Old Style" pitchFamily="18" charset="0"/>
            </a:endParaRPr>
          </a:p>
        </p:txBody>
      </p:sp>
      <p:pic>
        <p:nvPicPr>
          <p:cNvPr id="7175" name="Picture 14" descr="&amp;TScy;&amp;icy;&amp;gcy;&amp;acy;&amp;ncy;&amp;kcy;&amp;acy;-&amp;vcy;&amp;ocy;&amp;rcy;&amp;ocy;&amp;zh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951163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5940152" y="6021388"/>
            <a:ext cx="3059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Циганка-ворожка.1841р. Папір, акварель.</a:t>
            </a:r>
            <a:endParaRPr lang="ru-RU" sz="14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24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027"/>
            <a:ext cx="8362950" cy="2001837"/>
          </a:xfrm>
        </p:spPr>
        <p:txBody>
          <a:bodyPr/>
          <a:lstStyle/>
          <a:p>
            <a:pPr eaLnBrk="1" hangingPunct="1"/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Свої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пейзажі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Шевченко - художник не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компонував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, а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змальовував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краєвиди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,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які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бачив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перед собою.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Саме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тому в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його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робочих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альбомах ми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знайдемо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багато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начерків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дерев,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бур’янів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, хат, </a:t>
            </a:r>
            <a:r>
              <a:rPr lang="ru-RU" sz="24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церков</a:t>
            </a: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.</a:t>
            </a:r>
            <a:b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4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                                                             </a:t>
            </a:r>
          </a:p>
        </p:txBody>
      </p:sp>
      <p:pic>
        <p:nvPicPr>
          <p:cNvPr id="8195" name="Picture 5" descr="&amp;Tcy;&amp;ocy;&amp;pcy;&amp;ocy;&amp;l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170237" cy="403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8313" y="6021388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Тополя.1839-1840р. Папір, олівець. </a:t>
            </a:r>
            <a:endParaRPr lang="ru-RU" sz="1400" b="1" i="1" dirty="0">
              <a:latin typeface="Bookman Old Style" pitchFamily="18" charset="0"/>
            </a:endParaRPr>
          </a:p>
        </p:txBody>
      </p:sp>
      <p:pic>
        <p:nvPicPr>
          <p:cNvPr id="8197" name="Picture 8" descr="&amp;KHcy;&amp;acy;&amp;tcy;&amp;acy; &amp;bcy;&amp;acy;&amp;tcy;&amp;softcy;&amp;kcy;&amp;iukcy;&amp;vcy; &amp;ucy; &amp;Kcy;&amp;icy;&amp;rcy;&amp;icy;&amp;lcy;&amp;iukcy;&amp;vcy;&amp;tscy;&amp;iukcy;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7625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067175" y="5445125"/>
            <a:ext cx="476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Хата батьків у Кирилівці. 1843. Папір,олівець.</a:t>
            </a:r>
            <a:endParaRPr lang="ru-RU" sz="14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54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hevchenko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/>
          <a:stretch>
            <a:fillRect/>
          </a:stretch>
        </p:blipFill>
        <p:spPr bwMode="auto">
          <a:xfrm>
            <a:off x="684213" y="1554857"/>
            <a:ext cx="331152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7" descr="56077075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20256"/>
            <a:ext cx="3673475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79512" y="44624"/>
            <a:ext cx="86407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Пейзажні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малюнки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Шевченка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1843 – 1847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рр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можна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поділити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на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дві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групи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: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малюнки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, на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яких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зображено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сільські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краєвиди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і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пейзажі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, на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яких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відтворені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історичні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та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архітектурні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пам’ятки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</a:t>
            </a:r>
          </a:p>
        </p:txBody>
      </p:sp>
      <p:pic>
        <p:nvPicPr>
          <p:cNvPr id="9221" name="Picture 13" descr="&amp;Vcy; &amp;Rcy;&amp;iecy;&amp;shcy;&amp;iecy;&amp;tcy;&amp;icy;&amp;lcy;&amp;iukcy;&amp;vcy;&amp;tscy;&amp;iu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4608512" cy="306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4284663" y="5398136"/>
            <a:ext cx="460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В Решетилівці.1845. папір, туш, сепія, акварель.</a:t>
            </a:r>
            <a:endParaRPr lang="ru-RU" sz="14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6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&amp;Vcy;&amp;ocy;&amp;zcy;&amp;dcy;&amp;vcy;&amp;icy;&amp;zhcy;&amp;iecy;&amp;ncy;&amp;scy;&amp;softcy;&amp;kcy;&amp;icy;&amp;jcy; &amp;mcy;&amp;ocy;&amp;ncy;&amp;acy;&amp;scy;&amp;tcy;&amp;icy;&amp;rcy; &amp;ucy; &amp;Pcy;&amp;ocy;&amp;lcy;&amp;tcy;&amp;acy;&amp;vcy;&amp;iu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640"/>
            <a:ext cx="4032250" cy="27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4764569" y="2963591"/>
            <a:ext cx="4199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i="1" dirty="0" err="1">
                <a:latin typeface="Bookman Old Style" pitchFamily="18" charset="0"/>
              </a:rPr>
              <a:t>Воздвиженський</a:t>
            </a:r>
            <a:r>
              <a:rPr lang="ru-RU" sz="1400" b="1" i="1" dirty="0">
                <a:latin typeface="Bookman Old Style" pitchFamily="18" charset="0"/>
              </a:rPr>
              <a:t> </a:t>
            </a:r>
            <a:r>
              <a:rPr lang="ru-RU" sz="1400" b="1" i="1" dirty="0" err="1">
                <a:latin typeface="Bookman Old Style" pitchFamily="18" charset="0"/>
              </a:rPr>
              <a:t>монастир</a:t>
            </a:r>
            <a:r>
              <a:rPr lang="ru-RU" sz="1400" b="1" i="1" dirty="0">
                <a:latin typeface="Bookman Old Style" pitchFamily="18" charset="0"/>
              </a:rPr>
              <a:t> у </a:t>
            </a:r>
            <a:r>
              <a:rPr lang="ru-RU" sz="1400" b="1" i="1" dirty="0" err="1">
                <a:latin typeface="Bookman Old Style" pitchFamily="18" charset="0"/>
              </a:rPr>
              <a:t>Полтаві</a:t>
            </a:r>
            <a:r>
              <a:rPr lang="ru-RU" sz="1400" b="1" i="1" dirty="0">
                <a:latin typeface="Bookman Old Style" pitchFamily="18" charset="0"/>
              </a:rPr>
              <a:t> . 1845. </a:t>
            </a:r>
            <a:r>
              <a:rPr lang="ru-RU" sz="1400" b="1" i="1" dirty="0" err="1">
                <a:latin typeface="Bookman Old Style" pitchFamily="18" charset="0"/>
              </a:rPr>
              <a:t>Папір</a:t>
            </a:r>
            <a:r>
              <a:rPr lang="ru-RU" sz="1400" b="1" i="1" dirty="0">
                <a:latin typeface="Bookman Old Style" pitchFamily="18" charset="0"/>
              </a:rPr>
              <a:t>, </a:t>
            </a:r>
            <a:r>
              <a:rPr lang="ru-RU" sz="1400" b="1" i="1" dirty="0" err="1">
                <a:latin typeface="Bookman Old Style" pitchFamily="18" charset="0"/>
              </a:rPr>
              <a:t>сепія</a:t>
            </a:r>
            <a:r>
              <a:rPr lang="ru-RU" sz="1400" b="1" i="1" dirty="0">
                <a:latin typeface="Bookman Old Style" pitchFamily="18" charset="0"/>
              </a:rPr>
              <a:t>, акварель, туш. </a:t>
            </a:r>
          </a:p>
        </p:txBody>
      </p:sp>
      <p:pic>
        <p:nvPicPr>
          <p:cNvPr id="10244" name="Picture 13" descr="&amp;Pcy;&amp;ocy;&amp;chcy;&amp;acy;&amp;yicy;&amp;vcy;&amp;scy;&amp;softcy;&amp;kcy;&amp;acy; &amp;lcy;&amp;acy;&amp;vcy;&amp;rcy;&amp;acy; &amp;zcy; &amp;pcy;&amp;iukcy;&amp;vcy;&amp;dcy;&amp;ncy;&amp;yacy;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2188" r="1654" b="778"/>
          <a:stretch>
            <a:fillRect/>
          </a:stretch>
        </p:blipFill>
        <p:spPr bwMode="auto">
          <a:xfrm>
            <a:off x="395288" y="1125538"/>
            <a:ext cx="4176712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395288" y="4292600"/>
            <a:ext cx="388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i="1" dirty="0" err="1">
                <a:latin typeface="Bookman Old Style" pitchFamily="18" charset="0"/>
              </a:rPr>
              <a:t>Почаївська</a:t>
            </a:r>
            <a:r>
              <a:rPr lang="ru-RU" sz="1400" b="1" i="1" dirty="0">
                <a:latin typeface="Bookman Old Style" pitchFamily="18" charset="0"/>
              </a:rPr>
              <a:t> лавра з </a:t>
            </a:r>
            <a:r>
              <a:rPr lang="ru-RU" sz="1400" b="1" i="1" dirty="0" err="1">
                <a:latin typeface="Bookman Old Style" pitchFamily="18" charset="0"/>
              </a:rPr>
              <a:t>півдня</a:t>
            </a:r>
            <a:r>
              <a:rPr lang="ru-RU" sz="1400" b="1" i="1" dirty="0">
                <a:latin typeface="Bookman Old Style" pitchFamily="18" charset="0"/>
              </a:rPr>
              <a:t>. 1846. </a:t>
            </a:r>
            <a:r>
              <a:rPr lang="ru-RU" sz="1400" b="1" i="1" dirty="0" err="1">
                <a:latin typeface="Bookman Old Style" pitchFamily="18" charset="0"/>
              </a:rPr>
              <a:t>Папір</a:t>
            </a:r>
            <a:r>
              <a:rPr lang="ru-RU" sz="1400" b="1" i="1" dirty="0">
                <a:latin typeface="Bookman Old Style" pitchFamily="18" charset="0"/>
              </a:rPr>
              <a:t>, акварель</a:t>
            </a:r>
            <a:r>
              <a:rPr lang="ru-RU" sz="1200" dirty="0">
                <a:latin typeface="Arial" charset="0"/>
              </a:rPr>
              <a:t>.</a:t>
            </a:r>
            <a:r>
              <a:rPr lang="ru-RU" dirty="0">
                <a:latin typeface="Arial" charset="0"/>
              </a:rPr>
              <a:t>  </a:t>
            </a:r>
          </a:p>
        </p:txBody>
      </p:sp>
      <p:pic>
        <p:nvPicPr>
          <p:cNvPr id="10246" name="Picture 15" descr="&amp;Kcy;&amp;ocy;&amp;scy;&amp;tcy;&amp;iecy;&amp;lcy; &amp;scy;&amp;vcy;. &amp;Ocy;&amp;lcy;&amp;iecy;&amp;kcy;&amp;scy;&amp;acy;&amp;ncy;&amp;dcy;&amp;rcy;&amp;acy; &amp;ucy; &amp;Kcy;&amp;icy;&amp;jukcy;&amp;vcy;&amp;iu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63950"/>
            <a:ext cx="40322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1038375" y="6282958"/>
            <a:ext cx="32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i="1" dirty="0">
                <a:latin typeface="Bookman Old Style" pitchFamily="18" charset="0"/>
              </a:rPr>
              <a:t>Костел св. </a:t>
            </a:r>
            <a:r>
              <a:rPr lang="ru-RU" sz="1400" b="1" i="1" dirty="0" err="1">
                <a:latin typeface="Bookman Old Style" pitchFamily="18" charset="0"/>
              </a:rPr>
              <a:t>Олександра</a:t>
            </a:r>
            <a:r>
              <a:rPr lang="ru-RU" sz="1400" b="1" i="1" dirty="0">
                <a:latin typeface="Bookman Old Style" pitchFamily="18" charset="0"/>
              </a:rPr>
              <a:t> у </a:t>
            </a:r>
            <a:r>
              <a:rPr lang="ru-RU" sz="1400" b="1" i="1" dirty="0" err="1">
                <a:latin typeface="Bookman Old Style" pitchFamily="18" charset="0"/>
              </a:rPr>
              <a:t>Києві</a:t>
            </a:r>
            <a:r>
              <a:rPr lang="ru-RU" sz="1400" b="1" i="1" dirty="0">
                <a:latin typeface="Bookman Old Style" pitchFamily="18" charset="0"/>
              </a:rPr>
              <a:t>. </a:t>
            </a:r>
            <a:r>
              <a:rPr lang="ru-RU" sz="1400" b="1" i="1" dirty="0" smtClean="0">
                <a:latin typeface="Bookman Old Style" pitchFamily="18" charset="0"/>
              </a:rPr>
              <a:t>1846</a:t>
            </a:r>
            <a:r>
              <a:rPr lang="ru-RU" sz="1400" b="1" i="1" dirty="0">
                <a:latin typeface="Bookman Old Style" pitchFamily="18" charset="0"/>
              </a:rPr>
              <a:t>. </a:t>
            </a:r>
            <a:r>
              <a:rPr lang="ru-RU" sz="1400" b="1" i="1" dirty="0" err="1">
                <a:latin typeface="Bookman Old Style" pitchFamily="18" charset="0"/>
              </a:rPr>
              <a:t>Папір</a:t>
            </a:r>
            <a:r>
              <a:rPr lang="ru-RU" sz="1400" b="1" i="1" dirty="0">
                <a:latin typeface="Bookman Old Style" pitchFamily="18" charset="0"/>
              </a:rPr>
              <a:t>, акварель. </a:t>
            </a:r>
          </a:p>
        </p:txBody>
      </p:sp>
    </p:spTree>
    <p:extLst>
      <p:ext uri="{BB962C8B-B14F-4D97-AF65-F5344CB8AC3E}">
        <p14:creationId xmlns:p14="http://schemas.microsoft.com/office/powerpoint/2010/main" val="343403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34659"/>
            <a:ext cx="4464174" cy="186269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Офорт –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це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гравюра на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міді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або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цинку з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малюнком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протравленим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кислотами, а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також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друкарський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відбиток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з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такої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гравюри</a:t>
            </a:r>
            <a: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</a:t>
            </a:r>
            <a:br>
              <a:rPr lang="ru-RU" sz="2000" b="1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</a:br>
            <a:endParaRPr lang="ru-RU" sz="20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539750" y="4149725"/>
            <a:ext cx="3313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i="1" dirty="0" err="1">
                <a:latin typeface="Bookman Old Style" pitchFamily="18" charset="0"/>
              </a:rPr>
              <a:t>Видубицький</a:t>
            </a:r>
            <a:r>
              <a:rPr lang="ru-RU" sz="1400" b="1" i="1" dirty="0">
                <a:latin typeface="Bookman Old Style" pitchFamily="18" charset="0"/>
              </a:rPr>
              <a:t> монастир.1844. </a:t>
            </a:r>
            <a:r>
              <a:rPr lang="ru-RU" sz="1400" b="1" i="1" dirty="0" err="1">
                <a:latin typeface="Bookman Old Style" pitchFamily="18" charset="0"/>
              </a:rPr>
              <a:t>Папір</a:t>
            </a:r>
            <a:r>
              <a:rPr lang="ru-RU" sz="1400" b="1" i="1" dirty="0">
                <a:latin typeface="Bookman Old Style" pitchFamily="18" charset="0"/>
              </a:rPr>
              <a:t>, офорт. </a:t>
            </a:r>
          </a:p>
        </p:txBody>
      </p:sp>
      <p:pic>
        <p:nvPicPr>
          <p:cNvPr id="11268" name="Picture 13" descr="t_g__shevchenko_u_ki_v_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"/>
          <a:stretch>
            <a:fillRect/>
          </a:stretch>
        </p:blipFill>
        <p:spPr bwMode="auto">
          <a:xfrm>
            <a:off x="5148263" y="1196752"/>
            <a:ext cx="331152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5148064" y="3500438"/>
            <a:ext cx="3240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У Києві. 1844. Папір, офорт. 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11270" name="Text Box 17"/>
          <p:cNvSpPr txBox="1">
            <a:spLocks noChangeArrowheads="1"/>
          </p:cNvSpPr>
          <p:nvPr/>
        </p:nvSpPr>
        <p:spPr bwMode="auto">
          <a:xfrm>
            <a:off x="5003799" y="6381750"/>
            <a:ext cx="3744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1400" b="1" i="1" dirty="0">
                <a:latin typeface="Bookman Old Style" pitchFamily="18" charset="0"/>
              </a:rPr>
              <a:t>Судня рада. 1844. Папір, офорт.</a:t>
            </a:r>
            <a:endParaRPr lang="ru-RU" sz="1400" b="1" i="1" dirty="0">
              <a:latin typeface="Bookman Old Style" pitchFamily="18" charset="0"/>
            </a:endParaRPr>
          </a:p>
        </p:txBody>
      </p:sp>
      <p:pic>
        <p:nvPicPr>
          <p:cNvPr id="11271" name="Picture 19" descr="&amp;Vcy;&amp;icy;&amp;dcy;&amp;ucy;&amp;bcy;&amp;icy;&amp;tscy;&amp;softcy;&amp;kcy;&amp;icy;&amp;jcy; &amp;mcy;&amp;ocy;&amp;ncy;&amp;acy;&amp;scy;&amp;tcy;&amp;icy;&amp;rcy;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176712" cy="287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21" descr="&amp;Scy;&amp;ucy;&amp;dcy;&amp;ncy;&amp;yacy; &amp;rcy;&amp;acy;&amp;dcy;&amp;acy;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86" y="3860800"/>
            <a:ext cx="3598862" cy="25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23"/>
          <p:cNvSpPr txBox="1">
            <a:spLocks noChangeArrowheads="1"/>
          </p:cNvSpPr>
          <p:nvPr/>
        </p:nvSpPr>
        <p:spPr bwMode="auto">
          <a:xfrm>
            <a:off x="143768" y="44624"/>
            <a:ext cx="874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Однією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з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перлин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української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національної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графіки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є “Живописна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Україна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”.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Це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альбом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офортів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Шевченка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091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514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українського, простого народу та жіночої долі була згустком крові, що запеклась у його      серці.  </vt:lpstr>
      <vt:lpstr>Свої пейзажі Шевченко - художник не компонував, а змальовував краєвиди, які бачив перед собою. Саме тому в його робочих альбомах ми знайдемо багато начерків дерев, бур’янів, хат, церков.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TOSHY</dc:creator>
  <cp:lastModifiedBy>TOSHY</cp:lastModifiedBy>
  <cp:revision>1</cp:revision>
  <dcterms:created xsi:type="dcterms:W3CDTF">2014-04-03T18:29:47Z</dcterms:created>
  <dcterms:modified xsi:type="dcterms:W3CDTF">2014-04-03T18:31:34Z</dcterms:modified>
</cp:coreProperties>
</file>