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CF8C2E2-A64B-41F4-8AF3-E9BA1FC8939D}" type="datetimeFigureOut">
              <a:rPr lang="ru-RU" smtClean="0"/>
              <a:t>09.09.2014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E42BBC-96F7-4D01-AD45-C74EF31CE88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498080" cy="1143000"/>
          </a:xfrm>
        </p:spPr>
        <p:txBody>
          <a:bodyPr>
            <a:noAutofit/>
          </a:bodyPr>
          <a:lstStyle/>
          <a:p>
            <a:r>
              <a:rPr lang="uk-UA" sz="4400" b="1" i="1" u="sng" dirty="0" smtClean="0"/>
              <a:t>Досягнення української поезії в 2 половині 19 століття</a:t>
            </a:r>
            <a:endParaRPr lang="ru-RU" sz="4400" b="1" i="1" u="sng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70713"/>
            <a:ext cx="6552728" cy="4646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13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861048"/>
            <a:ext cx="3886200" cy="2857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924944"/>
            <a:ext cx="7498080" cy="1143000"/>
          </a:xfrm>
        </p:spPr>
        <p:txBody>
          <a:bodyPr>
            <a:noAutofit/>
          </a:bodyPr>
          <a:lstStyle/>
          <a:p>
            <a:r>
              <a:rPr lang="ru-RU" sz="2000" b="1" i="1" dirty="0" err="1"/>
              <a:t>Приваблюють</a:t>
            </a:r>
            <a:r>
              <a:rPr lang="ru-RU" sz="2000" b="1" i="1" dirty="0"/>
              <a:t> </a:t>
            </a:r>
            <a:r>
              <a:rPr lang="ru-RU" sz="2000" b="1" i="1" dirty="0" err="1"/>
              <a:t>пейзажні</a:t>
            </a:r>
            <a:r>
              <a:rPr lang="ru-RU" sz="2000" b="1" i="1" dirty="0"/>
              <a:t> </a:t>
            </a:r>
            <a:r>
              <a:rPr lang="ru-RU" sz="2000" b="1" i="1" dirty="0" err="1"/>
              <a:t>поезії</a:t>
            </a:r>
            <a:r>
              <a:rPr lang="ru-RU" sz="2000" b="1" i="1" dirty="0"/>
              <a:t> </a:t>
            </a:r>
            <a:r>
              <a:rPr lang="ru-RU" sz="2000" b="1" i="1" dirty="0" err="1"/>
              <a:t>Щоголіва</a:t>
            </a:r>
            <a:r>
              <a:rPr lang="ru-RU" sz="2000" b="1" i="1" dirty="0"/>
              <a:t>: з них </a:t>
            </a:r>
            <a:r>
              <a:rPr lang="ru-RU" sz="2000" b="1" i="1" dirty="0" err="1"/>
              <a:t>постають</a:t>
            </a:r>
            <a:r>
              <a:rPr lang="ru-RU" sz="2000" b="1" i="1" dirty="0"/>
              <a:t> </a:t>
            </a:r>
            <a:r>
              <a:rPr lang="ru-RU" sz="2000" b="1" i="1" dirty="0" err="1"/>
              <a:t>колоритні</a:t>
            </a:r>
            <a:r>
              <a:rPr lang="ru-RU" sz="2000" b="1" i="1" dirty="0"/>
              <a:t> </a:t>
            </a:r>
            <a:r>
              <a:rPr lang="ru-RU" sz="2000" b="1" i="1" dirty="0" err="1"/>
              <a:t>малюнки</a:t>
            </a:r>
            <a:r>
              <a:rPr lang="ru-RU" sz="2000" b="1" i="1" dirty="0"/>
              <a:t> </a:t>
            </a:r>
            <a:r>
              <a:rPr lang="ru-RU" sz="2000" b="1" i="1" dirty="0" err="1"/>
              <a:t>рідної</a:t>
            </a:r>
            <a:r>
              <a:rPr lang="ru-RU" sz="2000" b="1" i="1" dirty="0"/>
              <a:t> </a:t>
            </a:r>
            <a:r>
              <a:rPr lang="ru-RU" sz="2000" b="1" i="1" dirty="0" err="1"/>
              <a:t>авторові</a:t>
            </a:r>
            <a:r>
              <a:rPr lang="ru-RU" sz="2000" b="1" i="1" dirty="0"/>
              <a:t> </a:t>
            </a:r>
            <a:r>
              <a:rPr lang="ru-RU" sz="2000" b="1" i="1" dirty="0" err="1"/>
              <a:t>Слобожанщини</a:t>
            </a:r>
            <a:r>
              <a:rPr lang="ru-RU" sz="2000" b="1" i="1" dirty="0"/>
              <a:t>. З таких </a:t>
            </a:r>
            <a:r>
              <a:rPr lang="ru-RU" sz="2000" b="1" i="1" dirty="0" err="1"/>
              <a:t>віршів</a:t>
            </a:r>
            <a:r>
              <a:rPr lang="ru-RU" sz="2000" b="1" i="1" dirty="0"/>
              <a:t>, як «</a:t>
            </a:r>
            <a:r>
              <a:rPr lang="ru-RU" sz="2000" b="1" i="1" dirty="0" err="1"/>
              <a:t>Зимній</a:t>
            </a:r>
            <a:r>
              <a:rPr lang="ru-RU" sz="2000" b="1" i="1" dirty="0"/>
              <a:t> ранок», «</a:t>
            </a:r>
            <a:r>
              <a:rPr lang="ru-RU" sz="2000" b="1" i="1" dirty="0" err="1"/>
              <a:t>Травень</a:t>
            </a:r>
            <a:r>
              <a:rPr lang="ru-RU" sz="2000" b="1" i="1" dirty="0"/>
              <a:t>», «</a:t>
            </a:r>
            <a:r>
              <a:rPr lang="ru-RU" sz="2000" b="1" i="1" dirty="0" err="1"/>
              <a:t>Вечір</a:t>
            </a:r>
            <a:r>
              <a:rPr lang="ru-RU" sz="2000" b="1" i="1" dirty="0"/>
              <a:t>», «Степ», «</a:t>
            </a:r>
            <a:r>
              <a:rPr lang="ru-RU" sz="2000" b="1" i="1" dirty="0" err="1"/>
              <a:t>Осінь</a:t>
            </a:r>
            <a:r>
              <a:rPr lang="ru-RU" sz="2000" b="1" i="1" dirty="0"/>
              <a:t>», «Листопад», </a:t>
            </a:r>
            <a:r>
              <a:rPr lang="ru-RU" sz="2000" b="1" i="1" dirty="0" err="1"/>
              <a:t>можна</a:t>
            </a:r>
            <a:r>
              <a:rPr lang="ru-RU" sz="2000" b="1" i="1" dirty="0"/>
              <a:t> </a:t>
            </a:r>
            <a:r>
              <a:rPr lang="ru-RU" sz="2000" b="1" i="1" dirty="0" err="1"/>
              <a:t>скласти</a:t>
            </a:r>
            <a:r>
              <a:rPr lang="ru-RU" sz="2000" b="1" i="1" dirty="0"/>
              <a:t> </a:t>
            </a:r>
            <a:r>
              <a:rPr lang="ru-RU" sz="2000" b="1" i="1" dirty="0" err="1"/>
              <a:t>поетичний</a:t>
            </a:r>
            <a:r>
              <a:rPr lang="ru-RU" sz="2000" b="1" i="1" dirty="0"/>
              <a:t> </a:t>
            </a:r>
            <a:r>
              <a:rPr lang="ru-RU" sz="2000" b="1" i="1" dirty="0" err="1"/>
              <a:t>календар</a:t>
            </a:r>
            <a:r>
              <a:rPr lang="ru-RU" sz="2000" b="1" i="1" dirty="0"/>
              <a:t> </a:t>
            </a:r>
            <a:r>
              <a:rPr lang="ru-RU" sz="2000" b="1" i="1" dirty="0" err="1"/>
              <a:t>української</a:t>
            </a:r>
            <a:r>
              <a:rPr lang="ru-RU" sz="2000" b="1" i="1" dirty="0"/>
              <a:t> </a:t>
            </a:r>
            <a:r>
              <a:rPr lang="ru-RU" sz="2000" b="1" i="1" dirty="0" err="1"/>
              <a:t>природи</a:t>
            </a:r>
            <a:r>
              <a:rPr lang="ru-RU" sz="2000" b="1" i="1" dirty="0"/>
              <a:t>. Твори </a:t>
            </a:r>
            <a:r>
              <a:rPr lang="ru-RU" sz="2000" b="1" i="1" dirty="0" err="1"/>
              <a:t>поета</a:t>
            </a:r>
            <a:r>
              <a:rPr lang="ru-RU" sz="2000" b="1" i="1" dirty="0"/>
              <a:t> </a:t>
            </a:r>
            <a:r>
              <a:rPr lang="ru-RU" sz="2000" b="1" i="1" dirty="0" err="1"/>
              <a:t>завжди</a:t>
            </a:r>
            <a:r>
              <a:rPr lang="ru-RU" sz="2000" b="1" i="1" dirty="0"/>
              <a:t> </a:t>
            </a:r>
            <a:r>
              <a:rPr lang="ru-RU" sz="2000" b="1" i="1" dirty="0" err="1"/>
              <a:t>пройняті</a:t>
            </a:r>
            <a:r>
              <a:rPr lang="ru-RU" sz="2000" b="1" i="1" dirty="0"/>
              <a:t> </a:t>
            </a:r>
            <a:r>
              <a:rPr lang="ru-RU" sz="2000" b="1" i="1" dirty="0" err="1"/>
              <a:t>щирою</a:t>
            </a:r>
            <a:r>
              <a:rPr lang="ru-RU" sz="2000" b="1" i="1" dirty="0"/>
              <a:t> </a:t>
            </a:r>
            <a:r>
              <a:rPr lang="ru-RU" sz="2000" b="1" i="1" dirty="0" err="1"/>
              <a:t>схвильованістю</a:t>
            </a:r>
            <a:r>
              <a:rPr lang="ru-RU" sz="2000" b="1" i="1" dirty="0"/>
              <a:t>, в них </a:t>
            </a:r>
            <a:r>
              <a:rPr lang="ru-RU" sz="2000" b="1" i="1" dirty="0" err="1"/>
              <a:t>значне</a:t>
            </a:r>
            <a:r>
              <a:rPr lang="ru-RU" sz="2000" b="1" i="1" dirty="0"/>
              <a:t> </a:t>
            </a:r>
            <a:r>
              <a:rPr lang="ru-RU" sz="2000" b="1" i="1" dirty="0" err="1"/>
              <a:t>смислове</a:t>
            </a:r>
            <a:r>
              <a:rPr lang="ru-RU" sz="2000" b="1" i="1" dirty="0"/>
              <a:t> </a:t>
            </a:r>
            <a:r>
              <a:rPr lang="ru-RU" sz="2000" b="1" i="1" dirty="0" err="1"/>
              <a:t>навантаження</a:t>
            </a:r>
            <a:r>
              <a:rPr lang="ru-RU" sz="2000" b="1" i="1" dirty="0"/>
              <a:t> </a:t>
            </a:r>
            <a:r>
              <a:rPr lang="ru-RU" sz="2000" b="1" i="1" dirty="0" err="1"/>
              <a:t>несуть</a:t>
            </a:r>
            <a:r>
              <a:rPr lang="ru-RU" sz="2000" b="1" i="1" dirty="0"/>
              <a:t> </a:t>
            </a:r>
            <a:r>
              <a:rPr lang="ru-RU" sz="2000" b="1" i="1" dirty="0" err="1"/>
              <a:t>конкретні</a:t>
            </a:r>
            <a:r>
              <a:rPr lang="ru-RU" sz="2000" b="1" i="1" dirty="0"/>
              <a:t> </a:t>
            </a:r>
            <a:r>
              <a:rPr lang="ru-RU" sz="2000" b="1" i="1" dirty="0" err="1"/>
              <a:t>деталі</a:t>
            </a:r>
            <a:r>
              <a:rPr lang="ru-RU" sz="2000" b="1" i="1" dirty="0"/>
              <a:t>:</a:t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Он нагнулась тирса </a:t>
            </a:r>
            <a:r>
              <a:rPr lang="ru-RU" sz="2000" b="1" i="1" dirty="0" err="1"/>
              <a:t>біла</a:t>
            </a:r>
            <a:r>
              <a:rPr lang="ru-RU" sz="2000" b="1" i="1" dirty="0"/>
              <a:t>,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</a:t>
            </a:r>
            <a:r>
              <a:rPr lang="ru-RU" sz="2000" b="1" i="1" dirty="0" err="1"/>
              <a:t>Звіробой</a:t>
            </a:r>
            <a:r>
              <a:rPr lang="ru-RU" sz="2000" b="1" i="1" dirty="0"/>
              <a:t> скрутив </a:t>
            </a:r>
            <a:r>
              <a:rPr lang="ru-RU" sz="2000" b="1" i="1" dirty="0" err="1"/>
              <a:t>стебельці</a:t>
            </a:r>
            <a:r>
              <a:rPr lang="ru-RU" sz="2000" b="1" i="1" dirty="0"/>
              <a:t>,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</a:t>
            </a:r>
            <a:r>
              <a:rPr lang="ru-RU" sz="2000" b="1" i="1" dirty="0" err="1"/>
              <a:t>Червоніє</a:t>
            </a:r>
            <a:r>
              <a:rPr lang="ru-RU" sz="2000" b="1" i="1" dirty="0"/>
              <a:t> материнка,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Як </a:t>
            </a:r>
            <a:r>
              <a:rPr lang="ru-RU" sz="2000" b="1" i="1" dirty="0" err="1"/>
              <a:t>зірки</a:t>
            </a:r>
            <a:r>
              <a:rPr lang="ru-RU" sz="2000" b="1" i="1" dirty="0"/>
              <a:t>, </a:t>
            </a:r>
            <a:r>
              <a:rPr lang="ru-RU" sz="2000" b="1" i="1" dirty="0" err="1"/>
              <a:t>горять</a:t>
            </a:r>
            <a:r>
              <a:rPr lang="ru-RU" sz="2000" b="1" i="1" dirty="0"/>
              <a:t> </a:t>
            </a:r>
            <a:r>
              <a:rPr lang="ru-RU" sz="2000" b="1" i="1" dirty="0" err="1"/>
              <a:t>козельці</a:t>
            </a:r>
            <a:r>
              <a:rPr lang="ru-RU" sz="2000" b="1" i="1" dirty="0"/>
              <a:t>;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Крикнув перепел в ярочку,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Стрепет </a:t>
            </a:r>
            <a:r>
              <a:rPr lang="ru-RU" sz="2000" b="1" i="1" dirty="0" err="1"/>
              <a:t>приснув</a:t>
            </a:r>
            <a:r>
              <a:rPr lang="ru-RU" sz="2000" b="1" i="1" dirty="0"/>
              <a:t> над тернами,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По кущах </a:t>
            </a:r>
            <a:r>
              <a:rPr lang="ru-RU" sz="2000" b="1" i="1" dirty="0" err="1"/>
              <a:t>між</a:t>
            </a:r>
            <a:r>
              <a:rPr lang="ru-RU" sz="2000" b="1" i="1" dirty="0"/>
              <a:t> </a:t>
            </a:r>
            <a:r>
              <a:rPr lang="ru-RU" sz="2000" b="1" i="1" dirty="0" err="1"/>
              <a:t>дерезою</a:t>
            </a:r>
            <a:r>
              <a:rPr lang="ru-RU" sz="2000" b="1" i="1" dirty="0"/>
              <a:t> </a:t>
            </a:r>
            <a:br>
              <a:rPr lang="ru-RU" sz="2000" b="1" i="1" dirty="0"/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/>
              <a:t>                                                           </a:t>
            </a:r>
            <a:r>
              <a:rPr lang="ru-RU" sz="2000" b="1" i="1" dirty="0" err="1"/>
              <a:t>Ходять</a:t>
            </a:r>
            <a:r>
              <a:rPr lang="ru-RU" sz="2000" b="1" i="1" dirty="0"/>
              <a:t> </a:t>
            </a:r>
            <a:r>
              <a:rPr lang="ru-RU" sz="2000" b="1" i="1" dirty="0" err="1"/>
              <a:t>дрохви</a:t>
            </a:r>
            <a:r>
              <a:rPr lang="ru-RU" sz="2000" b="1" i="1" dirty="0"/>
              <a:t> табунами.</a:t>
            </a:r>
          </a:p>
        </p:txBody>
      </p:sp>
    </p:spTree>
    <p:extLst>
      <p:ext uri="{BB962C8B-B14F-4D97-AF65-F5344CB8AC3E}">
        <p14:creationId xmlns:p14="http://schemas.microsoft.com/office/powerpoint/2010/main" val="408295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7406640" cy="1752600"/>
          </a:xfrm>
        </p:spPr>
        <p:txBody>
          <a:bodyPr>
            <a:noAutofit/>
          </a:bodyPr>
          <a:lstStyle/>
          <a:p>
            <a:r>
              <a:rPr lang="ru-RU" sz="3200" i="1" dirty="0">
                <a:solidFill>
                  <a:schemeClr val="tx2"/>
                </a:solidFill>
                <a:latin typeface="+mj-lt"/>
              </a:rPr>
              <a:t> </a:t>
            </a:r>
            <a:r>
              <a:rPr lang="ru-RU" sz="32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Поезія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— 1. Один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із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трьох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літературних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родів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поряд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з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епосом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і драмою. 2. Невеликий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художній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твір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у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віршах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3.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Інколи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цим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поняттям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означають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віршовані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твори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певного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автора,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нації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чи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епохи</a:t>
            </a:r>
            <a:r>
              <a:rPr lang="ru-RU" sz="3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904" y="4338537"/>
            <a:ext cx="2364096" cy="251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844824"/>
            <a:ext cx="3714750" cy="52863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10" y="148478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3100" dirty="0" err="1">
                <a:effectLst/>
              </a:rPr>
              <a:t>Збірка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Івана</a:t>
            </a:r>
            <a:r>
              <a:rPr lang="ru-RU" sz="3100" dirty="0">
                <a:effectLst/>
              </a:rPr>
              <a:t> Франка «З вершин і низин» (1887) стала </a:t>
            </a:r>
            <a:r>
              <a:rPr lang="ru-RU" sz="3100" dirty="0" err="1">
                <a:effectLst/>
              </a:rPr>
              <a:t>після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Шевченкового</a:t>
            </a:r>
            <a:r>
              <a:rPr lang="ru-RU" sz="3100" dirty="0">
                <a:effectLst/>
              </a:rPr>
              <a:t> «Кобзаря» другим </a:t>
            </a:r>
            <a:r>
              <a:rPr lang="ru-RU" sz="3100" dirty="0" err="1">
                <a:effectLst/>
              </a:rPr>
              <a:t>найвизначнішим</a:t>
            </a:r>
            <a:r>
              <a:rPr lang="ru-RU" sz="3100" dirty="0">
                <a:effectLst/>
              </a:rPr>
              <a:t>  </a:t>
            </a:r>
            <a:r>
              <a:rPr lang="ru-RU" sz="3100" dirty="0" err="1">
                <a:effectLst/>
              </a:rPr>
              <a:t>явищем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української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поезії</a:t>
            </a:r>
            <a:r>
              <a:rPr lang="ru-RU" sz="3100" dirty="0">
                <a:effectLst/>
              </a:rPr>
              <a:t>. Вона </a:t>
            </a:r>
            <a:r>
              <a:rPr lang="ru-RU" sz="3100" dirty="0" err="1">
                <a:effectLst/>
              </a:rPr>
              <a:t>збагатила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літературу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ідейно</a:t>
            </a:r>
            <a:r>
              <a:rPr lang="ru-RU" sz="3100" dirty="0">
                <a:effectLst/>
              </a:rPr>
              <a:t>, </a:t>
            </a:r>
            <a:r>
              <a:rPr lang="ru-RU" sz="3100" dirty="0" err="1">
                <a:effectLst/>
              </a:rPr>
              <a:t>тематично</a:t>
            </a:r>
            <a:r>
              <a:rPr lang="ru-RU" sz="3100" dirty="0">
                <a:effectLst/>
              </a:rPr>
              <a:t>, жанрово, внесла в </a:t>
            </a:r>
            <a:r>
              <a:rPr lang="ru-RU" sz="3100" dirty="0" err="1">
                <a:effectLst/>
              </a:rPr>
              <a:t>лірику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нові</a:t>
            </a:r>
            <a:r>
              <a:rPr lang="ru-RU" sz="3100" dirty="0">
                <a:effectLst/>
              </a:rPr>
              <a:t>, </a:t>
            </a:r>
            <a:r>
              <a:rPr lang="ru-RU" sz="3100" dirty="0" err="1">
                <a:effectLst/>
              </a:rPr>
              <a:t>енергійні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ритми</a:t>
            </a:r>
            <a:r>
              <a:rPr lang="ru-RU" sz="3100" dirty="0">
                <a:effectLst/>
              </a:rPr>
              <a:t>, привернула </a:t>
            </a:r>
            <a:r>
              <a:rPr lang="ru-RU" sz="3100" dirty="0" err="1">
                <a:effectLst/>
              </a:rPr>
              <a:t>увагу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яскравою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образністю</a:t>
            </a:r>
            <a:r>
              <a:rPr lang="ru-RU" sz="3100" dirty="0">
                <a:effectLst/>
              </a:rPr>
              <a:t>, синтезом </a:t>
            </a:r>
            <a:r>
              <a:rPr lang="ru-RU" sz="3100" dirty="0" err="1">
                <a:effectLst/>
              </a:rPr>
              <a:t>предметності</a:t>
            </a:r>
            <a:r>
              <a:rPr lang="ru-RU" sz="3100" dirty="0">
                <a:effectLst/>
              </a:rPr>
              <a:t> </a:t>
            </a:r>
            <a:r>
              <a:rPr lang="ru-RU" sz="3100" dirty="0" err="1">
                <a:effectLst/>
              </a:rPr>
              <a:t>художніх</a:t>
            </a:r>
            <a:r>
              <a:rPr lang="ru-RU" sz="3100" dirty="0">
                <a:effectLst/>
              </a:rPr>
              <a:t> деталей з </a:t>
            </a:r>
            <a:r>
              <a:rPr lang="ru-RU" sz="3100" dirty="0" err="1">
                <a:effectLst/>
              </a:rPr>
              <a:t>алегорично-символічними</a:t>
            </a:r>
            <a:r>
              <a:rPr lang="ru-RU" sz="3100" dirty="0">
                <a:effectLst/>
              </a:rPr>
              <a:t> тропами.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37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60440" cy="6819878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"/>
            <a:ext cx="43479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7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140968"/>
            <a:ext cx="3416797" cy="48006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86112" cy="1791072"/>
          </a:xfrm>
        </p:spPr>
        <p:txBody>
          <a:bodyPr anchor="t">
            <a:noAutofit/>
          </a:bodyPr>
          <a:lstStyle/>
          <a:p>
            <a:r>
              <a:rPr lang="ru-RU" sz="3600" dirty="0" smtClean="0"/>
              <a:t>   </a:t>
            </a:r>
            <a:r>
              <a:rPr lang="ru-RU" sz="3600" dirty="0" err="1" smtClean="0"/>
              <a:t>Плідно</a:t>
            </a:r>
            <a:r>
              <a:rPr lang="ru-RU" sz="3600" dirty="0" smtClean="0"/>
              <a:t> </a:t>
            </a:r>
            <a:r>
              <a:rPr lang="ru-RU" sz="3600" dirty="0" err="1"/>
              <a:t>працює</a:t>
            </a:r>
            <a:r>
              <a:rPr lang="ru-RU" sz="3600" dirty="0"/>
              <a:t> у </a:t>
            </a:r>
            <a:r>
              <a:rPr lang="ru-RU" sz="3600" dirty="0" err="1"/>
              <a:t>цей</a:t>
            </a:r>
            <a:r>
              <a:rPr lang="ru-RU" sz="3600" dirty="0"/>
              <a:t> час Пантелеймон </a:t>
            </a:r>
            <a:r>
              <a:rPr lang="ru-RU" sz="3600" dirty="0" err="1"/>
              <a:t>Куліш</a:t>
            </a:r>
            <a:r>
              <a:rPr lang="ru-RU" sz="3600" dirty="0"/>
              <a:t>: </a:t>
            </a:r>
            <a:r>
              <a:rPr lang="ru-RU" sz="3600" dirty="0" err="1"/>
              <a:t>видає</a:t>
            </a:r>
            <a:r>
              <a:rPr lang="ru-RU" sz="3600" dirty="0"/>
              <a:t> </a:t>
            </a:r>
            <a:r>
              <a:rPr lang="ru-RU" sz="3600" dirty="0" err="1"/>
              <a:t>збірки</a:t>
            </a:r>
            <a:r>
              <a:rPr lang="ru-RU" sz="3600" dirty="0"/>
              <a:t> </a:t>
            </a:r>
            <a:r>
              <a:rPr lang="ru-RU" sz="3600" dirty="0" err="1"/>
              <a:t>лірики</a:t>
            </a:r>
            <a:r>
              <a:rPr lang="ru-RU" sz="3600" dirty="0"/>
              <a:t> «</a:t>
            </a:r>
            <a:r>
              <a:rPr lang="ru-RU" sz="3600" dirty="0" err="1"/>
              <a:t>Хуторна</a:t>
            </a:r>
            <a:r>
              <a:rPr lang="ru-RU" sz="3600" dirty="0"/>
              <a:t> </a:t>
            </a:r>
            <a:r>
              <a:rPr lang="ru-RU" sz="3600" dirty="0" err="1"/>
              <a:t>поезія</a:t>
            </a:r>
            <a:r>
              <a:rPr lang="ru-RU" sz="3600" dirty="0"/>
              <a:t>» (1882), «</a:t>
            </a:r>
            <a:r>
              <a:rPr lang="ru-RU" sz="3600" dirty="0" err="1"/>
              <a:t>Дзвін</a:t>
            </a:r>
            <a:r>
              <a:rPr lang="ru-RU" sz="3600" dirty="0"/>
              <a:t>» (1893), </a:t>
            </a:r>
            <a:r>
              <a:rPr lang="ru-RU" sz="3600" dirty="0" err="1"/>
              <a:t>багато</a:t>
            </a:r>
            <a:r>
              <a:rPr lang="ru-RU" sz="3600" dirty="0"/>
              <a:t> </a:t>
            </a:r>
            <a:r>
              <a:rPr lang="ru-RU" sz="3600" dirty="0" err="1"/>
              <a:t>перекладає</a:t>
            </a:r>
            <a:r>
              <a:rPr lang="ru-RU" sz="3600" dirty="0"/>
              <a:t>, </a:t>
            </a:r>
            <a:r>
              <a:rPr lang="ru-RU" sz="3600" dirty="0" err="1"/>
              <a:t>зокрема</a:t>
            </a:r>
            <a:r>
              <a:rPr lang="ru-RU" sz="3600" dirty="0"/>
              <a:t> з Байрона, </a:t>
            </a:r>
            <a:r>
              <a:rPr lang="ru-RU" sz="3600" dirty="0" err="1"/>
              <a:t>Ґете</a:t>
            </a:r>
            <a:r>
              <a:rPr lang="ru-RU" sz="3600" dirty="0"/>
              <a:t>, </a:t>
            </a:r>
            <a:r>
              <a:rPr lang="ru-RU" sz="3600" dirty="0" err="1"/>
              <a:t>Шіллера</a:t>
            </a:r>
            <a:r>
              <a:rPr lang="ru-RU" sz="3600" dirty="0"/>
              <a:t>, Гейне. </a:t>
            </a:r>
            <a:r>
              <a:rPr lang="ru-RU" sz="3600" dirty="0" err="1"/>
              <a:t>Вже</a:t>
            </a:r>
            <a:r>
              <a:rPr lang="ru-RU" sz="3600" dirty="0"/>
              <a:t> </a:t>
            </a:r>
            <a:r>
              <a:rPr lang="ru-RU" sz="3600" dirty="0" err="1"/>
              <a:t>після</a:t>
            </a:r>
            <a:r>
              <a:rPr lang="ru-RU" sz="3600" dirty="0"/>
              <a:t> </a:t>
            </a:r>
            <a:r>
              <a:rPr lang="ru-RU" sz="3600" dirty="0" err="1"/>
              <a:t>смерті</a:t>
            </a:r>
            <a:r>
              <a:rPr lang="ru-RU" sz="3600" dirty="0"/>
              <a:t> </a:t>
            </a:r>
            <a:r>
              <a:rPr lang="ru-RU" sz="3600" dirty="0" err="1"/>
              <a:t>поета</a:t>
            </a:r>
            <a:r>
              <a:rPr lang="ru-RU" sz="3600" dirty="0"/>
              <a:t> </a:t>
            </a:r>
            <a:r>
              <a:rPr lang="ru-RU" sz="3600" dirty="0" err="1"/>
              <a:t>вийшла</a:t>
            </a:r>
            <a:r>
              <a:rPr lang="ru-RU" sz="3600" dirty="0"/>
              <a:t> </a:t>
            </a:r>
            <a:r>
              <a:rPr lang="ru-RU" sz="3600" dirty="0" err="1"/>
              <a:t>збірка</a:t>
            </a:r>
            <a:r>
              <a:rPr lang="ru-RU" sz="3600" dirty="0"/>
              <a:t> </a:t>
            </a:r>
            <a:r>
              <a:rPr lang="ru-RU" sz="3600" dirty="0" err="1"/>
              <a:t>його</a:t>
            </a:r>
            <a:r>
              <a:rPr lang="ru-RU" sz="3600" dirty="0"/>
              <a:t> </a:t>
            </a:r>
            <a:r>
              <a:rPr lang="ru-RU" sz="3600" dirty="0" err="1"/>
              <a:t>перекладів</a:t>
            </a:r>
            <a:r>
              <a:rPr lang="ru-RU" sz="3600" dirty="0"/>
              <a:t> і </a:t>
            </a:r>
            <a:r>
              <a:rPr lang="ru-RU" sz="3600" dirty="0" err="1"/>
              <a:t>переспівів</a:t>
            </a:r>
            <a:r>
              <a:rPr lang="ru-RU" sz="3600" dirty="0"/>
              <a:t> «</a:t>
            </a:r>
            <a:r>
              <a:rPr lang="ru-RU" sz="3600" dirty="0" err="1"/>
              <a:t>Позичена</a:t>
            </a:r>
            <a:r>
              <a:rPr lang="ru-RU" sz="3600" dirty="0"/>
              <a:t> кобза» (1897).</a:t>
            </a:r>
          </a:p>
        </p:txBody>
      </p:sp>
    </p:spTree>
    <p:extLst>
      <p:ext uri="{BB962C8B-B14F-4D97-AF65-F5344CB8AC3E}">
        <p14:creationId xmlns:p14="http://schemas.microsoft.com/office/powerpoint/2010/main" val="338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1956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 err="1">
                <a:solidFill>
                  <a:schemeClr val="tx2"/>
                </a:solidFill>
              </a:rPr>
              <a:t>Єдиний</a:t>
            </a:r>
            <a:r>
              <a:rPr lang="ru-RU" dirty="0">
                <a:solidFill>
                  <a:schemeClr val="tx2"/>
                </a:solidFill>
              </a:rPr>
              <a:t> скарб у тебе — </a:t>
            </a:r>
            <a:r>
              <a:rPr lang="ru-RU" dirty="0" err="1">
                <a:solidFill>
                  <a:schemeClr val="tx2"/>
                </a:solidFill>
              </a:rPr>
              <a:t>рідна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мова</a:t>
            </a:r>
            <a:r>
              <a:rPr lang="ru-RU" dirty="0">
                <a:solidFill>
                  <a:schemeClr val="tx2"/>
                </a:solidFill>
              </a:rPr>
              <a:t>, </a:t>
            </a:r>
          </a:p>
          <a:p>
            <a:pPr marL="82296" indent="0">
              <a:buNone/>
            </a:pPr>
            <a:r>
              <a:rPr lang="ru-RU" dirty="0">
                <a:solidFill>
                  <a:schemeClr val="tx2"/>
                </a:solidFill>
              </a:rPr>
              <a:t> </a:t>
            </a:r>
            <a:r>
              <a:rPr lang="ru-RU" dirty="0" smtClean="0">
                <a:solidFill>
                  <a:schemeClr val="tx2"/>
                </a:solidFill>
              </a:rPr>
              <a:t>Заклятий </a:t>
            </a:r>
            <a:r>
              <a:rPr lang="ru-RU" dirty="0">
                <a:solidFill>
                  <a:schemeClr val="tx2"/>
                </a:solidFill>
              </a:rPr>
              <a:t>для </a:t>
            </a:r>
            <a:r>
              <a:rPr lang="ru-RU" dirty="0" err="1">
                <a:solidFill>
                  <a:schemeClr val="tx2"/>
                </a:solidFill>
              </a:rPr>
              <a:t>сусідського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хижацтва</a:t>
            </a:r>
            <a:r>
              <a:rPr lang="ru-RU" dirty="0" smtClean="0">
                <a:solidFill>
                  <a:schemeClr val="tx2"/>
                </a:solidFill>
              </a:rPr>
              <a:t>: </a:t>
            </a:r>
          </a:p>
          <a:p>
            <a:pPr marL="82296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 Вона </a:t>
            </a:r>
            <a:r>
              <a:rPr lang="ru-RU" dirty="0" err="1" smtClean="0">
                <a:solidFill>
                  <a:schemeClr val="tx2"/>
                </a:solidFill>
              </a:rPr>
              <a:t>твого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життя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міцна</a:t>
            </a:r>
            <a:r>
              <a:rPr lang="ru-RU" dirty="0" smtClean="0">
                <a:solidFill>
                  <a:schemeClr val="tx2"/>
                </a:solidFill>
              </a:rPr>
              <a:t> основа, </a:t>
            </a:r>
          </a:p>
          <a:p>
            <a:pPr marL="82296" indent="0">
              <a:buNone/>
            </a:pPr>
            <a:r>
              <a:rPr lang="ru-RU" dirty="0">
                <a:solidFill>
                  <a:schemeClr val="tx2"/>
                </a:solidFill>
              </a:rPr>
              <a:t> </a:t>
            </a:r>
            <a:r>
              <a:rPr lang="ru-RU" dirty="0" err="1" smtClean="0">
                <a:solidFill>
                  <a:schemeClr val="tx2"/>
                </a:solidFill>
              </a:rPr>
              <a:t>Певніша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над </a:t>
            </a:r>
            <a:r>
              <a:rPr lang="ru-RU" dirty="0" err="1">
                <a:solidFill>
                  <a:schemeClr val="tx2"/>
                </a:solidFill>
              </a:rPr>
              <a:t>усі</a:t>
            </a:r>
            <a:r>
              <a:rPr lang="ru-RU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скарби</a:t>
            </a:r>
            <a:r>
              <a:rPr lang="ru-RU" dirty="0">
                <a:solidFill>
                  <a:schemeClr val="tx2"/>
                </a:solidFill>
              </a:rPr>
              <a:t> й </a:t>
            </a:r>
            <a:r>
              <a:rPr lang="ru-RU" dirty="0" err="1">
                <a:solidFill>
                  <a:schemeClr val="tx2"/>
                </a:solidFill>
              </a:rPr>
              <a:t>багатства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                                           Пантелеймон </a:t>
            </a:r>
            <a:r>
              <a:rPr lang="ru-RU" dirty="0" err="1" smtClean="0">
                <a:solidFill>
                  <a:schemeClr val="tx2"/>
                </a:solidFill>
              </a:rPr>
              <a:t>Куліш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933056"/>
            <a:ext cx="3240360" cy="277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2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498080" cy="4800600"/>
          </a:xfrm>
        </p:spPr>
        <p:txBody>
          <a:bodyPr/>
          <a:lstStyle/>
          <a:p>
            <a:r>
              <a:rPr lang="ru-RU" dirty="0" err="1"/>
              <a:t>Справжнім</a:t>
            </a:r>
            <a:r>
              <a:rPr lang="ru-RU" dirty="0"/>
              <a:t> </a:t>
            </a:r>
            <a:r>
              <a:rPr lang="ru-RU" dirty="0" err="1"/>
              <a:t>продовжувачем</a:t>
            </a:r>
            <a:r>
              <a:rPr lang="ru-RU" dirty="0"/>
              <a:t> </a:t>
            </a:r>
            <a:r>
              <a:rPr lang="ru-RU" dirty="0" err="1"/>
              <a:t>шевченківських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у </a:t>
            </a:r>
            <a:r>
              <a:rPr lang="ru-RU" dirty="0" err="1"/>
              <a:t>поезії</a:t>
            </a:r>
            <a:r>
              <a:rPr lang="ru-RU" dirty="0"/>
              <a:t> Франко назвав </a:t>
            </a:r>
            <a:r>
              <a:rPr lang="ru-RU" dirty="0" err="1"/>
              <a:t>Михайла</a:t>
            </a:r>
            <a:r>
              <a:rPr lang="ru-RU" dirty="0"/>
              <a:t> </a:t>
            </a:r>
            <a:r>
              <a:rPr lang="ru-RU" dirty="0" err="1"/>
              <a:t>Старицького</a:t>
            </a:r>
            <a:r>
              <a:rPr lang="ru-RU" dirty="0"/>
              <a:t>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заговорив про роль </a:t>
            </a:r>
            <a:r>
              <a:rPr lang="ru-RU" dirty="0" err="1"/>
              <a:t>інтелігенції</a:t>
            </a:r>
            <a:r>
              <a:rPr lang="ru-RU" dirty="0"/>
              <a:t> в </a:t>
            </a:r>
            <a:r>
              <a:rPr lang="ru-RU" dirty="0" err="1"/>
              <a:t>громадському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, створив образ </a:t>
            </a:r>
            <a:r>
              <a:rPr lang="ru-RU" dirty="0" err="1"/>
              <a:t>мислячої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яка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миритися</a:t>
            </a:r>
            <a:r>
              <a:rPr lang="ru-RU" dirty="0"/>
              <a:t> з </a:t>
            </a:r>
            <a:r>
              <a:rPr lang="ru-RU" dirty="0" err="1"/>
              <a:t>підневільним</a:t>
            </a:r>
            <a:r>
              <a:rPr lang="ru-RU" dirty="0"/>
              <a:t> </a:t>
            </a:r>
            <a:r>
              <a:rPr lang="ru-RU" dirty="0" err="1"/>
              <a:t>існуванням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3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5517232"/>
            <a:ext cx="7498080" cy="1143000"/>
          </a:xfrm>
        </p:spPr>
        <p:txBody>
          <a:bodyPr/>
          <a:lstStyle/>
          <a:p>
            <a:r>
              <a:rPr lang="uk-UA" dirty="0" smtClean="0"/>
              <a:t>Михайло Старицький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-171400"/>
            <a:ext cx="5368848" cy="6034931"/>
          </a:xfrm>
        </p:spPr>
      </p:pic>
    </p:spTree>
    <p:extLst>
      <p:ext uri="{BB962C8B-B14F-4D97-AF65-F5344CB8AC3E}">
        <p14:creationId xmlns:p14="http://schemas.microsoft.com/office/powerpoint/2010/main" val="23501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476672"/>
            <a:ext cx="7602048" cy="577172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   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Як я люблю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безрадісно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тебе, </a:t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ru-RU" b="1" dirty="0">
                <a:solidFill>
                  <a:schemeClr val="tx2"/>
                </a:solidFill>
                <a:latin typeface="+mj-lt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r>
              <a:rPr lang="ru-RU" b="1" dirty="0">
                <a:solidFill>
                  <a:schemeClr val="tx2"/>
                </a:solidFill>
                <a:latin typeface="+mj-lt"/>
              </a:rPr>
              <a:t>   Народе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мій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, убожеством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прибитий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, </a:t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ru-RU" b="1" dirty="0">
                <a:solidFill>
                  <a:schemeClr val="tx2"/>
                </a:solidFill>
                <a:latin typeface="+mj-lt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r>
              <a:rPr lang="ru-RU" b="1" dirty="0">
                <a:solidFill>
                  <a:schemeClr val="tx2"/>
                </a:solidFill>
                <a:latin typeface="+mj-lt"/>
              </a:rPr>
              <a:t>  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Знеможений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і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темністю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сповитий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, </a:t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ru-RU" b="1" dirty="0">
                <a:solidFill>
                  <a:schemeClr val="tx2"/>
                </a:solidFill>
                <a:latin typeface="+mj-lt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r>
              <a:rPr lang="ru-RU" b="1" dirty="0">
                <a:solidFill>
                  <a:schemeClr val="tx2"/>
                </a:solidFill>
                <a:latin typeface="+mj-lt"/>
              </a:rPr>
              <a:t>    </a:t>
            </a:r>
            <a:r>
              <a:rPr lang="ru-RU" b="1" dirty="0" err="1" smtClean="0">
                <a:solidFill>
                  <a:schemeClr val="tx2"/>
                </a:solidFill>
                <a:latin typeface="+mj-lt"/>
              </a:rPr>
              <a:t>Що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вже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забув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і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поважать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себе, </a:t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ru-RU" b="1" dirty="0">
                <a:solidFill>
                  <a:schemeClr val="tx2"/>
                </a:solidFill>
                <a:latin typeface="+mj-lt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r>
              <a:rPr lang="ru-RU" b="1" dirty="0">
                <a:solidFill>
                  <a:schemeClr val="tx2"/>
                </a:solidFill>
                <a:latin typeface="+mj-lt"/>
              </a:rPr>
              <a:t>    </a:t>
            </a:r>
            <a:r>
              <a:rPr lang="ru-RU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Потративши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свої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колишні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+mj-lt"/>
              </a:rPr>
              <a:t>сили</a:t>
            </a:r>
            <a:r>
              <a:rPr lang="ru-RU" b="1" dirty="0">
                <a:solidFill>
                  <a:schemeClr val="tx2"/>
                </a:solidFill>
                <a:latin typeface="+mj-lt"/>
              </a:rPr>
              <a:t>...</a:t>
            </a:r>
            <a:br>
              <a:rPr lang="ru-RU" b="1" dirty="0">
                <a:solidFill>
                  <a:schemeClr val="tx2"/>
                </a:solidFill>
                <a:latin typeface="+mj-lt"/>
              </a:rPr>
            </a:br>
            <a:endParaRPr lang="ru-RU" b="1" dirty="0" smtClean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uk-UA" b="1" dirty="0" smtClean="0">
                <a:solidFill>
                  <a:schemeClr val="tx2"/>
                </a:solidFill>
                <a:latin typeface="+mj-lt"/>
              </a:rPr>
              <a:t>                                                                               Михайло Старицький</a:t>
            </a:r>
            <a:endParaRPr lang="ru-RU" b="1" dirty="0">
              <a:solidFill>
                <a:schemeClr val="tx2"/>
              </a:solidFill>
              <a:latin typeface="+mj-lt"/>
            </a:endParaRPr>
          </a:p>
          <a:p>
            <a:pPr marL="82296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35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222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Досягнення української поезії в 2 половині 19 століття</vt:lpstr>
      <vt:lpstr>Презентация PowerPoint</vt:lpstr>
      <vt:lpstr>Збірка Івана Франка «З вершин і низин» (1887) стала після Шевченкового «Кобзаря» другим найвизначнішим  явищем української поезії. Вона збагатила літературу ідейно, тематично, жанрово, внесла в лірику нові, енергійні ритми, привернула увагу яскравою образністю, синтезом предметності художніх деталей з алегорично-символічними тропами. </vt:lpstr>
      <vt:lpstr>Презентация PowerPoint</vt:lpstr>
      <vt:lpstr>   Плідно працює у цей час Пантелеймон Куліш: видає збірки лірики «Хуторна поезія» (1882), «Дзвін» (1893), багато перекладає, зокрема з Байрона, Ґете, Шіллера, Гейне. Вже після смерті поета вийшла збірка його перекладів і переспівів «Позичена кобза» (1897).</vt:lpstr>
      <vt:lpstr>Презентация PowerPoint</vt:lpstr>
      <vt:lpstr>Презентация PowerPoint</vt:lpstr>
      <vt:lpstr>Михайло Старицький</vt:lpstr>
      <vt:lpstr>Презентация PowerPoint</vt:lpstr>
      <vt:lpstr>Приваблюють пейзажні поезії Щоголіва: з них постають колоритні малюнки рідної авторові Слобожанщини. З таких віршів, як «Зимній ранок», «Травень», «Вечір», «Степ», «Осінь», «Листопад», можна скласти поетичний календар української природи. Твори поета завжди пройняті щирою схвильованістю, в них значне смислове навантаження несуть конкретні деталі:                                                            Он нагнулась тирса біла,                                                              Звіробой скрутив стебельці,                                                              Червоніє материнка,                                                              Як зірки, горять козельці;                                                             Крикнув перепел в ярочку,                                                              Стрепет приснув над тернами,                                                              По кущах між дерезою                                                              Ходять дрохви табунами.</vt:lpstr>
    </vt:vector>
  </TitlesOfParts>
  <Company>Romeo1994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Досягнення української поезії в 2 половині 19 століття</dc:title>
  <dc:creator>IRA</dc:creator>
  <cp:lastModifiedBy>IRA</cp:lastModifiedBy>
  <cp:revision>5</cp:revision>
  <dcterms:created xsi:type="dcterms:W3CDTF">2014-09-09T16:11:14Z</dcterms:created>
  <dcterms:modified xsi:type="dcterms:W3CDTF">2014-09-09T17:04:25Z</dcterms:modified>
</cp:coreProperties>
</file>