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428604"/>
            <a:ext cx="4151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Italian cuisine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Lasagna</a:t>
            </a:r>
            <a:endParaRPr lang="ru-RU" dirty="0"/>
          </a:p>
        </p:txBody>
      </p:sp>
      <p:pic>
        <p:nvPicPr>
          <p:cNvPr id="4" name="Содержимое 3" descr="0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71612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Calzone</a:t>
            </a:r>
            <a:endParaRPr lang="ru-RU" dirty="0"/>
          </a:p>
        </p:txBody>
      </p:sp>
      <p:pic>
        <p:nvPicPr>
          <p:cNvPr id="4" name="Содержимое 3" descr="pitstsa-kaltso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116" y="1600200"/>
            <a:ext cx="617176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Pasta</a:t>
            </a:r>
            <a:endParaRPr lang="ru-RU" dirty="0"/>
          </a:p>
        </p:txBody>
      </p:sp>
      <p:pic>
        <p:nvPicPr>
          <p:cNvPr id="4" name="Содержимое 3" descr="pasta-iz-kreveto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5210431">
            <a:off x="2143108" y="1428736"/>
            <a:ext cx="4691874" cy="469187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Risotto</a:t>
            </a:r>
            <a:endParaRPr lang="ru-RU" dirty="0"/>
          </a:p>
        </p:txBody>
      </p:sp>
      <p:pic>
        <p:nvPicPr>
          <p:cNvPr id="4" name="Содержимое 3" descr="000531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857364"/>
            <a:ext cx="5000660" cy="375049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Recipe of pizza “Margarita”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Рисунок 3" descr="08236ada7cb55437f59541789e854447_shutterstock_940522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00438"/>
            <a:ext cx="3761442" cy="2821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Paste</a:t>
            </a:r>
          </a:p>
          <a:p>
            <a:r>
              <a:rPr lang="en-US" dirty="0" smtClean="0"/>
              <a:t>Mushroom – 450 gram</a:t>
            </a:r>
          </a:p>
          <a:p>
            <a:r>
              <a:rPr lang="en-US" dirty="0" smtClean="0"/>
              <a:t>Cheese – 150 gram</a:t>
            </a:r>
          </a:p>
          <a:p>
            <a:r>
              <a:rPr lang="en-US" dirty="0" smtClean="0"/>
              <a:t>Onion – 1 thing</a:t>
            </a:r>
          </a:p>
          <a:p>
            <a:r>
              <a:rPr lang="en-US" dirty="0" smtClean="0"/>
              <a:t>Tomatoes – 2 things</a:t>
            </a:r>
          </a:p>
          <a:p>
            <a:r>
              <a:rPr lang="en-US" dirty="0" smtClean="0"/>
              <a:t>Eggs – 2 things</a:t>
            </a:r>
          </a:p>
          <a:p>
            <a:r>
              <a:rPr lang="en-US" dirty="0" smtClean="0"/>
              <a:t>Milk – 0.5 liter</a:t>
            </a:r>
          </a:p>
          <a:p>
            <a:r>
              <a:rPr lang="en-US" dirty="0" smtClean="0"/>
              <a:t>Parsley</a:t>
            </a:r>
          </a:p>
          <a:p>
            <a:r>
              <a:rPr lang="en-US" dirty="0" smtClean="0"/>
              <a:t>salt</a:t>
            </a:r>
          </a:p>
          <a:p>
            <a:endParaRPr lang="ru-RU" dirty="0"/>
          </a:p>
        </p:txBody>
      </p:sp>
      <p:pic>
        <p:nvPicPr>
          <p:cNvPr id="5" name="Рисунок 4" descr="on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642918"/>
            <a:ext cx="2286016" cy="2209815"/>
          </a:xfrm>
          <a:prstGeom prst="rect">
            <a:avLst/>
          </a:prstGeom>
        </p:spPr>
      </p:pic>
      <p:pic>
        <p:nvPicPr>
          <p:cNvPr id="6" name="Рисунок 5" descr="250px-Champignons_Agaric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571876"/>
            <a:ext cx="2143140" cy="1611641"/>
          </a:xfrm>
          <a:prstGeom prst="rect">
            <a:avLst/>
          </a:prstGeom>
        </p:spPr>
      </p:pic>
      <p:pic>
        <p:nvPicPr>
          <p:cNvPr id="7" name="Рисунок 6" descr="primenenie petrushk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714884"/>
            <a:ext cx="2667006" cy="2012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roll a paste.</a:t>
            </a:r>
          </a:p>
          <a:p>
            <a:r>
              <a:rPr lang="en-US" dirty="0" smtClean="0"/>
              <a:t>After that rub a cheese on paste.</a:t>
            </a:r>
          </a:p>
          <a:p>
            <a:r>
              <a:rPr lang="en-US" dirty="0" smtClean="0"/>
              <a:t>The next bake a paste in oven(Temperature 170-180) for a 10 minutes.</a:t>
            </a:r>
          </a:p>
          <a:p>
            <a:r>
              <a:rPr lang="en-US" dirty="0" smtClean="0"/>
              <a:t>Fry a mushrooms and onion on frying pan.</a:t>
            </a:r>
          </a:p>
          <a:p>
            <a:r>
              <a:rPr lang="en-US" dirty="0" smtClean="0"/>
              <a:t>In the end lay out mushrooms and onion on paste and powder a salt.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Italian cuisine has many delicious</a:t>
            </a:r>
            <a:br>
              <a:rPr lang="en-US" dirty="0" smtClean="0"/>
            </a:br>
            <a:r>
              <a:rPr lang="en-US" dirty="0" smtClean="0"/>
              <a:t>desserts.</a:t>
            </a:r>
            <a:endParaRPr lang="ru-RU" dirty="0"/>
          </a:p>
        </p:txBody>
      </p:sp>
      <p:pic>
        <p:nvPicPr>
          <p:cNvPr id="4" name="Рисунок 3" descr="Panettone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3317876" cy="2475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643314"/>
            <a:ext cx="1152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Panettone</a:t>
            </a:r>
            <a:endParaRPr lang="ru-RU" dirty="0"/>
          </a:p>
        </p:txBody>
      </p:sp>
      <p:pic>
        <p:nvPicPr>
          <p:cNvPr id="6" name="Рисунок 5" descr="tirami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571612"/>
            <a:ext cx="3395977" cy="2252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72330" y="1571612"/>
            <a:ext cx="984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Tiramisu</a:t>
            </a:r>
            <a:endParaRPr lang="ru-RU" dirty="0"/>
          </a:p>
        </p:txBody>
      </p:sp>
      <p:pic>
        <p:nvPicPr>
          <p:cNvPr id="8" name="Рисунок 7" descr="cassata-origina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4311950"/>
            <a:ext cx="3857652" cy="2546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3702" y="542926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kasata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Recipe of dessert “Tiramisu”.</a:t>
            </a:r>
            <a:br>
              <a:rPr lang="en-US" dirty="0" smtClean="0"/>
            </a:br>
            <a:r>
              <a:rPr lang="en-US" dirty="0" smtClean="0"/>
              <a:t>Products: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Cream cheese – 110 gram</a:t>
            </a:r>
          </a:p>
          <a:p>
            <a:r>
              <a:rPr lang="en-US" dirty="0" smtClean="0"/>
              <a:t>condensed milk – 50 gram</a:t>
            </a:r>
          </a:p>
          <a:p>
            <a:r>
              <a:rPr lang="en-US" dirty="0" smtClean="0"/>
              <a:t>Cream – 50 gram</a:t>
            </a:r>
          </a:p>
          <a:p>
            <a:r>
              <a:rPr lang="en-US" dirty="0" smtClean="0"/>
              <a:t>Vanilla </a:t>
            </a:r>
          </a:p>
          <a:p>
            <a:r>
              <a:rPr lang="en-US" dirty="0" smtClean="0"/>
              <a:t>Coffee – 1 cup</a:t>
            </a:r>
          </a:p>
          <a:p>
            <a:r>
              <a:rPr lang="en-US" dirty="0" smtClean="0"/>
              <a:t>Cookies – 200 gram</a:t>
            </a:r>
          </a:p>
          <a:p>
            <a:r>
              <a:rPr lang="en-US" dirty="0" smtClean="0"/>
              <a:t>Chocolate – 100 gram</a:t>
            </a:r>
            <a:endParaRPr lang="ru-RU" dirty="0"/>
          </a:p>
        </p:txBody>
      </p:sp>
      <p:pic>
        <p:nvPicPr>
          <p:cNvPr id="4" name="Рисунок 3" descr="ea41cbc14e0ee8762cb1789cc81a55e1_zlcjjttnz2w_hor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643314"/>
            <a:ext cx="3690942" cy="2675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you must churn cream cheese, condensed milk, cream, vanilla. After that lower cookies in coffee . Put cookies in a glass and put our mix layers . In the end you can pour chocolate.</a:t>
            </a:r>
            <a:endParaRPr lang="ru-RU" dirty="0"/>
          </a:p>
        </p:txBody>
      </p:sp>
      <p:pic>
        <p:nvPicPr>
          <p:cNvPr id="5" name="Рисунок 4" descr="b01ba945ff521596530e02b05c14ed19_aukntrzg4p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786190"/>
            <a:ext cx="3778248" cy="283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Italy is country in a south Europe.</a:t>
            </a:r>
            <a:br>
              <a:rPr lang="en-US" dirty="0" smtClean="0"/>
            </a:br>
            <a:r>
              <a:rPr lang="en-US" dirty="0" smtClean="0"/>
              <a:t>This country has a glorious history and</a:t>
            </a:r>
            <a:br>
              <a:rPr lang="en-US" dirty="0" smtClean="0"/>
            </a:br>
            <a:r>
              <a:rPr lang="en-US" dirty="0" smtClean="0"/>
              <a:t>a rich cultures.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Words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Nutty</a:t>
            </a:r>
            <a:r>
              <a:rPr lang="uk-UA" sz="3000" dirty="0" smtClean="0"/>
              <a:t> – пряний</a:t>
            </a:r>
          </a:p>
          <a:p>
            <a:r>
              <a:rPr lang="en-US" sz="3000" dirty="0" smtClean="0"/>
              <a:t>Nutrients</a:t>
            </a:r>
            <a:r>
              <a:rPr lang="uk-UA" sz="3000" dirty="0" smtClean="0"/>
              <a:t> – поживні речовини</a:t>
            </a:r>
          </a:p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Seasoning</a:t>
            </a:r>
            <a:r>
              <a:rPr lang="uk-U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 – приправа</a:t>
            </a:r>
          </a:p>
          <a:p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Greenery</a:t>
            </a:r>
            <a:r>
              <a:rPr lang="uk-UA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 – зелень</a:t>
            </a:r>
          </a:p>
          <a:p>
            <a:r>
              <a:rPr lang="en-US" sz="3000" dirty="0" smtClean="0"/>
              <a:t>Lasagna</a:t>
            </a:r>
            <a:r>
              <a:rPr lang="uk-UA" sz="3000" dirty="0" smtClean="0"/>
              <a:t> – лазанья</a:t>
            </a:r>
          </a:p>
          <a:p>
            <a:r>
              <a:rPr lang="en-US" sz="3000" dirty="0" smtClean="0"/>
              <a:t>Calzone</a:t>
            </a:r>
            <a:r>
              <a:rPr lang="uk-UA" sz="3000" dirty="0" smtClean="0"/>
              <a:t> – </a:t>
            </a:r>
            <a:r>
              <a:rPr lang="uk-UA" sz="3000" dirty="0" err="1" smtClean="0"/>
              <a:t>кальцоне</a:t>
            </a:r>
            <a:endParaRPr lang="uk-UA" sz="3000" dirty="0" smtClean="0"/>
          </a:p>
          <a:p>
            <a:r>
              <a:rPr lang="en-US" sz="3000" dirty="0" smtClean="0"/>
              <a:t>Risotto</a:t>
            </a:r>
            <a:r>
              <a:rPr lang="uk-UA" sz="3000" dirty="0" smtClean="0"/>
              <a:t> – </a:t>
            </a:r>
            <a:r>
              <a:rPr lang="uk-UA" sz="3000" dirty="0" err="1" smtClean="0"/>
              <a:t>різотто</a:t>
            </a:r>
            <a:endParaRPr lang="uk-UA" sz="3000" dirty="0" smtClean="0"/>
          </a:p>
          <a:p>
            <a:r>
              <a:rPr lang="en-US" sz="3000" dirty="0" smtClean="0"/>
              <a:t>Paste</a:t>
            </a:r>
            <a:r>
              <a:rPr lang="uk-UA" sz="3000" dirty="0" smtClean="0"/>
              <a:t> – тісто</a:t>
            </a:r>
          </a:p>
          <a:p>
            <a:r>
              <a:rPr lang="en-US" sz="3000" dirty="0" smtClean="0"/>
              <a:t>Parsley</a:t>
            </a:r>
            <a:r>
              <a:rPr lang="uk-UA" sz="3000" dirty="0" smtClean="0"/>
              <a:t> - петрушка</a:t>
            </a:r>
            <a:endParaRPr lang="en-US" sz="3000" dirty="0" smtClean="0"/>
          </a:p>
          <a:p>
            <a:r>
              <a:rPr lang="en-US" sz="3000" dirty="0" smtClean="0"/>
              <a:t>Cream cheese</a:t>
            </a:r>
            <a:r>
              <a:rPr lang="uk-UA" sz="3000" dirty="0" smtClean="0"/>
              <a:t>- вершковий сир</a:t>
            </a:r>
          </a:p>
          <a:p>
            <a:r>
              <a:rPr lang="en-US" sz="3000" dirty="0" smtClean="0"/>
              <a:t>condensed milk</a:t>
            </a:r>
            <a:r>
              <a:rPr lang="uk-UA" sz="3000" dirty="0" smtClean="0"/>
              <a:t> – згущене молоко</a:t>
            </a:r>
          </a:p>
          <a:p>
            <a:endParaRPr lang="en-US" dirty="0" smtClean="0"/>
          </a:p>
          <a:p>
            <a:endParaRPr lang="uk-UA" dirty="0" smtClean="0"/>
          </a:p>
          <a:p>
            <a:endParaRPr lang="uk-UA" dirty="0" smtClean="0">
              <a:solidFill>
                <a:schemeClr val="tx1">
                  <a:lumMod val="95000"/>
                  <a:lumOff val="5000"/>
                </a:schemeClr>
              </a:solidFill>
              <a:latin typeface="Adobe Caslon Pro Bold" pitchFamily="18" charset="0"/>
            </a:endParaRPr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Petryna</a:t>
            </a:r>
            <a:r>
              <a:rPr lang="en-US" dirty="0" smtClean="0"/>
              <a:t> Maria</a:t>
            </a:r>
            <a:br>
              <a:rPr lang="en-US" dirty="0" smtClean="0"/>
            </a:br>
            <a:r>
              <a:rPr lang="en-US" dirty="0" smtClean="0"/>
              <a:t>form 10 – B class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857232"/>
            <a:ext cx="547212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Italian dishes are very popular in the world. Italian food is one of the best in Europe.   </a:t>
            </a:r>
            <a:endParaRPr lang="ru-RU" dirty="0"/>
          </a:p>
        </p:txBody>
      </p:sp>
      <p:pic>
        <p:nvPicPr>
          <p:cNvPr id="4" name="Содержимое 3" descr="mini_italian-cuisin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389" y="2792395"/>
            <a:ext cx="2714612" cy="4065605"/>
          </a:xfrm>
        </p:spPr>
      </p:pic>
      <p:pic>
        <p:nvPicPr>
          <p:cNvPr id="5" name="Рисунок 4" descr="3635938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6425"/>
            <a:ext cx="4071934" cy="4051575"/>
          </a:xfrm>
          <a:prstGeom prst="rect">
            <a:avLst/>
          </a:prstGeom>
        </p:spPr>
      </p:pic>
      <p:pic>
        <p:nvPicPr>
          <p:cNvPr id="6" name="Рисунок 5" descr="ita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42852"/>
            <a:ext cx="2414598" cy="1810949"/>
          </a:xfrm>
          <a:prstGeom prst="rect">
            <a:avLst/>
          </a:prstGeom>
        </p:spPr>
      </p:pic>
      <p:pic>
        <p:nvPicPr>
          <p:cNvPr id="7" name="Рисунок 6" descr="2008071108330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2786058"/>
            <a:ext cx="2819408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dobe Garamond Pro Bold" pitchFamily="18" charset="0"/>
              </a:rPr>
              <a:t>This food is diverse and link many</a:t>
            </a:r>
            <a:br>
              <a:rPr lang="en-US" dirty="0" smtClean="0">
                <a:latin typeface="Adobe Garamond Pro Bold" pitchFamily="18" charset="0"/>
              </a:rPr>
            </a:br>
            <a:r>
              <a:rPr lang="en-US" dirty="0" smtClean="0">
                <a:latin typeface="Adobe Garamond Pro Bold" pitchFamily="18" charset="0"/>
              </a:rPr>
              <a:t>nutty tastes.</a:t>
            </a:r>
            <a:endParaRPr lang="ru-RU" dirty="0"/>
          </a:p>
        </p:txBody>
      </p:sp>
      <p:pic>
        <p:nvPicPr>
          <p:cNvPr id="4" name="Рисунок 3" descr="x_30646c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7441"/>
            <a:ext cx="3452820" cy="2520559"/>
          </a:xfrm>
          <a:prstGeom prst="rect">
            <a:avLst/>
          </a:prstGeom>
        </p:spPr>
      </p:pic>
      <p:pic>
        <p:nvPicPr>
          <p:cNvPr id="6" name="Рисунок 5" descr="x_18b5ae6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643050"/>
            <a:ext cx="3595696" cy="2394734"/>
          </a:xfrm>
          <a:prstGeom prst="rect">
            <a:avLst/>
          </a:prstGeom>
        </p:spPr>
      </p:pic>
      <p:pic>
        <p:nvPicPr>
          <p:cNvPr id="7" name="Рисунок 6" descr="awhP6y9p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357430"/>
            <a:ext cx="3934425" cy="3901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oper Std Black" pitchFamily="18" charset="0"/>
              </a:rPr>
              <a:t>Vegetables rules in Italian kitchen,</a:t>
            </a:r>
            <a:br>
              <a:rPr lang="en-US" dirty="0" smtClean="0">
                <a:latin typeface="Cooper Std Black" pitchFamily="18" charset="0"/>
              </a:rPr>
            </a:br>
            <a:r>
              <a:rPr lang="en-US" dirty="0" smtClean="0">
                <a:latin typeface="Cooper Std Black" pitchFamily="18" charset="0"/>
              </a:rPr>
              <a:t>but their king is tomato.</a:t>
            </a:r>
            <a:endParaRPr lang="ru-RU" dirty="0"/>
          </a:p>
        </p:txBody>
      </p:sp>
      <p:pic>
        <p:nvPicPr>
          <p:cNvPr id="4" name="Рисунок 3" descr="pomid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2714620"/>
            <a:ext cx="1905000" cy="2838450"/>
          </a:xfrm>
          <a:prstGeom prst="rect">
            <a:avLst/>
          </a:prstGeom>
        </p:spPr>
      </p:pic>
      <p:pic>
        <p:nvPicPr>
          <p:cNvPr id="5" name="Рисунок 4" descr="00111872_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1937697" cy="1504945"/>
          </a:xfrm>
          <a:prstGeom prst="rect">
            <a:avLst/>
          </a:prstGeom>
        </p:spPr>
      </p:pic>
      <p:pic>
        <p:nvPicPr>
          <p:cNvPr id="6" name="Рисунок 5" descr="51094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71942"/>
            <a:ext cx="2034579" cy="2147282"/>
          </a:xfrm>
          <a:prstGeom prst="rect">
            <a:avLst/>
          </a:prstGeom>
        </p:spPr>
      </p:pic>
      <p:pic>
        <p:nvPicPr>
          <p:cNvPr id="7" name="Рисунок 6" descr="main_pic_ovoch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36" y="3143248"/>
            <a:ext cx="3550800" cy="146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Italian food is very useful, because</a:t>
            </a:r>
            <a:br>
              <a:rPr lang="en-US" dirty="0" smtClean="0"/>
            </a:br>
            <a:r>
              <a:rPr lang="en-US" dirty="0" smtClean="0"/>
              <a:t>majority dishes consist of vegetables.</a:t>
            </a:r>
            <a:br>
              <a:rPr lang="en-US" dirty="0" smtClean="0"/>
            </a:br>
            <a:r>
              <a:rPr lang="en-US" dirty="0" smtClean="0"/>
              <a:t>Italians use only naturals products.</a:t>
            </a:r>
            <a:br>
              <a:rPr lang="en-US" dirty="0" smtClean="0"/>
            </a:br>
            <a:r>
              <a:rPr lang="en-US" dirty="0" smtClean="0"/>
              <a:t>Their food has many vitamins and</a:t>
            </a:r>
            <a:br>
              <a:rPr lang="en-US" dirty="0" smtClean="0"/>
            </a:br>
            <a:r>
              <a:rPr lang="en-US" dirty="0" smtClean="0"/>
              <a:t>nutrients . So </a:t>
            </a:r>
            <a:r>
              <a:rPr lang="en-US" dirty="0" err="1" smtClean="0"/>
              <a:t>italians</a:t>
            </a:r>
            <a:r>
              <a:rPr lang="en-US" dirty="0" smtClean="0"/>
              <a:t> are very healthy.</a:t>
            </a:r>
            <a:endParaRPr lang="ru-RU" dirty="0"/>
          </a:p>
        </p:txBody>
      </p:sp>
      <p:pic>
        <p:nvPicPr>
          <p:cNvPr id="4" name="Рисунок 3" descr="3cbb121daef815a0be738e7af1bcdacb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429000"/>
            <a:ext cx="3843336" cy="2790779"/>
          </a:xfrm>
          <a:prstGeom prst="rect">
            <a:avLst/>
          </a:prstGeom>
        </p:spPr>
      </p:pic>
      <p:pic>
        <p:nvPicPr>
          <p:cNvPr id="5" name="Рисунок 4" descr="Essential Vitami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429000"/>
            <a:ext cx="3808085" cy="274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85728"/>
            <a:ext cx="7786742" cy="1214446"/>
          </a:xfrm>
          <a:prstGeom prst="roundRect">
            <a:avLst/>
          </a:prstGeom>
          <a:solidFill>
            <a:srgbClr val="92D05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Salt is the main seasoning. They use</a:t>
            </a:r>
            <a:b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</a:b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obe Caslon Pro Bold" pitchFamily="18" charset="0"/>
              </a:rPr>
              <a:t>greenery and cheese too.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 descr="6_jciv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786190"/>
            <a:ext cx="3071802" cy="2303852"/>
          </a:xfrm>
          <a:prstGeom prst="rect">
            <a:avLst/>
          </a:prstGeom>
        </p:spPr>
      </p:pic>
      <p:pic>
        <p:nvPicPr>
          <p:cNvPr id="6" name="Рисунок 5" descr="yak-pofarbuvati-si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3000372"/>
            <a:ext cx="3095630" cy="206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dobe Caslon Pro Bold" pitchFamily="18" charset="0"/>
                <a:ea typeface="Adobe Myungjo Std M" pitchFamily="18" charset="-128"/>
              </a:rPr>
              <a:t>The </a:t>
            </a:r>
            <a:r>
              <a:rPr lang="en-US" sz="3200" dirty="0" err="1" smtClean="0">
                <a:latin typeface="Adobe Caslon Pro Bold" pitchFamily="18" charset="0"/>
                <a:ea typeface="Adobe Myungjo Std M" pitchFamily="18" charset="-128"/>
              </a:rPr>
              <a:t>favourite</a:t>
            </a:r>
            <a:r>
              <a:rPr lang="en-US" sz="3200" dirty="0" smtClean="0">
                <a:latin typeface="Adobe Caslon Pro Bold" pitchFamily="18" charset="0"/>
                <a:ea typeface="Adobe Myungjo Std M" pitchFamily="18" charset="-128"/>
              </a:rPr>
              <a:t> drink in Italia is coffee.</a:t>
            </a:r>
            <a:br>
              <a:rPr lang="en-US" sz="3200" dirty="0" smtClean="0">
                <a:latin typeface="Adobe Caslon Pro Bold" pitchFamily="18" charset="0"/>
                <a:ea typeface="Adobe Myungjo Std M" pitchFamily="18" charset="-128"/>
              </a:rPr>
            </a:br>
            <a:r>
              <a:rPr lang="en-US" sz="3200" dirty="0" smtClean="0">
                <a:latin typeface="Adobe Caslon Pro Bold" pitchFamily="18" charset="0"/>
                <a:ea typeface="Adobe Myungjo Std M" pitchFamily="18" charset="-128"/>
              </a:rPr>
              <a:t>Every people in Italia start your day with cup of coffee.</a:t>
            </a:r>
            <a:endParaRPr lang="ru-RU" sz="3200" dirty="0">
              <a:latin typeface="Adobe Myungjo Std M" pitchFamily="18" charset="-128"/>
              <a:ea typeface="Adobe Myungjo Std M" pitchFamily="18" charset="-128"/>
            </a:endParaRPr>
          </a:p>
        </p:txBody>
      </p:sp>
      <p:pic>
        <p:nvPicPr>
          <p:cNvPr id="5" name="Рисунок 4" descr="959576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928802"/>
            <a:ext cx="2190748" cy="2246921"/>
          </a:xfrm>
          <a:prstGeom prst="rect">
            <a:avLst/>
          </a:prstGeom>
        </p:spPr>
      </p:pic>
      <p:pic>
        <p:nvPicPr>
          <p:cNvPr id="6" name="Рисунок 5" descr="kofemanam-posvyashhaetsya…-kofe-v-yalt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4643446"/>
            <a:ext cx="2514613" cy="1885960"/>
          </a:xfrm>
          <a:prstGeom prst="rect">
            <a:avLst/>
          </a:prstGeom>
        </p:spPr>
      </p:pic>
      <p:pic>
        <p:nvPicPr>
          <p:cNvPr id="7" name="Рисунок 6" descr="xZz9RB85xJ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1785926"/>
            <a:ext cx="2236798" cy="3429000"/>
          </a:xfrm>
          <a:prstGeom prst="rect">
            <a:avLst/>
          </a:prstGeom>
        </p:spPr>
      </p:pic>
      <p:pic>
        <p:nvPicPr>
          <p:cNvPr id="8" name="Рисунок 7" descr="x_24190cd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1857364"/>
            <a:ext cx="2571748" cy="2057398"/>
          </a:xfrm>
          <a:prstGeom prst="rect">
            <a:avLst/>
          </a:prstGeom>
        </p:spPr>
      </p:pic>
      <p:pic>
        <p:nvPicPr>
          <p:cNvPr id="9" name="Рисунок 8" descr="KX8c9F2Ksx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214818"/>
            <a:ext cx="1643074" cy="2459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popular Italy food: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dobe Fan Heiti Std B" pitchFamily="34" charset="-128"/>
                <a:ea typeface="Adobe Fan Heiti Std B" pitchFamily="34" charset="-128"/>
              </a:rPr>
              <a:t>Pizza</a:t>
            </a:r>
          </a:p>
          <a:p>
            <a:endParaRPr lang="ru-RU" dirty="0">
              <a:cs typeface="Adobe Hebrew" pitchFamily="18" charset="-79"/>
            </a:endParaRPr>
          </a:p>
        </p:txBody>
      </p:sp>
      <p:pic>
        <p:nvPicPr>
          <p:cNvPr id="4" name="Рисунок 3" descr="1243232899-re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1214422"/>
            <a:ext cx="3738578" cy="2570272"/>
          </a:xfrm>
          <a:prstGeom prst="rect">
            <a:avLst/>
          </a:prstGeom>
        </p:spPr>
      </p:pic>
      <p:pic>
        <p:nvPicPr>
          <p:cNvPr id="5" name="Рисунок 4" descr="d09bf41544a3365a46c9077ebb5e35c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929066"/>
            <a:ext cx="4643448" cy="2849389"/>
          </a:xfrm>
          <a:prstGeom prst="rect">
            <a:avLst/>
          </a:prstGeom>
        </p:spPr>
      </p:pic>
      <p:sp>
        <p:nvSpPr>
          <p:cNvPr id="6" name="Сердце 5"/>
          <p:cNvSpPr/>
          <p:nvPr/>
        </p:nvSpPr>
        <p:spPr>
          <a:xfrm>
            <a:off x="2143108" y="1857364"/>
            <a:ext cx="357190" cy="500066"/>
          </a:xfrm>
          <a:prstGeom prst="hear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287</Words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Italy is country in a south Europe. This country has a glorious history and a rich cultures. </vt:lpstr>
      <vt:lpstr>Italian dishes are very popular in the world. Italian food is one of the best in Europe.   </vt:lpstr>
      <vt:lpstr>This food is diverse and link many nutty tastes.</vt:lpstr>
      <vt:lpstr>Vegetables rules in Italian kitchen, but their king is tomato.</vt:lpstr>
      <vt:lpstr>Italian food is very useful, because majority dishes consist of vegetables. Italians use only naturals products. Their food has many vitamins and nutrients . So italians are very healthy.</vt:lpstr>
      <vt:lpstr>Слайд 7</vt:lpstr>
      <vt:lpstr>The favourite drink in Italia is coffee. Every people in Italia start your day with cup of coffee.</vt:lpstr>
      <vt:lpstr>The popular Italy food:</vt:lpstr>
      <vt:lpstr>Lasagna</vt:lpstr>
      <vt:lpstr>Calzone</vt:lpstr>
      <vt:lpstr>Pasta</vt:lpstr>
      <vt:lpstr>Risotto</vt:lpstr>
      <vt:lpstr>Recipe of pizza “Margarita” </vt:lpstr>
      <vt:lpstr>Products:</vt:lpstr>
      <vt:lpstr>Procedure</vt:lpstr>
      <vt:lpstr>Italian cuisine has many delicious desserts.</vt:lpstr>
      <vt:lpstr>Recipe of dessert “Tiramisu”. Products:</vt:lpstr>
      <vt:lpstr>Procedure</vt:lpstr>
      <vt:lpstr>Words</vt:lpstr>
      <vt:lpstr>Petryna Maria form 10 – B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21</cp:revision>
  <dcterms:modified xsi:type="dcterms:W3CDTF">2014-06-03T19:16:03Z</dcterms:modified>
</cp:coreProperties>
</file>