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370E2-963A-4232-938F-21E79285D551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CD2FF-E2DF-4F56-A878-B0CB7F64E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37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CD2FF-E2DF-4F56-A878-B0CB7F64E1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875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B00F-2A89-485B-A1D9-6CCE79EA072C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4A7-285A-41EE-9A02-F42B8D5495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B00F-2A89-485B-A1D9-6CCE79EA072C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4A7-285A-41EE-9A02-F42B8D549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B00F-2A89-485B-A1D9-6CCE79EA072C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4A7-285A-41EE-9A02-F42B8D549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B00F-2A89-485B-A1D9-6CCE79EA072C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4A7-285A-41EE-9A02-F42B8D549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B00F-2A89-485B-A1D9-6CCE79EA072C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427D4A7-285A-41EE-9A02-F42B8D549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B00F-2A89-485B-A1D9-6CCE79EA072C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4A7-285A-41EE-9A02-F42B8D549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B00F-2A89-485B-A1D9-6CCE79EA072C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4A7-285A-41EE-9A02-F42B8D549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B00F-2A89-485B-A1D9-6CCE79EA072C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4A7-285A-41EE-9A02-F42B8D549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B00F-2A89-485B-A1D9-6CCE79EA072C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4A7-285A-41EE-9A02-F42B8D549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B00F-2A89-485B-A1D9-6CCE79EA072C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4A7-285A-41EE-9A02-F42B8D549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B00F-2A89-485B-A1D9-6CCE79EA072C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D4A7-285A-41EE-9A02-F42B8D5495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DAB00F-2A89-485B-A1D9-6CCE79EA072C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27D4A7-285A-41EE-9A02-F42B8D54950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71600"/>
            <a:ext cx="8712968" cy="1985392"/>
          </a:xfrm>
        </p:spPr>
        <p:txBody>
          <a:bodyPr>
            <a:noAutofit/>
          </a:bodyPr>
          <a:lstStyle/>
          <a:p>
            <a:r>
              <a:rPr lang="ru-RU" sz="6600" dirty="0" smtClean="0">
                <a:ln w="6350">
                  <a:solidFill>
                    <a:srgbClr val="0070C0"/>
                  </a:solidFill>
                </a:ln>
                <a:solidFill>
                  <a:srgbClr val="F69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Евгений </a:t>
            </a:r>
            <a:r>
              <a:rPr lang="ru-RU" sz="6600" dirty="0" err="1" smtClean="0">
                <a:ln w="6350">
                  <a:solidFill>
                    <a:srgbClr val="0070C0"/>
                  </a:solidFill>
                </a:ln>
                <a:solidFill>
                  <a:srgbClr val="F69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Гуцало</a:t>
            </a:r>
            <a:endParaRPr lang="ru-RU" sz="6600" dirty="0">
              <a:ln w="6350">
                <a:solidFill>
                  <a:srgbClr val="0070C0"/>
                </a:solidFill>
              </a:ln>
              <a:solidFill>
                <a:srgbClr val="F692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157192"/>
            <a:ext cx="5680720" cy="1320552"/>
          </a:xfrm>
        </p:spPr>
        <p:txBody>
          <a:bodyPr/>
          <a:lstStyle/>
          <a:p>
            <a:pPr algn="r"/>
            <a:r>
              <a:rPr lang="ru-RU" dirty="0">
                <a:cs typeface="Microsoft Uighur" pitchFamily="2" charset="-78"/>
              </a:rPr>
              <a:t>у</a:t>
            </a:r>
            <a:r>
              <a:rPr lang="ru-RU" dirty="0" smtClean="0">
                <a:cs typeface="Microsoft Uighur" pitchFamily="2" charset="-78"/>
              </a:rPr>
              <a:t>ченицы 11-Б класса</a:t>
            </a:r>
          </a:p>
          <a:p>
            <a:pPr algn="r"/>
            <a:r>
              <a:rPr lang="ru-RU" dirty="0" smtClean="0">
                <a:cs typeface="Microsoft Uighur" pitchFamily="2" charset="-78"/>
              </a:rPr>
              <a:t>Жилавской Екатерины</a:t>
            </a:r>
            <a:endParaRPr lang="ru-RU" dirty="0">
              <a:cs typeface="Microsoft Uighu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1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548680"/>
            <a:ext cx="6336704" cy="5976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i="1" dirty="0" smtClean="0"/>
              <a:t>Плодотворные времена украинской литературы прервала эпоха застоя, а потому и восстановление притеснений и преследования независимой интеллигенции. Писателям пришлось решать для себя сложную дилемму: пойти на сговор со своей совестью и писать на заказ, угождая власти, или оппонировать ей и перестать печататься и подвергать себя и свою семью опасности. </a:t>
            </a:r>
            <a:r>
              <a:rPr lang="ru-RU" sz="2400" i="1" dirty="0"/>
              <a:t>Б</a:t>
            </a:r>
            <a:r>
              <a:rPr lang="ru-RU" sz="2400" i="1" dirty="0" smtClean="0"/>
              <a:t>ольшинство пошли на уступки, работая на власть для восхваления социалистического строя. Но было несколько писателей, которым удалось сохранить свою самобытность и остаться в творчестве вполне независимыми.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87153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ru-RU" dirty="0" err="1" smtClean="0"/>
              <a:t>Гуцало</a:t>
            </a:r>
            <a:r>
              <a:rPr lang="ru-RU" dirty="0"/>
              <a:t> </a:t>
            </a:r>
            <a:r>
              <a:rPr lang="ru-RU" dirty="0" smtClean="0"/>
              <a:t>- диссидент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980728"/>
            <a:ext cx="3964996" cy="5877272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ru-RU" dirty="0" smtClean="0"/>
              <a:t>Одним из таких стал Е. </a:t>
            </a:r>
            <a:r>
              <a:rPr lang="ru-RU" dirty="0" err="1" smtClean="0"/>
              <a:t>Гуцало</a:t>
            </a:r>
            <a:r>
              <a:rPr lang="ru-RU" dirty="0" smtClean="0"/>
              <a:t>. Он не шёл на баррикады, став диссидентом, как Василий </a:t>
            </a:r>
            <a:r>
              <a:rPr lang="ru-RU" dirty="0" err="1" smtClean="0"/>
              <a:t>Стус</a:t>
            </a:r>
            <a:r>
              <a:rPr lang="ru-RU" dirty="0" smtClean="0"/>
              <a:t>, Иван Светличный, обрекая себя на лагеря-казематы. Его казематом стал писательский стол. Он искал и находил способ, как рассказать правду о том, как мы научились жить и выживать в условиях лжи, как деформировали наше общественное сознание. Но несмотря на многочисленные произведения и острое-саркастическое слово против власти имущих, Евгению приходилось молча переживать упреки собратьев-литераторов, которые все-таки пошли открыто против </a:t>
            </a:r>
            <a:r>
              <a:rPr lang="ru-RU" dirty="0" err="1" smtClean="0"/>
              <a:t>ситемы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5"/>
            <a:ext cx="355766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60" y="3429000"/>
            <a:ext cx="23812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92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Откровения в строках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3744416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Конец эпохи Перестройки и украинская Независимость предоставили будто второе дыхание. Евгению писалось легко, непринужденно и обо всем. Все, что было запрещено и говорилось между строк, теперь можно было сказать откровенно. Евгений </a:t>
            </a:r>
            <a:r>
              <a:rPr lang="ru-RU" sz="2400" dirty="0" err="1" smtClean="0"/>
              <a:t>Гуцало</a:t>
            </a:r>
            <a:r>
              <a:rPr lang="ru-RU" sz="2400" dirty="0" smtClean="0"/>
              <a:t> почувствовал в себе мощь к публицистике.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877" y="1571118"/>
            <a:ext cx="3240360" cy="502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814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5371" y="116632"/>
            <a:ext cx="5266928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Критическая аналитика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3563888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И подтверждением тому, откровенному Евгению </a:t>
            </a:r>
            <a:r>
              <a:rPr lang="ru-RU" sz="2000" dirty="0" err="1" smtClean="0"/>
              <a:t>Гуцало</a:t>
            </a:r>
            <a:r>
              <a:rPr lang="ru-RU" sz="2000" dirty="0" smtClean="0"/>
              <a:t>, стала его остро-критическая аналитика. Последним и самым громким стал цикл острых полемических статей, посвященных украинско-российским отношениям. Сначала эти статьи печатались в газете «Литературная Украина», а летом 95-го издательство «Просвещение» предложило Евгению Филипповичу выдать их в книге под общим названием «Ментальность орды». После выхода в свет продажу ее в магазинах и на раскладках пытались заблокировать — слишком старались коммунисты и бывшая номенклатура. </a:t>
            </a: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09649"/>
            <a:ext cx="3816424" cy="533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592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184576" cy="1080120"/>
          </a:xfrm>
        </p:spPr>
        <p:txBody>
          <a:bodyPr/>
          <a:lstStyle/>
          <a:p>
            <a:r>
              <a:rPr lang="ru-RU" dirty="0" smtClean="0"/>
              <a:t>58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0"/>
            <a:ext cx="3597810" cy="6831653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2400" dirty="0" smtClean="0"/>
              <a:t>4 июля 1995, после продолжительной болезни украинского писателя-сподвижника Евгения </a:t>
            </a:r>
            <a:r>
              <a:rPr lang="ru-RU" sz="2400" dirty="0" err="1" smtClean="0"/>
              <a:t>Гуцало</a:t>
            </a:r>
            <a:r>
              <a:rPr lang="ru-RU" sz="2400" dirty="0" smtClean="0"/>
              <a:t> не стало. Украинские чиновники распорядились похоронить выдающегося украинского писателя, лауреата Государственной премии Украины им. Т. Шевченко на Байковом кладбище и построить надгробие на его могиле и установить мемориальную доску на доме №3 по улице Суворова в городе Киеве, где жил и работал Евгений </a:t>
            </a:r>
            <a:r>
              <a:rPr lang="ru-RU" sz="2400" dirty="0" err="1" smtClean="0"/>
              <a:t>Гуцало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4089648" cy="545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47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36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Евгений </a:t>
            </a:r>
            <a:r>
              <a:rPr lang="ru-RU" sz="4400" b="1" i="1" dirty="0" smtClean="0"/>
              <a:t>Филиппович </a:t>
            </a:r>
            <a:r>
              <a:rPr lang="ru-RU" sz="4400" b="1" i="1" dirty="0" err="1" smtClean="0"/>
              <a:t>Гуцало</a:t>
            </a:r>
            <a:endParaRPr lang="ru-RU" sz="4400" b="1" i="1" dirty="0" smtClean="0"/>
          </a:p>
          <a:p>
            <a:pPr marL="0" indent="0" algn="ctr">
              <a:buNone/>
            </a:pPr>
            <a:r>
              <a:rPr lang="ru-RU" sz="3600" b="1" i="1" u="sng" dirty="0" smtClean="0"/>
              <a:t>14 января 1937 — 4 июля 1995</a:t>
            </a:r>
            <a:endParaRPr lang="ru-RU" sz="3600" b="1" i="1" u="sng" dirty="0"/>
          </a:p>
          <a:p>
            <a:pPr marL="0" indent="0" algn="ctr">
              <a:buNone/>
            </a:pP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украинский писатель, журналист, поэт и киносценарист.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7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Детство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3816424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3316288" algn="l"/>
              </a:tabLst>
            </a:pPr>
            <a:r>
              <a:rPr lang="ru-RU" sz="2400" dirty="0" smtClean="0"/>
              <a:t>Родился в семье сельских учителей. В детстве делал свои первые литературные шаги. Он описывал все увиденное в природе или в быту. Высылал свои рукописи во все детские, юношеские газеты и журналы. Но отовсюду приходила один и тот же ответ: «Работай над словом!» </a:t>
            </a:r>
            <a:r>
              <a:rPr lang="ru-RU" sz="2400" dirty="0"/>
              <a:t>Т</a:t>
            </a:r>
            <a:r>
              <a:rPr lang="ru-RU" sz="2400" dirty="0" smtClean="0"/>
              <a:t>огда социалистическое общество нуждалось в других темах: сбор металлолома и макулатуры, как ты мечтаешь поехать работать на шахту поднимать целину.</a:t>
            </a:r>
            <a:endParaRPr lang="ru-RU" sz="2400" dirty="0"/>
          </a:p>
        </p:txBody>
      </p:sp>
      <p:pic>
        <p:nvPicPr>
          <p:cNvPr id="3074" name="Picture 2" descr="http://historymania.info/files/gazeta_radianska_ukraina_1953/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1677"/>
            <a:ext cx="2288391" cy="324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7606">
            <a:off x="5273626" y="4234779"/>
            <a:ext cx="3181898" cy="196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615">
            <a:off x="4387971" y="1700808"/>
            <a:ext cx="2128245" cy="291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9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Проба попасть на факультет журналистики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396044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После блестящего окончания средней школы, в начале 50-х годов, лучший ученик села отправился на науку в Киев. Он подал документы в Киевский университет им. </a:t>
            </a:r>
            <a:r>
              <a:rPr lang="ru-RU" sz="2400" dirty="0" err="1" smtClean="0"/>
              <a:t>Т.Шевченко</a:t>
            </a:r>
            <a:r>
              <a:rPr lang="ru-RU" sz="2400" dirty="0" smtClean="0"/>
              <a:t> на факультет журналистики. По тем временам конкурс в этот вуз составлял до 16 человек на место, но крестьянскому сыну удавалось успешно сдавать экзамены по всем дисциплинам и лишь на последнем экзамене, географии — которую он прекрасно знал, ему срезали балл — и Евгений не прошел по конкурсу. Квота на поступление для сельских детей была весьма ограничена.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75" y="2204864"/>
            <a:ext cx="476599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7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Институт имени </a:t>
            </a:r>
            <a:r>
              <a:rPr lang="ru-RU" dirty="0" err="1" smtClean="0"/>
              <a:t>Н.Гоголя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3456384" cy="48245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/>
              <a:t>У</a:t>
            </a:r>
            <a:r>
              <a:rPr lang="ru-RU" sz="2400" dirty="0" smtClean="0"/>
              <a:t>порно желая стать журналистом и писателем, Евгений </a:t>
            </a:r>
            <a:r>
              <a:rPr lang="ru-RU" sz="2400" dirty="0" err="1" smtClean="0"/>
              <a:t>Гуцало</a:t>
            </a:r>
            <a:r>
              <a:rPr lang="ru-RU" sz="2400" dirty="0" smtClean="0"/>
              <a:t> в 1955 году вступил в Нежине в педагогический институт им. Н. Гоголя. Тамошняя творческая атмосфера повлияла на дальнейшие шаги юного студента, он сразу же вступает в литературные студии, пишет стихи, прозу — его полностью поглотило творчество.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33" y="1484784"/>
            <a:ext cx="3571106" cy="493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3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Редакция в газетах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853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В 1959 году Евгений, уже заканчивая институт, получил несколько предложений по трудоустройству в периодических изданиях. Тогда он почувствовал свою востребованность и начал сотрудничать с редакциями газет Винницкой, Львовской и Черниговской области — дописывая туда публицистику и предоставляя некоторые свои рассказы и новеллы тогдашней жизни.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19708"/>
            <a:ext cx="50482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1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Востребованность. Первый сборник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77072"/>
            <a:ext cx="9144000" cy="278092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000" dirty="0" smtClean="0"/>
              <a:t>Творческий и жизненный взлет Евгения пришелся на период «хрущевской весны» на территории СССР. Уже первые систематические его публикации приглянулись тогдашним литературным корифеям: Бажан, Михаилу Стельмаху и Павлу </a:t>
            </a:r>
            <a:r>
              <a:rPr lang="ru-RU" sz="2000" dirty="0" err="1" smtClean="0"/>
              <a:t>Загребельному</a:t>
            </a:r>
            <a:r>
              <a:rPr lang="ru-RU" sz="2000" dirty="0" smtClean="0"/>
              <a:t>, а последний решил пригласить молодого автора в редакцию литературной газеты, главой которой он был. С 1961г. Евгений начал работать в «Литературной Украине», затем в издательстве «Советский писатель». В 1962 г. вышла первая его полноценная книжка — сборник рассказов «Люди среди людей» и сразу же обратила на себя внимание свежей эмоциональностью и воспроизведением разнообразных живых характеров.</a:t>
            </a:r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95144"/>
            <a:ext cx="5040560" cy="283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61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 Франции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В то же время произошло знаковое событие в жизни 25-летнего писателя. Он в составе делегации молодых литераторов побывал во Франции. Это посещение стало как глотком свободы, вдохновения, казалось, что уже можно будет дышать полной грудью и не оглядываться на литературных «держиморд» с их запретами и предписаниями.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15027"/>
            <a:ext cx="2841104" cy="471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71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Вдохновение после Франции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4104456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По приезду домой, писатель вдохновенно углубился в работу, одна за другой выходят книги новелл и повестей, в которых уже сами названия бросали вызов привычным соцреалистическим серым многотиражкам:</a:t>
            </a:r>
            <a:r>
              <a:rPr lang="ru-RU" sz="2000" i="1" dirty="0" smtClean="0"/>
              <a:t> «Яблоко с осеннего сада» (1964), «Купаная в </a:t>
            </a:r>
            <a:r>
              <a:rPr lang="ru-RU" sz="2000" i="1" dirty="0" err="1" smtClean="0"/>
              <a:t>любыстке</a:t>
            </a:r>
            <a:r>
              <a:rPr lang="ru-RU" sz="2000" i="1" dirty="0" smtClean="0"/>
              <a:t>» (1965), «Олень Август» (1966), «Платок шелка земного» (1966), «Запах укропа» (1969)</a:t>
            </a:r>
            <a:r>
              <a:rPr lang="ru-RU" sz="2000" dirty="0" smtClean="0"/>
              <a:t> и другие. Как следствие, плодотворный винницкий литератор Евгений </a:t>
            </a:r>
            <a:r>
              <a:rPr lang="ru-RU" sz="2000" dirty="0" err="1" smtClean="0"/>
              <a:t>Гуцало</a:t>
            </a:r>
            <a:r>
              <a:rPr lang="ru-RU" sz="2000" dirty="0" smtClean="0"/>
              <a:t> вошел в плеяду украинских писателей-шестидесятников.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90751"/>
            <a:ext cx="3377811" cy="533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818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</TotalTime>
  <Words>924</Words>
  <Application>Microsoft Office PowerPoint</Application>
  <PresentationFormat>Экран (4:3)</PresentationFormat>
  <Paragraphs>30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Евгений Гуцало</vt:lpstr>
      <vt:lpstr>Презентация PowerPoint</vt:lpstr>
      <vt:lpstr>Детство</vt:lpstr>
      <vt:lpstr>Проба попасть на факультет журналистики</vt:lpstr>
      <vt:lpstr>Институт имени Н.Гоголя</vt:lpstr>
      <vt:lpstr>Редакция в газетах</vt:lpstr>
      <vt:lpstr>Востребованность. Первый сборник</vt:lpstr>
      <vt:lpstr>Во Франции</vt:lpstr>
      <vt:lpstr>Вдохновение после Франции</vt:lpstr>
      <vt:lpstr>Презентация PowerPoint</vt:lpstr>
      <vt:lpstr>Гуцало - диссидент</vt:lpstr>
      <vt:lpstr>Откровения в строках</vt:lpstr>
      <vt:lpstr>Критическая аналитика</vt:lpstr>
      <vt:lpstr>58 лет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Евгений Гуцало</dc:title>
  <dc:creator>Пользователь</dc:creator>
  <cp:lastModifiedBy>Пользователь</cp:lastModifiedBy>
  <cp:revision>10</cp:revision>
  <dcterms:created xsi:type="dcterms:W3CDTF">2013-11-28T20:27:04Z</dcterms:created>
  <dcterms:modified xsi:type="dcterms:W3CDTF">2013-11-28T22:15:29Z</dcterms:modified>
</cp:coreProperties>
</file>