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86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split orient="vert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91880" y="836712"/>
            <a:ext cx="5365104" cy="3065512"/>
          </a:xfrm>
        </p:spPr>
        <p:txBody>
          <a:bodyPr>
            <a:normAutofit fontScale="90000"/>
          </a:bodyPr>
          <a:lstStyle/>
          <a:p>
            <a:r>
              <a:rPr lang="uk-UA" sz="5300" dirty="0" smtClean="0"/>
              <a:t>Маланюк Євген Филимонович</a:t>
            </a:r>
            <a:r>
              <a:rPr lang="uk-UA" b="0" dirty="0" smtClean="0"/>
              <a:t/>
            </a:r>
            <a:br>
              <a:rPr lang="uk-UA" b="0" dirty="0" smtClean="0"/>
            </a:br>
            <a:endParaRPr lang="ru-RU" dirty="0"/>
          </a:p>
        </p:txBody>
      </p:sp>
      <p:pic>
        <p:nvPicPr>
          <p:cNvPr id="51202" name="Picture 2" descr="Jevhen Malanju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0"/>
            <a:ext cx="3209994" cy="532859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3923928" y="3501008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...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боліла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серці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цілість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      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Свого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народу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отчизна —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      За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чини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часи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      Скребли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покора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ледарство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      Пекли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каліцтво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рабство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мертве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      І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раєм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страченим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минуле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      Вставало в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присмерку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століть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      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      (Голоси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землі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1929)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4572000" cy="2308324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З'являються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друком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його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збірки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«Влада», «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Поезії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в одному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томі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», «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Остання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ве</a:t>
            </a:r>
            <a:endParaRPr lang="ru-RU" sz="2400" b="1" dirty="0" smtClean="0">
              <a:ln w="50800"/>
              <a:solidFill>
                <a:schemeClr val="bg1">
                  <a:shade val="50000"/>
                </a:schemeClr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сна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», «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Серпень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»;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окремим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виданням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виходить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поема «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П'ята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симфонія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» (1954)</a:t>
            </a:r>
            <a:endParaRPr lang="ru-RU" sz="2400" b="1" dirty="0">
              <a:ln w="50800"/>
              <a:solidFill>
                <a:schemeClr val="bg1">
                  <a:shade val="50000"/>
                </a:schemeClr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2780928"/>
            <a:ext cx="6048672" cy="304698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Публікуються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його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монографії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статті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нариси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Це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зокрема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видання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що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часом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отримали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широкий резонанс: «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Нариси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історії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нашої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культури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» (1954), «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Малоросійство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» (1959), «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Ілюстрісімус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Домінус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Мазепа —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тло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і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постать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» (1960), «Книга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спостережень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» у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двох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томах (1962; 1966).</a:t>
            </a:r>
            <a:endParaRPr lang="ru-RU" sz="2400" b="1" dirty="0">
              <a:ln w="50800"/>
              <a:solidFill>
                <a:schemeClr val="bg1">
                  <a:shade val="50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11960" y="620688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Помер Є. 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Маланюк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16 лютого 1968 року у Нью-Йорку, 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похований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 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кладовищі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 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Саут-Баунд-Бруці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Нью-Джерсі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Вже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після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смерті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письменника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мюнхенському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видавництві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«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Сучасність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 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з'явилася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впорядкована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ним самим 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збірка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поезій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«Перстень 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посох» (1972), 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що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стала 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його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лебединою 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піснею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24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9394" name="Picture 2" descr="http://nte.etnolog.org.ua/zmist/2003/N1_2/Art_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76672"/>
            <a:ext cx="3365515" cy="56166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332656"/>
            <a:ext cx="4968552" cy="618630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36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Народився</a:t>
            </a:r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1 лютого </a:t>
            </a:r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1897 </a:t>
            </a:r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року в </a:t>
            </a:r>
            <a:r>
              <a:rPr lang="ru-RU" sz="36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селищі</a:t>
            </a:r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36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Архангород</a:t>
            </a:r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, яке </a:t>
            </a:r>
            <a:r>
              <a:rPr lang="ru-RU" sz="36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розташувалося</a:t>
            </a:r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над </a:t>
            </a:r>
            <a:r>
              <a:rPr lang="ru-RU" sz="36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річкою</a:t>
            </a:r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Синюхою </a:t>
            </a:r>
            <a:r>
              <a:rPr lang="ru-RU" sz="3600" b="1" u="sng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Херсонської</a:t>
            </a:r>
            <a:r>
              <a:rPr lang="ru-RU" sz="3600" b="1" u="sng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3600" b="1" u="sng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губернії</a:t>
            </a:r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 (</a:t>
            </a:r>
            <a:r>
              <a:rPr lang="ru-RU" sz="36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тепер</a:t>
            </a:r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36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містечко</a:t>
            </a:r>
            <a:r>
              <a:rPr lang="en-US" sz="36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36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Новоархангельськ</a:t>
            </a:r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 </a:t>
            </a:r>
            <a:endParaRPr lang="en-US" sz="3600" b="1" dirty="0" smtClean="0">
              <a:ln w="50800"/>
              <a:solidFill>
                <a:schemeClr val="bg1">
                  <a:shade val="50000"/>
                </a:schemeClr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sz="36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Кіровоградської</a:t>
            </a:r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36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області</a:t>
            </a:r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).</a:t>
            </a:r>
            <a:endParaRPr lang="ru-RU" sz="3600" b="1" dirty="0">
              <a:ln w="50800"/>
              <a:solidFill>
                <a:schemeClr val="bg1">
                  <a:shade val="50000"/>
                </a:schemeClr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50178" name="Picture 2" descr="http://histans.com/EHU/M/Malanyuk_E_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764704"/>
            <a:ext cx="3267075" cy="4838701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484784"/>
            <a:ext cx="75608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Навчався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Є.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Маланюк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Архангородській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початковій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школі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Як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його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молодші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брати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Онисим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Сергій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він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відзначався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блискучими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знаннями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Лише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найстарший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із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синів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—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Євген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—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продовжив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здобувати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освіту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вЄлисаветградському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земському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реальному </a:t>
            </a:r>
            <a:r>
              <a:rPr lang="ru-RU" sz="32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училищі</a:t>
            </a:r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32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95936" y="980728"/>
            <a:ext cx="4752528" cy="4893647"/>
          </a:xfrm>
          <a:prstGeom prst="rect">
            <a:avLst/>
          </a:prstGeom>
          <a:scene3d>
            <a:camera prst="perspectiveLeft"/>
            <a:lightRig rig="threePt" dir="t"/>
          </a:scene3d>
        </p:spPr>
        <p:txBody>
          <a:bodyPr wrap="square">
            <a:spAutoFit/>
          </a:bodyPr>
          <a:lstStyle/>
          <a:p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1914 року Є.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Маланюк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вступає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Петербурзького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політехнічного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інституту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проте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Перша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світова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війна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стає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перешкоді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навчанню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Восени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того ж року юнак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стає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курсантом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Київської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військової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школи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яку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закінчує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січні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1916 р.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протягом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кількох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місяців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служить у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чині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прапорщика в 39-му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піхотному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запасному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батальйоні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території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Володимирської</a:t>
            </a: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губернії</a:t>
            </a:r>
            <a:r>
              <a:rPr lang="en-US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2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2226" name="Picture 2" descr="http://library.kr.ua/books/malanuk/images/emc07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24744"/>
            <a:ext cx="3577357" cy="45365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101600">
              <a:srgbClr val="FF0000">
                <a:alpha val="60000"/>
              </a:srgb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83346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Після</a:t>
            </a:r>
            <a:r>
              <a:rPr lang="ru-RU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трьох</a:t>
            </a:r>
            <a:r>
              <a:rPr lang="ru-RU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літ</a:t>
            </a:r>
            <a:r>
              <a:rPr lang="ru-RU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відчайдушних</a:t>
            </a:r>
            <a:r>
              <a:rPr lang="ru-RU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битв за </a:t>
            </a:r>
            <a:r>
              <a:rPr lang="ru-RU" sz="2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українську</a:t>
            </a:r>
            <a:r>
              <a:rPr lang="ru-RU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державність</a:t>
            </a:r>
            <a:r>
              <a:rPr lang="ru-RU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</a:t>
            </a:r>
            <a:r>
              <a:rPr lang="ru-RU" sz="2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жовтні</a:t>
            </a:r>
            <a:r>
              <a:rPr lang="ru-RU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1920 р. </a:t>
            </a:r>
            <a:r>
              <a:rPr lang="ru-RU" sz="2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поет-патріот</a:t>
            </a:r>
            <a:r>
              <a:rPr lang="ru-RU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разом </a:t>
            </a:r>
            <a:r>
              <a:rPr lang="ru-RU" sz="2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іншими</a:t>
            </a:r>
            <a:r>
              <a:rPr lang="ru-RU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sz="2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інтернованими</a:t>
            </a:r>
            <a:r>
              <a:rPr lang="en-US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захисниками</a:t>
            </a:r>
            <a:r>
              <a:rPr lang="ru-RU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УНР </a:t>
            </a:r>
            <a:r>
              <a:rPr lang="ru-RU" sz="2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потрапляє</a:t>
            </a:r>
            <a:r>
              <a:rPr lang="ru-RU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 </a:t>
            </a:r>
            <a:r>
              <a:rPr lang="ru-RU" sz="2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таборів</a:t>
            </a:r>
            <a:r>
              <a:rPr lang="ru-RU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</a:t>
            </a:r>
            <a:r>
              <a:rPr lang="ru-RU" sz="2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Стшелкові</a:t>
            </a:r>
            <a:r>
              <a:rPr lang="ru-RU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 </a:t>
            </a:r>
            <a:r>
              <a:rPr lang="ru-RU" sz="2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Шипіорні</a:t>
            </a:r>
            <a:r>
              <a:rPr lang="ru-RU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а </a:t>
            </a:r>
            <a:r>
              <a:rPr lang="ru-RU" sz="2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згодом</a:t>
            </a:r>
            <a:r>
              <a:rPr lang="ru-RU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 </a:t>
            </a:r>
            <a:r>
              <a:rPr lang="ru-RU" sz="2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Каліші</a:t>
            </a:r>
            <a:r>
              <a:rPr lang="ru-RU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(</a:t>
            </a:r>
            <a:r>
              <a:rPr lang="ru-RU" sz="2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Польща</a:t>
            </a:r>
            <a:r>
              <a:rPr lang="ru-RU" sz="2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).</a:t>
            </a:r>
            <a:endParaRPr lang="ru-RU" sz="2000" b="1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2204864"/>
            <a:ext cx="6858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Тут Є.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Маланюк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багато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пише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зі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своїми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друзями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Юрієм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Дараганом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 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Миколою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Чирським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Максимом Гривою (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Загривним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видає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гектографічним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способом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журнал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«Веселка» (1922–1923), в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якому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сам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починає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друкуватися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365104"/>
            <a:ext cx="79928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Восени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1923 року поет 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виїхав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 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Чехословаччини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де вступив на 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гідротехнічне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відділення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інженерного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факультету 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Української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господарської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академії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Подєбрадах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Деякий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час 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письменник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входив до складу 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Ліги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українських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націоналістів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(ЛУН), 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співпрацював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журналі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цієї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організації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«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Державна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нація</a:t>
            </a:r>
            <a:r>
              <a:rPr lang="ru-RU" sz="2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».</a:t>
            </a:r>
            <a:endParaRPr lang="ru-RU" sz="2000" b="1" dirty="0">
              <a:ln w="1905"/>
              <a:solidFill>
                <a:schemeClr val="accent5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692696"/>
            <a:ext cx="7992888" cy="2062103"/>
          </a:xfrm>
          <a:prstGeom prst="rect">
            <a:avLst/>
          </a:prstGeom>
        </p:spPr>
        <p:txBody>
          <a:bodyPr wrap="square">
            <a:spAutoFit/>
            <a:scene3d>
              <a:camera prst="perspectiveLef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2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Знайомство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32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32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поетесою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sz="32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Наталею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32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Лівицькою-Холодною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переросло в </a:t>
            </a:r>
            <a:r>
              <a:rPr lang="ru-RU" sz="32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кохання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 яке </a:t>
            </a:r>
            <a:r>
              <a:rPr lang="ru-RU" sz="32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дуже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32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змучило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32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Євгена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32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ледь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не </a:t>
            </a:r>
            <a:r>
              <a:rPr lang="ru-RU" sz="32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довівши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до </a:t>
            </a:r>
            <a:r>
              <a:rPr lang="ru-RU" sz="32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самогубства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sz="3200" b="1" dirty="0">
              <a:ln w="50800"/>
              <a:solidFill>
                <a:schemeClr val="bg1">
                  <a:shade val="50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3429000"/>
            <a:ext cx="6408712" cy="2160240"/>
          </a:xfrm>
          <a:prstGeom prst="rect">
            <a:avLst/>
          </a:prstGeom>
        </p:spPr>
        <p:txBody>
          <a:bodyPr>
            <a:prstTxWarp prst="textDoubleWave1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1925 року в </a:t>
            </a:r>
            <a:r>
              <a:rPr lang="ru-RU" sz="32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Подєбрадах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sz="32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вийшла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перша </a:t>
            </a:r>
            <a:r>
              <a:rPr lang="ru-RU" sz="32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збірка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32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віршів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«Стилет </a:t>
            </a:r>
            <a:r>
              <a:rPr lang="ru-RU" sz="32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і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32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стилос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»</a:t>
            </a:r>
            <a:endParaRPr lang="ru-RU" sz="3200" b="1" dirty="0">
              <a:ln w="50800"/>
              <a:solidFill>
                <a:schemeClr val="bg1">
                  <a:shade val="50000"/>
                </a:schemeClr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20688"/>
            <a:ext cx="45365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тому ж 1925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році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Подєбрадах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Є.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Маланюк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познайомився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студенткою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медицини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Зоєю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Равич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із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Полтавщини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невдовзі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одружився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нею (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заручини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відбулися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5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липня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вінчання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12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серпня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церкві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святого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Миколая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Празі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).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Проте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1929 року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подружжя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взяло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розлучення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Євген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завершивши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академію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подався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заробітки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до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Варшави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А Зоя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залишилася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навчатись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Празі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4274" name="Picture 2" descr="http://ukrtvoru.info/wp-content/uploads/2011/09/2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052736"/>
            <a:ext cx="3312368" cy="44164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332656"/>
            <a:ext cx="8136904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У 1920-х роках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письменник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плідно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співпрацював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із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львівським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журналом «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Літературно-науковий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вісник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»</a:t>
            </a:r>
            <a:endParaRPr lang="ru-RU" sz="2400" b="1" dirty="0">
              <a:ln w="50800"/>
              <a:solidFill>
                <a:schemeClr val="bg1">
                  <a:shade val="50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268760"/>
            <a:ext cx="7992888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На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варшавський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період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припадає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вихід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у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світ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наступних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книг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поета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: «Земля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й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залізо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» (Париж, 1930), «Земна мадонна» (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Львів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, 1934), «Перстень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Полікрата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» (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Львів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, 1939), "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Вибрані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поезії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(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Львів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; 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Краків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, 1943).</a:t>
            </a:r>
            <a:endParaRPr lang="ru-RU" sz="2400" b="1" dirty="0">
              <a:ln w="50800"/>
              <a:solidFill>
                <a:schemeClr val="bg1">
                  <a:shade val="50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3068960"/>
            <a:ext cx="7920880" cy="34163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У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Варшаві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доля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звела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Є.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Маланюка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зі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співробітницею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чеського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посольства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Богумілою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Савицькою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що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часом стала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його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другою дружиною. У 1933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році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в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подружжя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народився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син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Богдан. Друга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світова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війна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порушила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сімейну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ідилію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Богуміла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все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частіше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виїздить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із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сином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до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рідних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у Прагу, а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Євген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підзаробляє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де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може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вчителем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у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Варшавській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православній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семінарії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перекладачем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текстів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до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кіно-хронік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часто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живе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надголодь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sz="2400" b="1" dirty="0">
              <a:ln w="50800"/>
              <a:solidFill>
                <a:schemeClr val="bg1">
                  <a:shade val="50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332656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Є.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Маланюк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брав участь в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обороні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столиці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Польщі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німецьких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військ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1939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році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51920" y="1700808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червні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1949 року поет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переїжджає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 США,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поселяється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околиці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Нью-Йорка: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спершу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працює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фізично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потім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— в проекторному бюро, де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трудився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виходу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пенсію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1962 р. У 1958 р. Є.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Маланюк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став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почесним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головою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об'єднання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українських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письменників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«Слово».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7346" name="Picture 2" descr="http://www.ukrlitzno.com.ua/wp-content/uploads/2010/10/%D0%84%D0%B2%D0%B3%D0%B5%D0%BD-%D0%9C%D0%B0%D0%BB%D0%B0%D0%BD%D1%8E%D0%BA-1879-%E2%80%93-1968.-%D0%91%D1%96%D0%BE%D0%B3%D1%80%D0%B0%D1%84%D1%96%D1%8F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3239727" cy="4608512"/>
          </a:xfrm>
          <a:prstGeom prst="rect">
            <a:avLst/>
          </a:prstGeom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80</TotalTime>
  <Words>374</Words>
  <Application>Microsoft Office PowerPoint</Application>
  <PresentationFormat>Экран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Маланюк Євген Филимонович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Маланюк Євген Филимонович </dc:title>
  <cp:lastModifiedBy>Admin</cp:lastModifiedBy>
  <cp:revision>25</cp:revision>
  <dcterms:modified xsi:type="dcterms:W3CDTF">2014-01-15T13:15:53Z</dcterms:modified>
</cp:coreProperties>
</file>