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8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BC4B345-78BD-4BD1-8E4A-765A4679AEBD}">
          <p14:sldIdLst>
            <p14:sldId id="256"/>
            <p14:sldId id="281"/>
            <p14:sldId id="258"/>
            <p14:sldId id="259"/>
            <p14:sldId id="260"/>
            <p14:sldId id="261"/>
            <p14:sldId id="262"/>
            <p14:sldId id="263"/>
            <p14:sldId id="264"/>
            <p14:sldId id="280"/>
            <p14:sldId id="283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7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B1E9-14F6-4D05-A700-17955A61EA81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EE29-7628-487A-BB23-84EA6604E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46A9-13C6-4A72-9F44-B0C3A416B59C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6837-BF57-46BC-BD77-2090178F1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AFEE-3AB4-4D41-A939-BCF458CF8DAA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8DD8-0E16-4876-8BBB-71EA84807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E0B3-C9F0-4DD1-BCDF-3C0BB4EABDDC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F093-8CAF-44E1-AE9E-3FD381321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11BF-765B-47D1-828A-168AF9FFB642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8CD1-6549-42F7-8F58-81823E598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A25D-6796-4B93-A65B-5E03F9AF0B22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FE99-5656-4313-8C7C-0B2A6155D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17CC-A0CB-40FB-95ED-82DB21A0F60D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CD45-0C34-4EFE-82E6-99FDF7247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FC8-6D5B-435C-B96B-E7CE13AF94AC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FEAB-11F7-4B50-B171-019BBFD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34A6-560F-4B12-AF8D-A2767B779AA4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A85B-B071-414D-B6E4-C2FB6E1DD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A1B7-2193-4A40-AB9A-97E1EDA2D6B7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DE0A-4B63-4D9B-B37D-0214D7953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13A-A6E9-44EC-B545-A95822E127EE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29B0-775E-4DB5-ADE4-5654956A6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1A702-F1F0-4AB5-B83D-CFECFD1AE506}" type="datetimeFigureOut">
              <a:rPr lang="en-US"/>
              <a:pPr>
                <a:defRPr/>
              </a:pPr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17811D-76BB-48A6-B24B-BFD95B71C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206057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Тарас Григорович 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Шевченко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</a:t>
            </a:r>
            <a:r>
              <a:rPr lang="uk-UA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іод</a:t>
            </a:r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«трьох літ»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721600" cy="1296988"/>
          </a:xfrm>
        </p:spPr>
        <p:txBody>
          <a:bodyPr/>
          <a:lstStyle/>
          <a:p>
            <a:r>
              <a:rPr lang="ru-RU" b="1" dirty="0" smtClean="0">
                <a:latin typeface="Arial" charset="0"/>
              </a:rPr>
              <a:t>Друга </a:t>
            </a:r>
            <a:r>
              <a:rPr lang="ru-RU" b="1" dirty="0" smtClean="0"/>
              <a:t>подорож</a:t>
            </a:r>
            <a:r>
              <a:rPr lang="ru-RU" b="1" dirty="0" smtClean="0">
                <a:latin typeface="Arial" charset="0"/>
              </a:rPr>
              <a:t> Україною</a:t>
            </a:r>
            <a:br>
              <a:rPr lang="ru-RU" b="1" dirty="0" smtClean="0">
                <a:latin typeface="Arial" charset="0"/>
              </a:rPr>
            </a:br>
            <a:endParaRPr lang="ru-RU" b="1" dirty="0" smtClean="0">
              <a:latin typeface="Arial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611560" y="1220814"/>
            <a:ext cx="4536505" cy="4525962"/>
          </a:xfrm>
        </p:spPr>
        <p:txBody>
          <a:bodyPr/>
          <a:lstStyle/>
          <a:p>
            <a:pPr indent="0">
              <a:buNone/>
            </a:pPr>
            <a:r>
              <a:rPr lang="ru-RU" sz="2800" dirty="0"/>
              <a:t>31 березня (12 квітня) 1845 року Шевченко виїхав із Петербурга через Москву до Києва. У Москві зустрівся з Михайлом Щепкіним і оглянув Кремль. На шляху до Києва Шевченко проїхав Подольськ, Тулу, Орел, Кроми, Есмань, </a:t>
            </a:r>
            <a:r>
              <a:rPr lang="ru-RU" sz="2800" dirty="0" smtClean="0"/>
              <a:t>Кукуріківщину.</a:t>
            </a:r>
            <a:endParaRPr lang="ru-RU" sz="2800" dirty="0"/>
          </a:p>
        </p:txBody>
      </p:sp>
      <p:pic>
        <p:nvPicPr>
          <p:cNvPr id="1028" name="Picture 4" descr="http://upload.wikimedia.org/wikipedia/commons/2/22/%D0%9C%D0%B8%D1%85%D0%B0%D0%B8%D0%BB_%D0%A9%D0%B5%D0%BF%D0%BA%D0%B8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141819" cy="28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57f9f35cec77aa1240e45e516b8067e36d9da18.jpg (600×4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9318" y="4437112"/>
            <a:ext cx="2727421" cy="190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402448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Михайло Щепкін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5112568" cy="4525962"/>
          </a:xfrm>
        </p:spPr>
        <p:txBody>
          <a:bodyPr/>
          <a:lstStyle/>
          <a:p>
            <a:pPr indent="0">
              <a:buNone/>
            </a:pPr>
            <a:r>
              <a:rPr lang="ru-RU" sz="2900" dirty="0"/>
              <a:t>Весну, літо й осінь 1845 року Шевченко провів у Мар'їнському на Полтавщині (Миргородський повіт). Жив у поміщика О. Лук'яновича (в окремому від панів приміщенні), малював портрети і краєвиди. Тут поет здружився з селянами, охоче з ними зустрічався і </a:t>
            </a:r>
            <a:r>
              <a:rPr lang="ru-RU" sz="2900" dirty="0" smtClean="0"/>
              <a:t>розмовляв.</a:t>
            </a:r>
            <a:endParaRPr lang="ru-RU" sz="29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 descr="mitla.jpg (179×18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4" y="944919"/>
            <a:ext cx="24212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3422630"/>
            <a:ext cx="260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поміщик </a:t>
            </a:r>
            <a:r>
              <a:rPr lang="ru-RU" dirty="0"/>
              <a:t>О. Лук'янович</a:t>
            </a:r>
          </a:p>
        </p:txBody>
      </p:sp>
      <p:pic>
        <p:nvPicPr>
          <p:cNvPr id="2052" name="Picture 4" descr="http://upload.wikimedia.org/wikipedia/uk/9/9d/%D0%9F%D0%B0%D0%BC'%D1%8F%D1%82%D0%BD%D0%B8%D0%BA_%D0%A2%D0%B0%D1%80%D0%B0%D1%81%D1%83_%D0%A8%D0%B5%D0%B2%D1%87%D0%B5%D0%BD%D0%BA%D1%83_%D0%B2_%D0%9C%D0%B8%D1%80%D0%B3%D0%BE%D1%80%D0%BE%D0%B4%D1%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626" y="4077072"/>
            <a:ext cx="2088234" cy="13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5040560" cy="5472608"/>
          </a:xfrm>
        </p:spPr>
        <p:txBody>
          <a:bodyPr/>
          <a:lstStyle/>
          <a:p>
            <a:pPr indent="0">
              <a:buNone/>
            </a:pPr>
            <a:r>
              <a:rPr lang="ru-RU" sz="2800" dirty="0"/>
              <a:t>У вересні він гостював у своїх родичів у Кирилівці, відвідав сестру Катерину у Зеленій Діброві, побував у </a:t>
            </a:r>
            <a:r>
              <a:rPr lang="ru-RU" sz="2800" dirty="0" smtClean="0"/>
              <a:t>Княжому.</a:t>
            </a:r>
            <a:endParaRPr lang="ru-RU" sz="2800" dirty="0"/>
          </a:p>
          <a:p>
            <a:pPr indent="0">
              <a:buNone/>
            </a:pPr>
            <a:r>
              <a:rPr lang="ru-RU" sz="2800" dirty="0"/>
              <a:t>Ставши співробітником Київської археографічної комісії, Шевченко багато подорожував Україною, збирав фольклорні й етнографічні матеріали та змальовував історичні й архітектурні </a:t>
            </a:r>
            <a:r>
              <a:rPr lang="ru-RU" sz="2800" dirty="0" smtClean="0"/>
              <a:t>пам'ятки.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4" name="Picture 2" descr="katerina_thumb.jpg (686×9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540453" cy="33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4467808"/>
            <a:ext cx="2023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Сестра Катерина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4536504" cy="5472608"/>
          </a:xfrm>
        </p:spPr>
        <p:txBody>
          <a:bodyPr/>
          <a:lstStyle/>
          <a:p>
            <a:pPr indent="0">
              <a:buNone/>
            </a:pPr>
            <a:r>
              <a:rPr lang="ru-RU" sz="2400" dirty="0"/>
              <a:t>Восени та взимку 1845 р. Шевченко написав такі твори: «Іван Гус» («Єретик</a:t>
            </a:r>
            <a:r>
              <a:rPr lang="ru-RU" sz="2400" dirty="0" smtClean="0"/>
              <a:t>»), </a:t>
            </a:r>
            <a:r>
              <a:rPr lang="ru-RU" sz="2400" dirty="0"/>
              <a:t>«Сліпий», «Великий льох», «Наймичка</a:t>
            </a:r>
            <a:r>
              <a:rPr lang="ru-RU" sz="2400" dirty="0" smtClean="0"/>
              <a:t>», </a:t>
            </a:r>
            <a:r>
              <a:rPr lang="ru-RU" sz="2400" dirty="0"/>
              <a:t>«Кавказ</a:t>
            </a:r>
            <a:r>
              <a:rPr lang="ru-RU" sz="2400" dirty="0" smtClean="0"/>
              <a:t>», </a:t>
            </a:r>
            <a:r>
              <a:rPr lang="ru-RU" sz="2400" dirty="0"/>
              <a:t>«І мертвим, і живим</a:t>
            </a:r>
            <a:r>
              <a:rPr lang="ru-RU" sz="2400" dirty="0" smtClean="0"/>
              <a:t>…», </a:t>
            </a:r>
            <a:r>
              <a:rPr lang="ru-RU" sz="2400" dirty="0"/>
              <a:t>«Холодний Яр</a:t>
            </a:r>
            <a:r>
              <a:rPr lang="ru-RU" sz="2400" dirty="0" smtClean="0"/>
              <a:t>», </a:t>
            </a:r>
            <a:r>
              <a:rPr lang="ru-RU" sz="2400" dirty="0"/>
              <a:t>«Давидові псалми</a:t>
            </a:r>
            <a:r>
              <a:rPr lang="ru-RU" sz="2400" dirty="0" smtClean="0"/>
              <a:t>». </a:t>
            </a:r>
            <a:r>
              <a:rPr lang="ru-RU" sz="2400" dirty="0"/>
              <a:t>Важко захворівши, наприкінці 1845-го написав вірш «Заповіт», у якому проголосив заклик до революційної боротьби за визволення свого поневоленого народу.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098" name="Picture 2" descr="zapovit.gif (600×134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484" y="116632"/>
            <a:ext cx="2376264" cy="533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545530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«Заповіт»,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680520" cy="4525963"/>
          </a:xfrm>
        </p:spPr>
        <p:txBody>
          <a:bodyPr/>
          <a:lstStyle/>
          <a:p>
            <a:pPr indent="0">
              <a:buNone/>
            </a:pPr>
            <a:r>
              <a:rPr lang="ru-RU" sz="2800" dirty="0" smtClean="0"/>
              <a:t>Через </a:t>
            </a:r>
            <a:r>
              <a:rPr lang="ru-RU" sz="2800" dirty="0"/>
              <a:t>яскраво антирежимний характер нові поетичні твори Шевченка не могли бути надруковані й тому розповсюджувались серед народу у рукописних списках. Сам Шевченко переписав їх для себе у спеціальний зошит-альбом, якому дав назву «Три літа» (1843 — 1845).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6" name="Picture 6" descr="0_28673_aacfe449_L.jpg (407×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8" y="970471"/>
            <a:ext cx="3114686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0017" y="4796867"/>
            <a:ext cx="311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зошит-альбом, </a:t>
            </a:r>
            <a:r>
              <a:rPr lang="ru-RU" dirty="0" smtClean="0"/>
              <a:t> </a:t>
            </a:r>
            <a:r>
              <a:rPr lang="ru-RU" dirty="0"/>
              <a:t>«Три літа»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Перша подорож Україною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38200" y="1066800"/>
            <a:ext cx="4114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/>
              <a:t>13 (25) травня 1843 року Шевченко з Петербурга виїхав до України. Відвідав відставного поручника й українського поета Віктора Забілу на його хуторі Кукуріківщина під Борзною. </a:t>
            </a:r>
          </a:p>
        </p:txBody>
      </p:sp>
      <p:pic>
        <p:nvPicPr>
          <p:cNvPr id="15363" name="Picture 4" descr="Zabila_V.jpg (685×100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338" y="1120775"/>
            <a:ext cx="30448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486400" y="5673725"/>
            <a:ext cx="169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Віктор Забіла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782216" y="762000"/>
            <a:ext cx="4267200" cy="5486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/>
              <a:t>Зупинився поет у Качанівці на Чернігівщині (маєток поміщика Григорія Тарновського). В червні 1843 побував у Києві, де познайомився з Михайлом Максимовичем та Пантелеймоном Кулішем, і на Полтавщині відвідав Євгена Гребінку в його Убіжищі. </a:t>
            </a:r>
          </a:p>
        </p:txBody>
      </p:sp>
      <p:pic>
        <p:nvPicPr>
          <p:cNvPr id="16386" name="Picture 2" descr="http://siver-obereg.at.ua/_pu/0/62745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225" y="762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461000" y="3219450"/>
            <a:ext cx="257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/>
              <a:t>маєток поміщика </a:t>
            </a:r>
          </a:p>
          <a:p>
            <a:pPr algn="ctr" eaLnBrk="0" hangingPunct="0"/>
            <a:r>
              <a:rPr lang="ru-RU" dirty="0"/>
              <a:t>Григорія Тарновського</a:t>
            </a:r>
          </a:p>
        </p:txBody>
      </p:sp>
      <p:pic>
        <p:nvPicPr>
          <p:cNvPr id="27652" name="Picture 4" descr="IMGP2351.JPG (400×300)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117871" y="3810000"/>
            <a:ext cx="3257287" cy="244296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5118100" y="6115050"/>
            <a:ext cx="2074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Убіжище Гребінки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4543425" cy="54975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dirty="0" smtClean="0"/>
              <a:t>29 червня (11 липня) 1838 - </a:t>
            </a:r>
          </a:p>
          <a:p>
            <a:pPr marL="0" indent="0">
              <a:buFont typeface="Arial" charset="0"/>
              <a:buNone/>
            </a:pPr>
            <a:r>
              <a:rPr lang="ru-RU" sz="2600" dirty="0" smtClean="0"/>
              <a:t>в день св. Петра і Павла -відвідав разом із ним пишну гостину в хрещеної матері Гребінки, вдови-генеральші Тетяни Вільхівської в її «українському Версалі» в Мойсівці, де познайомився з поетом Олександром Афанасьєвим-Чужбинським та офіцером Яковом де Бальменом (пізніше присвятив йому поему «Кавказ»). </a:t>
            </a:r>
          </a:p>
        </p:txBody>
      </p:sp>
      <p:pic>
        <p:nvPicPr>
          <p:cNvPr id="17410" name="Picture 2" descr="http://incognita.day.kiev.ua/img/marshrut/SSA47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1066800"/>
            <a:ext cx="29718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5521325" y="5264150"/>
            <a:ext cx="2416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український Версаль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762000" y="609600"/>
            <a:ext cx="5357813" cy="5486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000" dirty="0" smtClean="0"/>
              <a:t>В липні 1843 року в Ковалівці Шевченко відвідує Олексія Капніста — учасника руху декабристів, сина автора «Оди на рабство» і комедії «Ябеда». Обидва поїхали до Яготина, до Миколи Рєпніна-Волконського, щоб оглянути галерею картин і на замовлення Григорія Тарновського зробити копію з портрета Миколи Рєпніна. </a:t>
            </a:r>
          </a:p>
        </p:txBody>
      </p:sp>
      <p:pic>
        <p:nvPicPr>
          <p:cNvPr id="29700" name="Picture 4" descr="http://sr.rodovid.org/images/a/af/%D0%9F%D0%B5%D1%82%D1%80%D0%90%D0%BB%D0%B5%D0%BA%D1%81%D0%B5%D0%B5%D0%B2%D0%B8%D1%87%D0%9A%D0%B0%D0%BF%D0%BD%D0%B8%D1%81%D1%8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208937" y="354345"/>
            <a:ext cx="1619250" cy="223837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143625" y="2492375"/>
            <a:ext cx="187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Олексій Капніст</a:t>
            </a:r>
          </a:p>
        </p:txBody>
      </p:sp>
      <p:pic>
        <p:nvPicPr>
          <p:cNvPr id="29702" name="Picture 6" descr="http://upload.wikimedia.org/wikipedia/commons/0/08/Repnin-Volkonsky_Nikolay_Grigorievich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048911" y="2861145"/>
            <a:ext cx="2286000" cy="2644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5916613" y="5518150"/>
            <a:ext cx="232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Микола </a:t>
            </a:r>
          </a:p>
          <a:p>
            <a:pPr eaLnBrk="0" hangingPunct="0"/>
            <a:r>
              <a:rPr lang="ru-RU" dirty="0"/>
              <a:t>Рєпнін-Волконський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24800" cy="2743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500" dirty="0" smtClean="0"/>
              <a:t>Там Шевченко познайомився з Варварою Рєпніною. Цього літа він відвідував своїх нових знайомих: Закревських в Березовій Рудці, Якова де Бальмена в Линовиці, Петра Селецького в Малютинцях, Олександра Афанасьєва-Чужбинського в Ісківцях, Ревуцьких в Іржавці, Ґалаґанів в Сокиринцях та Дігтярях. </a:t>
            </a:r>
          </a:p>
        </p:txBody>
      </p:sp>
      <p:pic>
        <p:nvPicPr>
          <p:cNvPr id="19458" name="Picture 2" descr="Рєпніна_В.jpg (250×31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19812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050925" y="5683250"/>
            <a:ext cx="199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Варвара Рєпніна</a:t>
            </a:r>
          </a:p>
        </p:txBody>
      </p:sp>
      <p:pic>
        <p:nvPicPr>
          <p:cNvPr id="19460" name="Picture 4" descr="g_kvitka_osnovyanenko.jpg (198×25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2988" y="3198813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468688" y="5683250"/>
            <a:ext cx="2111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Яков де Бальмен </a:t>
            </a:r>
          </a:p>
        </p:txBody>
      </p:sp>
      <p:pic>
        <p:nvPicPr>
          <p:cNvPr id="19462" name="Picture 6" descr="43135.jpg (156×24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160713"/>
            <a:ext cx="16002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5"/>
          <p:cNvSpPr>
            <a:spLocks noChangeArrowheads="1"/>
          </p:cNvSpPr>
          <p:nvPr/>
        </p:nvSpPr>
        <p:spPr bwMode="auto">
          <a:xfrm>
            <a:off x="6056313" y="5719763"/>
            <a:ext cx="183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Ревуцький Лев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229600" cy="3124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20 вересня (2 жовтня) 1843 року гостює в рідному селі Кирилівці, Звенигородського повіту, на Київщині у сестри та братів. Протягом жовтня-грудня 1843 року перебуває в Яготині у Рєпніних, де на замовлення Олексія Капніста виконує дві копії з портрета М. Рєпніна (оригінал намалював швейцарський художник Й. Горнунг). Одна зберігається в Державному музеї Т. Г. Шевченка у Києві, а друга — в Ермітажі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6" name="Picture 2" descr="Moryncihata_Shevchenko.jpg (709×461)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2000" y="3581400"/>
            <a:ext cx="3505200" cy="227912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916113" y="58531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Кирилівці</a:t>
            </a:r>
          </a:p>
        </p:txBody>
      </p:sp>
      <p:pic>
        <p:nvPicPr>
          <p:cNvPr id="20484" name="Picture 4" descr="nac_muzei_shevchenko-572x402.jpg (572×40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14750"/>
            <a:ext cx="2863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244975" y="5738813"/>
            <a:ext cx="362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/>
              <a:t>Державний музеї Т. Г. Шевченка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3960440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Провівши</a:t>
            </a:r>
            <a:r>
              <a:rPr lang="ru-RU" dirty="0" smtClean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Шевченко </a:t>
            </a:r>
            <a:r>
              <a:rPr lang="ru-RU" dirty="0" err="1"/>
              <a:t>зрозумів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історичне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і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обов'язок</a:t>
            </a:r>
            <a:r>
              <a:rPr lang="ru-RU" dirty="0"/>
              <a:t> перед </a:t>
            </a:r>
            <a:r>
              <a:rPr lang="ru-RU" dirty="0" err="1"/>
              <a:t>батьківщиною</a:t>
            </a:r>
            <a:r>
              <a:rPr lang="ru-RU" dirty="0"/>
              <a:t> як </a:t>
            </a:r>
            <a:r>
              <a:rPr lang="ru-RU" dirty="0" err="1"/>
              <a:t>прямий</a:t>
            </a:r>
            <a:r>
              <a:rPr lang="ru-RU" dirty="0"/>
              <a:t> шлях </a:t>
            </a:r>
            <a:r>
              <a:rPr lang="ru-RU" dirty="0" err="1"/>
              <a:t>безкомпромісної</a:t>
            </a:r>
            <a:r>
              <a:rPr lang="ru-RU" dirty="0"/>
              <a:t> революційної боротьби. </a:t>
            </a:r>
          </a:p>
        </p:txBody>
      </p:sp>
      <p:pic>
        <p:nvPicPr>
          <p:cNvPr id="1026" name="Picture 2" descr="0_28685_3740c7b_XL.jpg (440×5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3758952" cy="49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4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660" y="764705"/>
            <a:ext cx="7712788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Перехід </a:t>
            </a:r>
            <a:r>
              <a:rPr lang="ru-RU" dirty="0" err="1"/>
              <a:t>Шевченка</a:t>
            </a:r>
            <a:r>
              <a:rPr lang="ru-RU" dirty="0"/>
              <a:t> до нового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позначився</a:t>
            </a:r>
            <a:r>
              <a:rPr lang="ru-RU" dirty="0"/>
              <a:t> в поемах «</a:t>
            </a:r>
            <a:r>
              <a:rPr lang="ru-RU" dirty="0" err="1"/>
              <a:t>Розрита</a:t>
            </a:r>
            <a:r>
              <a:rPr lang="ru-RU" dirty="0"/>
              <a:t> могила» (1843), «Чигирине, Чигирине» (1844) і «Сон» (1844). Поет написав </a:t>
            </a:r>
            <a:r>
              <a:rPr lang="ru-RU" dirty="0" err="1"/>
              <a:t>ці</a:t>
            </a:r>
            <a:r>
              <a:rPr lang="ru-RU" dirty="0"/>
              <a:t> твори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безпосереднім</a:t>
            </a:r>
            <a:r>
              <a:rPr lang="ru-RU" dirty="0"/>
              <a:t> </a:t>
            </a:r>
            <a:r>
              <a:rPr lang="ru-RU" dirty="0" err="1"/>
              <a:t>враженням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тогочасної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45.jpg (800×57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7"/>
            <a:ext cx="2448272" cy="17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5.jpg (800×57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661" y="4169320"/>
            <a:ext cx="2616225" cy="18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40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666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Тарас Григорович Шевченко Період «трьох літ» </vt:lpstr>
      <vt:lpstr>Перша подорож Україною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Друга подорож Україною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Пользователь Windows</cp:lastModifiedBy>
  <cp:revision>31</cp:revision>
  <dcterms:created xsi:type="dcterms:W3CDTF">2011-11-05T05:47:16Z</dcterms:created>
  <dcterms:modified xsi:type="dcterms:W3CDTF">2014-04-09T04:12:52Z</dcterms:modified>
</cp:coreProperties>
</file>