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5" autoAdjust="0"/>
    <p:restoredTop sz="94660"/>
  </p:normalViewPr>
  <p:slideViewPr>
    <p:cSldViewPr>
      <p:cViewPr>
        <p:scale>
          <a:sx n="88" d="100"/>
          <a:sy n="88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79512" y="5733256"/>
            <a:ext cx="5400600" cy="1008112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Виконала</a:t>
            </a:r>
            <a:r>
              <a:rPr lang="ru-RU" sz="2400" dirty="0" smtClean="0"/>
              <a:t>: </a:t>
            </a:r>
            <a:r>
              <a:rPr lang="ru-RU" sz="2400" dirty="0" err="1" smtClean="0"/>
              <a:t>учениця</a:t>
            </a:r>
            <a:r>
              <a:rPr lang="ru-RU" sz="2400" dirty="0" smtClean="0"/>
              <a:t> 11 </a:t>
            </a:r>
            <a:r>
              <a:rPr lang="ru-RU" sz="2400" dirty="0" err="1" smtClean="0"/>
              <a:t>класу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Павловська</a:t>
            </a:r>
            <a:r>
              <a:rPr lang="ru-RU" sz="2400" dirty="0" smtClean="0"/>
              <a:t> М.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3356992"/>
            <a:ext cx="4248472" cy="216024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400" b="1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Місяць</a:t>
            </a:r>
            <a:r>
              <a:rPr lang="ru-RU" sz="4400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- </a:t>
            </a:r>
            <a:r>
              <a:rPr lang="uk-UA" sz="4400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супутник Землі</a:t>
            </a:r>
            <a:endParaRPr lang="ru-RU" sz="4400" b="1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C:\Users\Vlada\день Києва))\Сестричка Маринка\ауы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854"/>
            <a:ext cx="4608512" cy="49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lada\день Києва))\Сестричка Маринка\m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57" y="404664"/>
            <a:ext cx="260688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he XX  – Night time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2616" y="4581128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85320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20 </a:t>
            </a:r>
            <a:r>
              <a:rPr lang="ru-RU" sz="4000" dirty="0" err="1" smtClean="0"/>
              <a:t>липня</a:t>
            </a:r>
            <a:r>
              <a:rPr lang="ru-RU" sz="4000" dirty="0" smtClean="0"/>
              <a:t> </a:t>
            </a:r>
            <a:r>
              <a:rPr lang="ru-RU" sz="4000" dirty="0"/>
              <a:t>1969 </a:t>
            </a:r>
            <a:r>
              <a:rPr lang="ru-RU" sz="4000" dirty="0" smtClean="0"/>
              <a:t>року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4725144"/>
            <a:ext cx="4939439" cy="1944216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ru-RU" sz="2800" dirty="0"/>
              <a:t>Перший </a:t>
            </a:r>
            <a:r>
              <a:rPr lang="ru-RU" sz="2800" dirty="0" err="1"/>
              <a:t>крок</a:t>
            </a:r>
            <a:r>
              <a:rPr lang="ru-RU" sz="2800" dirty="0"/>
              <a:t> на </a:t>
            </a:r>
            <a:r>
              <a:rPr lang="ru-RU" sz="2800" dirty="0" err="1"/>
              <a:t>місячній</a:t>
            </a:r>
            <a:r>
              <a:rPr lang="ru-RU" sz="2800" dirty="0"/>
              <a:t> </a:t>
            </a:r>
            <a:r>
              <a:rPr lang="ru-RU" sz="2800" dirty="0" err="1"/>
              <a:t>поверхні</a:t>
            </a:r>
            <a:r>
              <a:rPr lang="ru-RU" sz="2800" dirty="0"/>
              <a:t> </a:t>
            </a:r>
            <a:r>
              <a:rPr lang="ru-RU" sz="2800" dirty="0" err="1"/>
              <a:t>зробив</a:t>
            </a:r>
            <a:r>
              <a:rPr lang="ru-RU" sz="2800" dirty="0"/>
              <a:t> командир корабля “Аполлон-11” </a:t>
            </a:r>
            <a:r>
              <a:rPr lang="ru-RU" sz="2800" dirty="0" err="1"/>
              <a:t>Ніл</a:t>
            </a:r>
            <a:r>
              <a:rPr lang="ru-RU" sz="2800" dirty="0"/>
              <a:t> </a:t>
            </a:r>
            <a:r>
              <a:rPr lang="ru-RU" sz="2800" dirty="0" err="1" smtClean="0"/>
              <a:t>Амстронг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" y="1484784"/>
            <a:ext cx="5164137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312"/>
            <a:ext cx="356076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267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35280" cy="72008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Загадкове небесне тіло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6021288"/>
            <a:ext cx="8784976" cy="648072"/>
          </a:xfrm>
        </p:spPr>
        <p:txBody>
          <a:bodyPr>
            <a:normAutofit fontScale="92500"/>
          </a:bodyPr>
          <a:lstStyle/>
          <a:p>
            <a:pPr marL="118872" indent="0">
              <a:buNone/>
            </a:pPr>
            <a:r>
              <a:rPr lang="ru-RU" sz="2400" dirty="0"/>
              <a:t>Часто на </a:t>
            </a:r>
            <a:r>
              <a:rPr lang="ru-RU" sz="2400" dirty="0" err="1"/>
              <a:t>поверхні</a:t>
            </a:r>
            <a:r>
              <a:rPr lang="ru-RU" sz="2400" dirty="0"/>
              <a:t> </a:t>
            </a:r>
            <a:r>
              <a:rPr lang="ru-RU" sz="2400" dirty="0" err="1"/>
              <a:t>Місяця</a:t>
            </a:r>
            <a:r>
              <a:rPr lang="ru-RU" sz="2400" dirty="0"/>
              <a:t> </a:t>
            </a:r>
            <a:r>
              <a:rPr lang="ru-RU" sz="2400" dirty="0" err="1"/>
              <a:t>бачать</a:t>
            </a:r>
            <a:r>
              <a:rPr lang="ru-RU" sz="2400" dirty="0"/>
              <a:t> </a:t>
            </a:r>
            <a:r>
              <a:rPr lang="ru-RU" sz="2400" dirty="0" err="1"/>
              <a:t>незрозумілі</a:t>
            </a:r>
            <a:r>
              <a:rPr lang="ru-RU" sz="2400" dirty="0"/>
              <a:t> </a:t>
            </a:r>
            <a:r>
              <a:rPr lang="ru-RU" sz="2400" dirty="0" err="1"/>
              <a:t>рухомі</a:t>
            </a:r>
            <a:r>
              <a:rPr lang="ru-RU" sz="2400" dirty="0"/>
              <a:t> </a:t>
            </a:r>
            <a:r>
              <a:rPr lang="ru-RU" sz="2400" dirty="0" err="1"/>
              <a:t>світні</a:t>
            </a:r>
            <a:r>
              <a:rPr lang="ru-RU" sz="2400" dirty="0"/>
              <a:t> </a:t>
            </a:r>
            <a:r>
              <a:rPr lang="ru-RU" sz="2400" dirty="0" err="1"/>
              <a:t>об’єкти</a:t>
            </a:r>
            <a:r>
              <a:rPr lang="ru-RU" sz="2400" dirty="0"/>
              <a:t> (</a:t>
            </a:r>
            <a:r>
              <a:rPr lang="ru-RU" sz="2400" dirty="0" err="1"/>
              <a:t>плями</a:t>
            </a:r>
            <a:r>
              <a:rPr lang="ru-RU" sz="2400" dirty="0"/>
              <a:t>).</a:t>
            </a:r>
          </a:p>
          <a:p>
            <a:pPr marL="118872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289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8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13312"/>
          </a:xfrm>
        </p:spPr>
        <p:txBody>
          <a:bodyPr>
            <a:normAutofit/>
          </a:bodyPr>
          <a:lstStyle/>
          <a:p>
            <a:r>
              <a:rPr lang="uk-UA" dirty="0" smtClean="0"/>
              <a:t>Спеціальні машини - місяцеходи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467319" cy="39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4032448" cy="40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3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694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158417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prstClr val="white"/>
                </a:solidFill>
              </a:rPr>
              <a:t/>
            </a:r>
            <a:br>
              <a:rPr lang="ru-RU" sz="2400" dirty="0" smtClean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/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 smtClean="0">
                <a:solidFill>
                  <a:prstClr val="white"/>
                </a:solidFill>
              </a:rPr>
              <a:t/>
            </a:r>
            <a:br>
              <a:rPr lang="ru-RU" sz="2400" dirty="0" smtClean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/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 smtClean="0">
                <a:solidFill>
                  <a:prstClr val="white"/>
                </a:solidFill>
              </a:rPr>
              <a:t/>
            </a:r>
            <a:br>
              <a:rPr lang="ru-RU" sz="2400" dirty="0" smtClean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/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 smtClean="0">
                <a:solidFill>
                  <a:prstClr val="white"/>
                </a:solidFill>
              </a:rPr>
              <a:t/>
            </a:r>
            <a:br>
              <a:rPr lang="ru-RU" sz="2400" dirty="0" smtClean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/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 smtClean="0">
                <a:solidFill>
                  <a:prstClr val="white"/>
                </a:solidFill>
              </a:rPr>
              <a:t/>
            </a:r>
            <a:br>
              <a:rPr lang="ru-RU" sz="2400" dirty="0" smtClean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/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 smtClean="0">
                <a:solidFill>
                  <a:prstClr val="white"/>
                </a:solidFill>
              </a:rPr>
              <a:t/>
            </a:r>
            <a:br>
              <a:rPr lang="ru-RU" sz="2400" dirty="0" smtClean="0">
                <a:solidFill>
                  <a:prstClr val="white"/>
                </a:solidFill>
              </a:rPr>
            </a:br>
            <a:r>
              <a:rPr lang="ru-RU" sz="2400" dirty="0" err="1" smtClean="0">
                <a:solidFill>
                  <a:prstClr val="white"/>
                </a:solidFill>
              </a:rPr>
              <a:t>Грудень</a:t>
            </a:r>
            <a:r>
              <a:rPr lang="ru-RU" sz="2400" dirty="0" smtClean="0">
                <a:solidFill>
                  <a:prstClr val="white"/>
                </a:solidFill>
              </a:rPr>
              <a:t> </a:t>
            </a:r>
            <a:r>
              <a:rPr lang="ru-RU" sz="2400" dirty="0">
                <a:solidFill>
                  <a:prstClr val="white"/>
                </a:solidFill>
              </a:rPr>
              <a:t>1972. </a:t>
            </a:r>
            <a:r>
              <a:rPr lang="ru-RU" sz="2400" dirty="0" err="1">
                <a:solidFill>
                  <a:prstClr val="white"/>
                </a:solidFill>
              </a:rPr>
              <a:t>Готується</a:t>
            </a:r>
            <a:r>
              <a:rPr lang="ru-RU" sz="2400" dirty="0">
                <a:solidFill>
                  <a:prstClr val="white"/>
                </a:solidFill>
              </a:rPr>
              <a:t> до запуску </a:t>
            </a:r>
            <a:r>
              <a:rPr lang="ru-RU" sz="2400" dirty="0" err="1">
                <a:solidFill>
                  <a:prstClr val="white"/>
                </a:solidFill>
              </a:rPr>
              <a:t>остання</a:t>
            </a:r>
            <a:r>
              <a:rPr lang="ru-RU" sz="2400" dirty="0">
                <a:solidFill>
                  <a:prstClr val="white"/>
                </a:solidFill>
              </a:rPr>
              <a:t> </a:t>
            </a:r>
            <a:r>
              <a:rPr lang="ru-RU" sz="2400" dirty="0" err="1">
                <a:solidFill>
                  <a:prstClr val="white"/>
                </a:solidFill>
              </a:rPr>
              <a:t>місячна</a:t>
            </a:r>
            <a:r>
              <a:rPr lang="ru-RU" sz="2400" dirty="0">
                <a:solidFill>
                  <a:prstClr val="white"/>
                </a:solidFill>
              </a:rPr>
              <a:t> </a:t>
            </a:r>
            <a:r>
              <a:rPr lang="ru-RU" sz="2400" dirty="0" err="1">
                <a:solidFill>
                  <a:prstClr val="white"/>
                </a:solidFill>
              </a:rPr>
              <a:t>експедиція</a:t>
            </a:r>
            <a:r>
              <a:rPr lang="ru-RU" sz="2400" dirty="0">
                <a:solidFill>
                  <a:prstClr val="white"/>
                </a:solidFill>
              </a:rPr>
              <a:t> - Аполлон 17. З тих </a:t>
            </a:r>
            <a:r>
              <a:rPr lang="ru-RU" sz="2400" dirty="0" err="1">
                <a:solidFill>
                  <a:prstClr val="white"/>
                </a:solidFill>
              </a:rPr>
              <a:t>пір</a:t>
            </a:r>
            <a:r>
              <a:rPr lang="ru-RU" sz="2400" dirty="0">
                <a:solidFill>
                  <a:prstClr val="white"/>
                </a:solidFill>
              </a:rPr>
              <a:t> люди </a:t>
            </a:r>
            <a:r>
              <a:rPr lang="ru-RU" sz="2400" dirty="0" err="1">
                <a:solidFill>
                  <a:prstClr val="white"/>
                </a:solidFill>
              </a:rPr>
              <a:t>жодного</a:t>
            </a:r>
            <a:r>
              <a:rPr lang="ru-RU" sz="2400" dirty="0">
                <a:solidFill>
                  <a:prstClr val="white"/>
                </a:solidFill>
              </a:rPr>
              <a:t> разу не </a:t>
            </a:r>
            <a:r>
              <a:rPr lang="ru-RU" sz="2400" dirty="0" err="1">
                <a:solidFill>
                  <a:prstClr val="white"/>
                </a:solidFill>
              </a:rPr>
              <a:t>були</a:t>
            </a:r>
            <a:r>
              <a:rPr lang="ru-RU" sz="2400" dirty="0">
                <a:solidFill>
                  <a:prstClr val="white"/>
                </a:solidFill>
              </a:rPr>
              <a:t> на </a:t>
            </a:r>
            <a:r>
              <a:rPr lang="ru-RU" sz="2400" dirty="0" err="1">
                <a:solidFill>
                  <a:prstClr val="white"/>
                </a:solidFill>
              </a:rPr>
              <a:t>Місяці</a:t>
            </a:r>
            <a:r>
              <a:rPr lang="ru-RU" sz="2400" dirty="0">
                <a:solidFill>
                  <a:prstClr val="white"/>
                </a:solidFill>
              </a:rPr>
              <a:t>.</a:t>
            </a:r>
            <a:br>
              <a:rPr lang="ru-RU" sz="2400" dirty="0">
                <a:solidFill>
                  <a:prstClr val="white"/>
                </a:solidFill>
              </a:rPr>
            </a:br>
            <a:endParaRPr lang="ru-RU" sz="2400" b="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484784"/>
            <a:ext cx="813351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94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r>
              <a:rPr lang="uk-UA" sz="24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Всесвіт містить ще багато..</a:t>
            </a:r>
            <a:endParaRPr lang="ru-RU" sz="2400" b="0" dirty="0">
              <a:solidFill>
                <a:schemeClr val="accent1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0" y="1412776"/>
            <a:ext cx="9144000" cy="54452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118872" indent="0">
              <a:buNone/>
            </a:pPr>
            <a:endParaRPr lang="uk-UA" dirty="0" smtClean="0"/>
          </a:p>
          <a:p>
            <a:pPr marL="118872" indent="0">
              <a:buNone/>
            </a:pPr>
            <a:endParaRPr lang="uk-UA" dirty="0">
              <a:solidFill>
                <a:srgbClr val="FFC000"/>
              </a:solidFill>
            </a:endParaRPr>
          </a:p>
          <a:p>
            <a:pPr marL="118872" indent="0">
              <a:buNone/>
            </a:pPr>
            <a:endParaRPr lang="uk-UA" dirty="0" smtClean="0">
              <a:solidFill>
                <a:srgbClr val="FFC000"/>
              </a:solidFill>
            </a:endParaRPr>
          </a:p>
          <a:p>
            <a:pPr marL="118872" indent="0" algn="ctr">
              <a:buNone/>
            </a:pPr>
            <a:r>
              <a:rPr lang="uk-UA" sz="72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entury Gothic" pitchFamily="34" charset="0"/>
              </a:rPr>
              <a:t>т</a:t>
            </a:r>
            <a:r>
              <a:rPr lang="uk-UA" sz="7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entury Gothic" pitchFamily="34" charset="0"/>
              </a:rPr>
              <a:t>аємниць!</a:t>
            </a:r>
            <a:endParaRPr lang="ru-RU" sz="72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13312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Місяць – єдиний супутник нашої планети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3968" y="1775191"/>
            <a:ext cx="4402832" cy="4625609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ru-RU" sz="2400" dirty="0" err="1"/>
              <a:t>Місяць</a:t>
            </a:r>
            <a:r>
              <a:rPr lang="ru-RU" sz="2400" dirty="0"/>
              <a:t>, </a:t>
            </a:r>
            <a:r>
              <a:rPr lang="ru-RU" sz="2400" dirty="0" err="1"/>
              <a:t>найближче</a:t>
            </a:r>
            <a:r>
              <a:rPr lang="ru-RU" sz="2400" dirty="0"/>
              <a:t> до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космічне</a:t>
            </a:r>
            <a:r>
              <a:rPr lang="ru-RU" sz="2400" dirty="0"/>
              <a:t> </a:t>
            </a:r>
            <a:r>
              <a:rPr lang="ru-RU" sz="2400" dirty="0" err="1"/>
              <a:t>тіло</a:t>
            </a:r>
            <a:r>
              <a:rPr lang="ru-RU" sz="2400" dirty="0"/>
              <a:t>, </a:t>
            </a:r>
            <a:r>
              <a:rPr lang="ru-RU" sz="2400" dirty="0" err="1"/>
              <a:t>знаходиться</a:t>
            </a:r>
            <a:r>
              <a:rPr lang="ru-RU" sz="2400" dirty="0"/>
              <a:t> в </a:t>
            </a:r>
            <a:r>
              <a:rPr lang="ru-RU" sz="2400" dirty="0" err="1"/>
              <a:t>сотні</a:t>
            </a:r>
            <a:r>
              <a:rPr lang="ru-RU" sz="2400" dirty="0"/>
              <a:t> </a:t>
            </a:r>
            <a:r>
              <a:rPr lang="ru-RU" sz="2400" dirty="0" err="1"/>
              <a:t>разів</a:t>
            </a:r>
            <a:r>
              <a:rPr lang="ru-RU" sz="2400" dirty="0"/>
              <a:t> </a:t>
            </a:r>
            <a:r>
              <a:rPr lang="ru-RU" sz="2400" dirty="0" err="1"/>
              <a:t>ближче</a:t>
            </a:r>
            <a:r>
              <a:rPr lang="ru-RU" sz="2400" dirty="0"/>
              <a:t> до нас, ніж </a:t>
            </a:r>
            <a:r>
              <a:rPr lang="ru-RU" sz="2400" dirty="0" err="1"/>
              <a:t>сусідні</a:t>
            </a:r>
            <a:r>
              <a:rPr lang="ru-RU" sz="2400" dirty="0"/>
              <a:t> </a:t>
            </a:r>
            <a:r>
              <a:rPr lang="ru-RU" sz="2400" dirty="0" err="1"/>
              <a:t>планети</a:t>
            </a:r>
            <a:r>
              <a:rPr lang="ru-RU" sz="2400" dirty="0"/>
              <a:t> Венера та Марс.</a:t>
            </a:r>
          </a:p>
          <a:p>
            <a:pPr marL="118872" indent="0">
              <a:buNone/>
            </a:pPr>
            <a:endParaRPr lang="uk-UA" sz="2400" dirty="0" smtClean="0"/>
          </a:p>
          <a:p>
            <a:pPr marL="118872" indent="0">
              <a:buNone/>
            </a:pPr>
            <a:endParaRPr lang="uk-UA" sz="2400" dirty="0" smtClean="0"/>
          </a:p>
          <a:p>
            <a:pPr marL="118872" indent="0">
              <a:buNone/>
            </a:pPr>
            <a:r>
              <a:rPr lang="ru-RU" sz="2400" dirty="0" err="1"/>
              <a:t>Місяць</a:t>
            </a:r>
            <a:r>
              <a:rPr lang="ru-RU" sz="2400" dirty="0"/>
              <a:t> </a:t>
            </a:r>
            <a:r>
              <a:rPr lang="ru-RU" sz="2400" dirty="0" err="1"/>
              <a:t>обертається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за </a:t>
            </a:r>
            <a:r>
              <a:rPr lang="ru-RU" sz="2400" dirty="0" err="1"/>
              <a:t>своєю</a:t>
            </a:r>
            <a:r>
              <a:rPr lang="ru-RU" sz="2400" dirty="0"/>
              <a:t> </a:t>
            </a:r>
            <a:r>
              <a:rPr lang="ru-RU" sz="2400" dirty="0" err="1"/>
              <a:t>орбітою</a:t>
            </a:r>
            <a:r>
              <a:rPr lang="ru-RU" sz="2400" dirty="0"/>
              <a:t>. </a:t>
            </a:r>
            <a:r>
              <a:rPr lang="ru-RU" sz="2400" dirty="0" err="1"/>
              <a:t>Повне</a:t>
            </a:r>
            <a:r>
              <a:rPr lang="ru-RU" sz="2400" dirty="0"/>
              <a:t> коло </a:t>
            </a:r>
            <a:r>
              <a:rPr lang="ru-RU" sz="2400" dirty="0" err="1"/>
              <a:t>обертання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Місяць</a:t>
            </a:r>
            <a:r>
              <a:rPr lang="ru-RU" sz="2400" dirty="0"/>
              <a:t> </a:t>
            </a:r>
            <a:r>
              <a:rPr lang="ru-RU" sz="2400" dirty="0" err="1"/>
              <a:t>робить</a:t>
            </a:r>
            <a:r>
              <a:rPr lang="ru-RU" sz="2400" dirty="0"/>
              <a:t> за 29,5діб.</a:t>
            </a:r>
          </a:p>
          <a:p>
            <a:pPr marL="118872" indent="0">
              <a:buNone/>
            </a:pPr>
            <a:endParaRPr lang="ru-RU" sz="2400" dirty="0"/>
          </a:p>
        </p:txBody>
      </p:sp>
      <p:pic>
        <p:nvPicPr>
          <p:cNvPr id="2051" name="Picture 3" descr="C:\Users\Vlada\день Києва))\Сестричка Маринка\moon_exlips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8554"/>
            <a:ext cx="4032448" cy="43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40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75520"/>
          </a:xfrm>
        </p:spPr>
        <p:txBody>
          <a:bodyPr>
            <a:no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uk-UA" sz="28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  <a:t>Діаметр  Місяця майже в 4 рази менше діаметра Землі.</a:t>
            </a:r>
            <a:br>
              <a:rPr lang="uk-UA" sz="28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+mn-ea"/>
                <a:cs typeface="+mn-cs"/>
              </a:rPr>
            </a:br>
            <a:endParaRPr lang="ru-RU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Earth Moo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88843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5706" y="1988840"/>
            <a:ext cx="4608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Місяць</a:t>
            </a:r>
            <a:r>
              <a:rPr lang="ru-RU" sz="2400" dirty="0"/>
              <a:t> почав </a:t>
            </a:r>
            <a:r>
              <a:rPr lang="ru-RU" sz="2400" dirty="0" err="1"/>
              <a:t>своє</a:t>
            </a:r>
            <a:r>
              <a:rPr lang="ru-RU" sz="2400" dirty="0"/>
              <a:t> </a:t>
            </a:r>
            <a:r>
              <a:rPr lang="ru-RU" sz="2400" dirty="0" err="1"/>
              <a:t>обертання</a:t>
            </a:r>
            <a:r>
              <a:rPr lang="ru-RU" sz="2400" dirty="0"/>
              <a:t> на </a:t>
            </a:r>
            <a:r>
              <a:rPr lang="ru-RU" sz="2400" dirty="0" err="1"/>
              <a:t>орбіті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приблизно</a:t>
            </a:r>
            <a:r>
              <a:rPr lang="ru-RU" sz="2400" dirty="0"/>
              <a:t> 4,53 млрд  </a:t>
            </a:r>
            <a:r>
              <a:rPr lang="ru-RU" sz="2400" dirty="0" err="1"/>
              <a:t>років</a:t>
            </a:r>
            <a:r>
              <a:rPr lang="ru-RU" sz="2400" dirty="0"/>
              <a:t> тому.  </a:t>
            </a:r>
            <a:br>
              <a:rPr lang="ru-RU" sz="2400" dirty="0"/>
            </a:br>
            <a:endParaRPr lang="ru-RU" sz="2400" dirty="0" smtClean="0"/>
          </a:p>
          <a:p>
            <a:r>
              <a:rPr lang="ru-RU" sz="2400" dirty="0" err="1" smtClean="0"/>
              <a:t>Відстань</a:t>
            </a:r>
            <a:r>
              <a:rPr lang="ru-RU" sz="2400" dirty="0" smtClean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центрами </a:t>
            </a:r>
            <a:r>
              <a:rPr lang="ru-RU" sz="2400" dirty="0" err="1"/>
              <a:t>Місяця</a:t>
            </a:r>
            <a:r>
              <a:rPr lang="ru-RU" sz="2400" dirty="0"/>
              <a:t> і </a:t>
            </a:r>
            <a:r>
              <a:rPr lang="ru-RU" sz="2400" dirty="0" err="1"/>
              <a:t>Землі</a:t>
            </a:r>
            <a:r>
              <a:rPr lang="ru-RU" sz="2400" dirty="0"/>
              <a:t> – 384 487 км.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816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775191"/>
            <a:ext cx="3240360" cy="4625609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орбітального</a:t>
            </a:r>
            <a:r>
              <a:rPr lang="ru-RU" sz="2400" dirty="0"/>
              <a:t> </a:t>
            </a:r>
            <a:r>
              <a:rPr lang="ru-RU" sz="2400" dirty="0" err="1"/>
              <a:t>руху</a:t>
            </a:r>
            <a:r>
              <a:rPr lang="ru-RU" sz="2400" dirty="0"/>
              <a:t> </a:t>
            </a:r>
            <a:r>
              <a:rPr lang="ru-RU" sz="2400" dirty="0" err="1"/>
              <a:t>навколо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/>
              <a:t>27,32 </a:t>
            </a:r>
            <a:r>
              <a:rPr lang="ru-RU" sz="2400" dirty="0" err="1"/>
              <a:t>земної</a:t>
            </a:r>
            <a:r>
              <a:rPr lang="ru-RU" sz="2400" dirty="0"/>
              <a:t> </a:t>
            </a:r>
            <a:r>
              <a:rPr lang="ru-RU" sz="2400" dirty="0" err="1"/>
              <a:t>доби</a:t>
            </a:r>
            <a:r>
              <a:rPr lang="ru-RU" sz="2400" dirty="0"/>
              <a:t>  </a:t>
            </a:r>
            <a:r>
              <a:rPr lang="ru-RU" sz="2400" dirty="0" err="1"/>
              <a:t>збігається</a:t>
            </a:r>
            <a:r>
              <a:rPr lang="ru-RU" sz="2400" dirty="0"/>
              <a:t> з </a:t>
            </a:r>
            <a:r>
              <a:rPr lang="ru-RU" sz="2400" dirty="0" err="1"/>
              <a:t>періодом</a:t>
            </a:r>
            <a:r>
              <a:rPr lang="ru-RU" sz="2400" dirty="0"/>
              <a:t> </a:t>
            </a:r>
            <a:r>
              <a:rPr lang="ru-RU" sz="2400" dirty="0" err="1"/>
              <a:t>осьового</a:t>
            </a:r>
            <a:r>
              <a:rPr lang="ru-RU" sz="2400" dirty="0"/>
              <a:t> </a:t>
            </a:r>
            <a:r>
              <a:rPr lang="ru-RU" sz="2400" dirty="0" err="1"/>
              <a:t>обертання</a:t>
            </a:r>
            <a:r>
              <a:rPr lang="ru-RU" sz="2400" dirty="0"/>
              <a:t> </a:t>
            </a:r>
            <a:r>
              <a:rPr lang="ru-RU" sz="2400" dirty="0" err="1"/>
              <a:t>Місяця</a:t>
            </a:r>
            <a:r>
              <a:rPr lang="ru-RU" sz="2400" dirty="0"/>
              <a:t>.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Місяць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</a:t>
            </a:r>
            <a:r>
              <a:rPr lang="ru-RU" sz="2400" dirty="0" err="1"/>
              <a:t>обернений</a:t>
            </a:r>
            <a:r>
              <a:rPr lang="ru-RU" sz="2400" dirty="0"/>
              <a:t> до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однією</a:t>
            </a:r>
            <a:r>
              <a:rPr lang="ru-RU" sz="2400" dirty="0"/>
              <a:t> </a:t>
            </a:r>
            <a:r>
              <a:rPr lang="ru-RU" sz="2400" dirty="0" err="1" smtClean="0"/>
              <a:t>півкулею</a:t>
            </a:r>
            <a:r>
              <a:rPr lang="ru-RU" sz="2400" dirty="0" smtClean="0"/>
              <a:t>. </a:t>
            </a:r>
            <a:r>
              <a:rPr lang="ru-RU" sz="2400" dirty="0" err="1"/>
              <a:t>Інша</a:t>
            </a:r>
            <a:r>
              <a:rPr lang="ru-RU" sz="2400" dirty="0"/>
              <a:t> </a:t>
            </a:r>
            <a:r>
              <a:rPr lang="ru-RU" sz="2400" dirty="0" err="1"/>
              <a:t>місячна</a:t>
            </a:r>
            <a:r>
              <a:rPr lang="ru-RU" sz="2400" dirty="0"/>
              <a:t> </a:t>
            </a:r>
            <a:r>
              <a:rPr lang="ru-RU" sz="2400" dirty="0" err="1"/>
              <a:t>півкуля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невидима. </a:t>
            </a:r>
            <a:r>
              <a:rPr lang="ru-RU" sz="2400" dirty="0" err="1"/>
              <a:t>Вперше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сфотографувала</a:t>
            </a:r>
            <a:r>
              <a:rPr lang="ru-RU" sz="2400" dirty="0"/>
              <a:t> автоматична </a:t>
            </a:r>
            <a:r>
              <a:rPr lang="ru-RU" sz="2400" dirty="0" err="1"/>
              <a:t>станція</a:t>
            </a:r>
            <a:r>
              <a:rPr lang="ru-RU" sz="2400" dirty="0"/>
              <a:t> “Луна-3</a:t>
            </a:r>
            <a:r>
              <a:rPr lang="ru-RU" sz="2400" dirty="0" smtClean="0"/>
              <a:t>”.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496855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874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4048" y="1775191"/>
            <a:ext cx="3682752" cy="4625609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ru-RU" sz="2800" dirty="0" err="1"/>
              <a:t>Поверхня</a:t>
            </a:r>
            <a:r>
              <a:rPr lang="ru-RU" sz="2800" dirty="0"/>
              <a:t> </a:t>
            </a:r>
            <a:r>
              <a:rPr lang="ru-RU" sz="2800" dirty="0" err="1"/>
              <a:t>Місяця</a:t>
            </a:r>
            <a:r>
              <a:rPr lang="ru-RU" sz="2800" dirty="0"/>
              <a:t>  </a:t>
            </a:r>
            <a:r>
              <a:rPr lang="ru-RU" sz="2800" dirty="0" err="1"/>
              <a:t>досить</a:t>
            </a:r>
            <a:r>
              <a:rPr lang="ru-RU" sz="2800" dirty="0"/>
              <a:t> </a:t>
            </a:r>
            <a:r>
              <a:rPr lang="ru-RU" sz="2800" dirty="0" err="1"/>
              <a:t>нерівна</a:t>
            </a:r>
            <a:r>
              <a:rPr lang="ru-RU" sz="2800" dirty="0"/>
              <a:t> і  </a:t>
            </a:r>
            <a:r>
              <a:rPr lang="ru-RU" sz="2800" dirty="0" err="1"/>
              <a:t>вкрита</a:t>
            </a:r>
            <a:r>
              <a:rPr lang="ru-RU" sz="2800" dirty="0"/>
              <a:t> </a:t>
            </a:r>
            <a:r>
              <a:rPr lang="ru-RU" sz="2800" dirty="0" err="1"/>
              <a:t>численними</a:t>
            </a:r>
            <a:r>
              <a:rPr lang="ru-RU" sz="2800" dirty="0"/>
              <a:t> кратерами.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наслідок</a:t>
            </a:r>
            <a:r>
              <a:rPr lang="ru-RU" sz="2800" dirty="0"/>
              <a:t> </a:t>
            </a:r>
            <a:r>
              <a:rPr lang="ru-RU" sz="2800" dirty="0" err="1"/>
              <a:t>малої</a:t>
            </a:r>
            <a:r>
              <a:rPr lang="ru-RU" sz="2800" dirty="0"/>
              <a:t> </a:t>
            </a:r>
            <a:r>
              <a:rPr lang="ru-RU" sz="2800" dirty="0" err="1"/>
              <a:t>маси</a:t>
            </a:r>
            <a:r>
              <a:rPr lang="ru-RU" sz="2800" dirty="0"/>
              <a:t> </a:t>
            </a:r>
            <a:r>
              <a:rPr lang="ru-RU" sz="2800" dirty="0" err="1"/>
              <a:t>Місяця</a:t>
            </a:r>
            <a:r>
              <a:rPr lang="ru-RU" sz="2800" dirty="0"/>
              <a:t>, а </a:t>
            </a:r>
            <a:r>
              <a:rPr lang="ru-RU" sz="2800" dirty="0" err="1"/>
              <a:t>відтак</a:t>
            </a:r>
            <a:r>
              <a:rPr lang="ru-RU" sz="2800" dirty="0"/>
              <a:t> </a:t>
            </a:r>
            <a:r>
              <a:rPr lang="ru-RU" sz="2800" dirty="0" err="1"/>
              <a:t>відсутності</a:t>
            </a:r>
            <a:r>
              <a:rPr lang="ru-RU" sz="2800" dirty="0"/>
              <a:t> </a:t>
            </a:r>
            <a:r>
              <a:rPr lang="ru-RU" sz="2800" dirty="0" err="1"/>
              <a:t>атмосфери</a:t>
            </a:r>
            <a:r>
              <a:rPr lang="ru-RU" sz="2800" dirty="0"/>
              <a:t>. </a:t>
            </a:r>
          </a:p>
        </p:txBody>
      </p:sp>
      <p:pic>
        <p:nvPicPr>
          <p:cNvPr id="1026" name="Picture 2" descr="C:\Users\Vlada\день Києва))\Сестричка Маринка\1_1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11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5448"/>
            <a:ext cx="8435280" cy="1252728"/>
          </a:xfrm>
        </p:spPr>
        <p:txBody>
          <a:bodyPr/>
          <a:lstStyle/>
          <a:p>
            <a:r>
              <a:rPr lang="ru-RU" sz="2400" b="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Відсутність</a:t>
            </a:r>
            <a:r>
              <a:rPr lang="ru-RU" sz="2400" b="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</a:t>
            </a:r>
            <a:r>
              <a:rPr lang="ru-RU" sz="2400" b="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атмосфери</a:t>
            </a:r>
            <a:r>
              <a:rPr lang="ru-RU" sz="2400" b="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є причиною </a:t>
            </a:r>
            <a:r>
              <a:rPr lang="ru-RU" sz="2400" b="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різких</a:t>
            </a:r>
            <a:r>
              <a:rPr lang="ru-RU" sz="2400" b="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</a:t>
            </a:r>
            <a:r>
              <a:rPr lang="ru-RU" sz="2400" b="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коливань</a:t>
            </a:r>
            <a:r>
              <a:rPr lang="ru-RU" sz="2400" b="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</a:t>
            </a:r>
            <a:r>
              <a:rPr lang="ru-RU" sz="2400" b="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температури</a:t>
            </a:r>
            <a:r>
              <a:rPr lang="ru-RU" sz="2400" b="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на </a:t>
            </a:r>
            <a:r>
              <a:rPr lang="ru-RU" sz="2400" b="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поверхні</a:t>
            </a:r>
            <a:r>
              <a:rPr lang="ru-RU" sz="2400" b="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: </a:t>
            </a:r>
            <a:r>
              <a:rPr lang="ru-RU" sz="2400" b="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від</a:t>
            </a:r>
            <a:r>
              <a:rPr lang="ru-RU" sz="2400" b="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+130оС  до -160оС.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5373216"/>
            <a:ext cx="7992888" cy="1027584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ru-RU" sz="2400" dirty="0" err="1"/>
              <a:t>Заглибини</a:t>
            </a:r>
            <a:r>
              <a:rPr lang="ru-RU" sz="2400" dirty="0"/>
              <a:t> на </a:t>
            </a:r>
            <a:r>
              <a:rPr lang="ru-RU" sz="2400" dirty="0" err="1"/>
              <a:t>поверхні</a:t>
            </a:r>
            <a:r>
              <a:rPr lang="ru-RU" sz="2400" dirty="0"/>
              <a:t> </a:t>
            </a:r>
            <a:r>
              <a:rPr lang="ru-RU" sz="2400" dirty="0" err="1" smtClean="0"/>
              <a:t>Місяця</a:t>
            </a:r>
            <a:r>
              <a:rPr lang="ru-RU" sz="2400" dirty="0" smtClean="0"/>
              <a:t> </a:t>
            </a:r>
            <a:r>
              <a:rPr lang="ru-RU" sz="2400" dirty="0" err="1"/>
              <a:t>називають</a:t>
            </a:r>
            <a:r>
              <a:rPr lang="ru-RU" sz="2400" dirty="0"/>
              <a:t> </a:t>
            </a:r>
            <a:r>
              <a:rPr lang="ru-RU" sz="2400" dirty="0" smtClean="0"/>
              <a:t>кратерами.</a:t>
            </a:r>
            <a:endParaRPr lang="ru-RU" sz="2400" dirty="0"/>
          </a:p>
          <a:p>
            <a:pPr marL="118872" indent="0">
              <a:buNone/>
            </a:pP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669359"/>
            <a:ext cx="4608513" cy="335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9359"/>
            <a:ext cx="3672408" cy="338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8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5448"/>
            <a:ext cx="8640960" cy="1185320"/>
          </a:xfrm>
        </p:spPr>
        <p:txBody>
          <a:bodyPr>
            <a:noAutofit/>
          </a:bodyPr>
          <a:lstStyle/>
          <a:p>
            <a:r>
              <a:rPr lang="uk-UA" sz="3600" dirty="0" smtClean="0"/>
              <a:t>Це невеликий уламок  одного з метеорита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5763" y="1600200"/>
            <a:ext cx="569247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2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/>
              <a:t>Місячне затемнення спостерігається тоді, коли Місяць попадає в тінь Землі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8507288" cy="1368152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ru-RU" sz="2400" dirty="0" err="1"/>
              <a:t>Місяць</a:t>
            </a:r>
            <a:r>
              <a:rPr lang="ru-RU" sz="2400" dirty="0"/>
              <a:t> у момент </a:t>
            </a:r>
            <a:r>
              <a:rPr lang="ru-RU" sz="2400" dirty="0" err="1"/>
              <a:t>повного</a:t>
            </a:r>
            <a:r>
              <a:rPr lang="ru-RU" sz="2400" dirty="0"/>
              <a:t>  </a:t>
            </a:r>
            <a:r>
              <a:rPr lang="ru-RU" sz="2400" dirty="0" err="1" smtClean="0"/>
              <a:t>затемнення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позбавляється</a:t>
            </a:r>
            <a:r>
              <a:rPr lang="ru-RU" sz="2400" dirty="0" smtClean="0"/>
              <a:t> </a:t>
            </a:r>
            <a:r>
              <a:rPr lang="ru-RU" sz="2400" dirty="0" err="1"/>
              <a:t>сонячного</a:t>
            </a:r>
            <a:r>
              <a:rPr lang="ru-RU" sz="2400" dirty="0"/>
              <a:t> </a:t>
            </a:r>
            <a:r>
              <a:rPr lang="ru-RU" sz="2400" dirty="0" err="1"/>
              <a:t>світла</a:t>
            </a:r>
            <a:r>
              <a:rPr lang="ru-RU" sz="2400" dirty="0"/>
              <a:t>, тому </a:t>
            </a:r>
            <a:r>
              <a:rPr lang="ru-RU" sz="2400" dirty="0" err="1"/>
              <a:t>повне</a:t>
            </a:r>
            <a:r>
              <a:rPr lang="ru-RU" sz="2400" dirty="0"/>
              <a:t> </a:t>
            </a:r>
            <a:r>
              <a:rPr lang="ru-RU" sz="2400" dirty="0" err="1"/>
              <a:t>місячне</a:t>
            </a:r>
            <a:r>
              <a:rPr lang="ru-RU" sz="2400" dirty="0"/>
              <a:t> </a:t>
            </a:r>
            <a:r>
              <a:rPr lang="ru-RU" sz="2400" dirty="0" err="1"/>
              <a:t>затемнення</a:t>
            </a:r>
            <a:r>
              <a:rPr lang="ru-RU" sz="2400" dirty="0"/>
              <a:t> видно з будь-</a:t>
            </a:r>
            <a:r>
              <a:rPr lang="ru-RU" sz="2400" dirty="0" err="1"/>
              <a:t>якої</a:t>
            </a:r>
            <a:r>
              <a:rPr lang="ru-RU" sz="2400" dirty="0"/>
              <a:t> точки </a:t>
            </a:r>
            <a:r>
              <a:rPr lang="ru-RU" sz="2400" b="1" dirty="0" err="1"/>
              <a:t>нічної</a:t>
            </a:r>
            <a:r>
              <a:rPr lang="ru-RU" sz="2400" dirty="0"/>
              <a:t> </a:t>
            </a:r>
            <a:r>
              <a:rPr lang="ru-RU" sz="2400" dirty="0" err="1" smtClean="0"/>
              <a:t>півкулі</a:t>
            </a:r>
            <a:r>
              <a:rPr lang="ru-RU" sz="2400" dirty="0" smtClean="0"/>
              <a:t> </a:t>
            </a:r>
            <a:r>
              <a:rPr lang="ru-RU" sz="2400" dirty="0" err="1" smtClean="0"/>
              <a:t>Землі</a:t>
            </a:r>
            <a:r>
              <a:rPr lang="ru-RU" sz="2400" dirty="0" smtClean="0"/>
              <a:t>.</a:t>
            </a:r>
          </a:p>
          <a:p>
            <a:pPr marL="118872" indent="0">
              <a:buNone/>
            </a:pPr>
            <a:endParaRPr lang="uk-UA" sz="2400" dirty="0"/>
          </a:p>
          <a:p>
            <a:pPr marL="118872" indent="0">
              <a:buNone/>
            </a:pPr>
            <a:endParaRPr lang="uk-UA" sz="2400" dirty="0" smtClean="0"/>
          </a:p>
          <a:p>
            <a:pPr marL="118872" indent="0">
              <a:buNone/>
            </a:pPr>
            <a:endParaRPr lang="uk-UA" sz="2400" dirty="0"/>
          </a:p>
          <a:p>
            <a:pPr marL="118872" indent="0">
              <a:buNone/>
            </a:pPr>
            <a:endParaRPr lang="uk-UA" sz="2400" dirty="0" smtClean="0"/>
          </a:p>
          <a:p>
            <a:pPr marL="118872" indent="0">
              <a:buNone/>
            </a:pPr>
            <a:endParaRPr lang="uk-UA" sz="2400" dirty="0"/>
          </a:p>
          <a:p>
            <a:pPr marL="118872" indent="0">
              <a:buNone/>
            </a:pPr>
            <a:endParaRPr lang="uk-UA" sz="2400" dirty="0" smtClean="0"/>
          </a:p>
          <a:p>
            <a:pPr marL="118872" indent="0">
              <a:buNone/>
            </a:pPr>
            <a:endParaRPr lang="uk-UA" sz="2400" dirty="0"/>
          </a:p>
          <a:p>
            <a:pPr marL="118872" indent="0">
              <a:buNone/>
            </a:pPr>
            <a:endParaRPr lang="uk-UA" sz="2400" dirty="0" smtClean="0"/>
          </a:p>
          <a:p>
            <a:pPr marL="118872" indent="0">
              <a:buNone/>
            </a:pPr>
            <a:endParaRPr lang="uk-UA" sz="2400" dirty="0"/>
          </a:p>
          <a:p>
            <a:pPr marL="118872" indent="0">
              <a:buNone/>
            </a:pPr>
            <a:endParaRPr lang="uk-UA" sz="2400" dirty="0" smtClean="0"/>
          </a:p>
        </p:txBody>
      </p:sp>
      <p:pic>
        <p:nvPicPr>
          <p:cNvPr id="7172" name="Picture 4" descr="C:\Users\Vlada\день Києва))\Сестричка Маринка\61636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8058472" cy="38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71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5400600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           Місячне затемнення        </a:t>
            </a:r>
            <a:endParaRPr lang="ru-RU" sz="3200" dirty="0"/>
          </a:p>
        </p:txBody>
      </p:sp>
      <p:pic>
        <p:nvPicPr>
          <p:cNvPr id="8195" name="Picture 3" descr="C:\Users\Vlada\день Києва))\Сестричка Маринка\5d4f7156c7ba629cd42f0eb26755b4cf_2011_12_11t052935z_1198102014_gm1e7cb0wab01_rtrmadp_2_chin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56984" cy="523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89" y="14485"/>
            <a:ext cx="1474787" cy="13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86"/>
            <a:ext cx="1511300" cy="13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304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252</Words>
  <Application>Microsoft Office PowerPoint</Application>
  <PresentationFormat>Экран (4:3)</PresentationFormat>
  <Paragraphs>38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Горизонт</vt:lpstr>
      <vt:lpstr>Місяць - супутник Землі</vt:lpstr>
      <vt:lpstr>Місяць – єдиний супутник нашої планети </vt:lpstr>
      <vt:lpstr>Діаметр  Місяця майже в 4 рази менше діаметра Землі. </vt:lpstr>
      <vt:lpstr>Презентация PowerPoint</vt:lpstr>
      <vt:lpstr>Презентация PowerPoint</vt:lpstr>
      <vt:lpstr>Відсутність атмосфери є причиною різких коливань температури на поверхні: від +130оС  до -160оС.</vt:lpstr>
      <vt:lpstr>Це невеликий уламок  одного з метеорита</vt:lpstr>
      <vt:lpstr>Місячне затемнення спостерігається тоді, коли Місяць попадає в тінь Землі</vt:lpstr>
      <vt:lpstr>           Місячне затемнення        </vt:lpstr>
      <vt:lpstr>20 липня 1969 року </vt:lpstr>
      <vt:lpstr>Загадкове небесне тіло </vt:lpstr>
      <vt:lpstr>Спеціальні машини - місяцеходи </vt:lpstr>
      <vt:lpstr>Презентация PowerPoint</vt:lpstr>
      <vt:lpstr>           Грудень 1972. Готується до запуску остання місячна експедиція - Аполлон 17. З тих пір люди жодного разу не були на Місяці. </vt:lpstr>
      <vt:lpstr>Всесвіт містить ще багато..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Місяць - супутник Землі</dc:title>
  <dc:creator>Vlada</dc:creator>
  <cp:lastModifiedBy>Vlada</cp:lastModifiedBy>
  <cp:revision>24</cp:revision>
  <dcterms:created xsi:type="dcterms:W3CDTF">2014-04-08T13:12:09Z</dcterms:created>
  <dcterms:modified xsi:type="dcterms:W3CDTF">2014-04-10T19:58:17Z</dcterms:modified>
</cp:coreProperties>
</file>