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81" r:id="rId14"/>
    <p:sldId id="270" r:id="rId15"/>
    <p:sldId id="282" r:id="rId16"/>
    <p:sldId id="271" r:id="rId17"/>
    <p:sldId id="283" r:id="rId18"/>
    <p:sldId id="272" r:id="rId19"/>
    <p:sldId id="274" r:id="rId20"/>
    <p:sldId id="275" r:id="rId21"/>
    <p:sldId id="276" r:id="rId22"/>
    <p:sldId id="277" r:id="rId23"/>
    <p:sldId id="279" r:id="rId24"/>
    <p:sldId id="280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85697A-6C2F-4475-8DE8-88BC2E200008}" type="datetimeFigureOut">
              <a:rPr lang="ru-RU" smtClean="0"/>
              <a:pPr/>
              <a:t>24.01.2014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24878B-4BC5-48A7-9F6B-0553994147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-fotki.yandex.ru/get/5414/59014636.64/0_a5922_8356da5d_-1-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dirty="0" err="1">
                <a:solidFill>
                  <a:srgbClr val="FF0000"/>
                </a:solidFill>
              </a:rPr>
              <a:t>П</a:t>
            </a:r>
            <a:r>
              <a:rPr lang="ru-RU" sz="5400" dirty="0" err="1" smtClean="0">
                <a:solidFill>
                  <a:srgbClr val="FF0000"/>
                </a:solidFill>
              </a:rPr>
              <a:t>етербурзький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r>
              <a:rPr lang="ru-RU" sz="5400" dirty="0" err="1" smtClean="0">
                <a:solidFill>
                  <a:srgbClr val="FF0000"/>
                </a:solidFill>
              </a:rPr>
              <a:t>період</a:t>
            </a:r>
            <a:r>
              <a:rPr lang="ru-RU" sz="5400" dirty="0" smtClean="0">
                <a:solidFill>
                  <a:srgbClr val="FF0000"/>
                </a:solidFill>
              </a:rPr>
              <a:t>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1204" name="Picture 4" descr="http://ukrtvir.info/wp-content/uploads/2011/03/taras_shevchenko__ukrtvir.info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574" y="0"/>
            <a:ext cx="2124426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764704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3600" dirty="0" err="1"/>
              <a:t>Згодом</a:t>
            </a:r>
            <a:r>
              <a:rPr lang="ru-RU" sz="3600" dirty="0"/>
              <a:t> </a:t>
            </a:r>
            <a:r>
              <a:rPr lang="ru-RU" sz="3600" dirty="0" err="1"/>
              <a:t>відбувається</a:t>
            </a:r>
            <a:r>
              <a:rPr lang="ru-RU" sz="3600" dirty="0"/>
              <a:t> </a:t>
            </a:r>
            <a:r>
              <a:rPr lang="ru-RU" sz="3600" dirty="0" err="1"/>
              <a:t>знайомство</a:t>
            </a:r>
            <a:r>
              <a:rPr lang="ru-RU" sz="3600" dirty="0"/>
              <a:t> </a:t>
            </a:r>
            <a:r>
              <a:rPr lang="ru-RU" sz="3600" dirty="0" err="1"/>
              <a:t>Шевченка</a:t>
            </a:r>
            <a:r>
              <a:rPr lang="ru-RU" sz="3600" dirty="0"/>
              <a:t> </a:t>
            </a:r>
            <a:r>
              <a:rPr lang="ru-RU" sz="3600" dirty="0" err="1"/>
              <a:t>з</a:t>
            </a:r>
            <a:r>
              <a:rPr lang="ru-RU" sz="3600" dirty="0"/>
              <a:t> К. </a:t>
            </a:r>
            <a:r>
              <a:rPr lang="ru-RU" sz="3600" dirty="0" err="1"/>
              <a:t>Брюлловим</a:t>
            </a:r>
            <a:r>
              <a:rPr lang="ru-RU" sz="3600" dirty="0"/>
              <a:t> </a:t>
            </a:r>
            <a:r>
              <a:rPr lang="ru-RU" sz="3600" dirty="0" err="1"/>
              <a:t>і</a:t>
            </a:r>
            <a:r>
              <a:rPr lang="ru-RU" sz="3600" dirty="0"/>
              <a:t> В. </a:t>
            </a:r>
            <a:r>
              <a:rPr lang="ru-RU" sz="3600" dirty="0" err="1"/>
              <a:t>Жуковським</a:t>
            </a:r>
            <a:r>
              <a:rPr lang="ru-RU" sz="3600" dirty="0"/>
              <a:t>. </a:t>
            </a:r>
            <a:r>
              <a:rPr lang="ru-RU" sz="3600" dirty="0" err="1"/>
              <a:t>Вражені</a:t>
            </a:r>
            <a:r>
              <a:rPr lang="ru-RU" sz="3600" dirty="0"/>
              <a:t> </a:t>
            </a:r>
            <a:r>
              <a:rPr lang="ru-RU" sz="3600" dirty="0" err="1"/>
              <a:t>гіркою</a:t>
            </a:r>
            <a:r>
              <a:rPr lang="ru-RU" sz="3600" dirty="0"/>
              <a:t> долею </a:t>
            </a:r>
            <a:r>
              <a:rPr lang="ru-RU" sz="3600" dirty="0" err="1"/>
              <a:t>талановитого</a:t>
            </a:r>
            <a:r>
              <a:rPr lang="ru-RU" sz="3600" dirty="0"/>
              <a:t> юнака, вони 1838р. </a:t>
            </a:r>
            <a:r>
              <a:rPr lang="ru-RU" sz="3600" dirty="0" err="1"/>
              <a:t>викуплять</a:t>
            </a:r>
            <a:r>
              <a:rPr lang="ru-RU" sz="3600" dirty="0"/>
              <a:t>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з</a:t>
            </a:r>
            <a:r>
              <a:rPr lang="ru-RU" sz="3600" dirty="0"/>
              <a:t> </a:t>
            </a:r>
            <a:r>
              <a:rPr lang="ru-RU" sz="3600" dirty="0" err="1"/>
              <a:t>кріпацтва</a:t>
            </a:r>
            <a:r>
              <a:rPr lang="ru-RU" sz="3600" dirty="0"/>
              <a:t>.</a:t>
            </a:r>
          </a:p>
        </p:txBody>
      </p:sp>
      <p:pic>
        <p:nvPicPr>
          <p:cNvPr id="63490" name="Picture 2" descr="Файл:Taras Shevchenko 1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0"/>
            <a:ext cx="50040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21 </a:t>
            </a:r>
            <a:r>
              <a:rPr lang="ru-RU" sz="2800" dirty="0" err="1">
                <a:solidFill>
                  <a:srgbClr val="FF0000"/>
                </a:solidFill>
              </a:rPr>
              <a:t>травня</a:t>
            </a:r>
            <a:r>
              <a:rPr lang="ru-RU" sz="2800" dirty="0">
                <a:solidFill>
                  <a:srgbClr val="FF0000"/>
                </a:solidFill>
              </a:rPr>
              <a:t> 1838р. </a:t>
            </a:r>
            <a:r>
              <a:rPr lang="ru-RU" sz="2800" dirty="0" err="1">
                <a:solidFill>
                  <a:srgbClr val="FF0000"/>
                </a:solidFill>
              </a:rPr>
              <a:t>Шевченка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зараховують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стороннім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учнем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Академії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мистецтв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 err="1">
                <a:solidFill>
                  <a:srgbClr val="FF0000"/>
                </a:solidFill>
              </a:rPr>
              <a:t>Він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навчається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під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керівництвом</a:t>
            </a:r>
            <a:r>
              <a:rPr lang="ru-RU" sz="2800" dirty="0">
                <a:solidFill>
                  <a:srgbClr val="FF0000"/>
                </a:solidFill>
              </a:rPr>
              <a:t> К. Брюллова, </a:t>
            </a:r>
            <a:r>
              <a:rPr lang="ru-RU" sz="2800" dirty="0" err="1">
                <a:solidFill>
                  <a:srgbClr val="FF0000"/>
                </a:solidFill>
              </a:rPr>
              <a:t>стає</a:t>
            </a:r>
            <a:r>
              <a:rPr lang="ru-RU" sz="2800" dirty="0">
                <a:solidFill>
                  <a:srgbClr val="FF0000"/>
                </a:solidFill>
              </a:rPr>
              <a:t> одним </a:t>
            </a:r>
            <a:r>
              <a:rPr lang="ru-RU" sz="2800" dirty="0" err="1">
                <a:solidFill>
                  <a:srgbClr val="FF0000"/>
                </a:solidFill>
              </a:rPr>
              <a:t>з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його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улюблених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учнів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одержує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срібні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медалі</a:t>
            </a:r>
            <a:r>
              <a:rPr lang="ru-RU" sz="2800" dirty="0">
                <a:solidFill>
                  <a:srgbClr val="FF0000"/>
                </a:solidFill>
              </a:rPr>
              <a:t> (за </a:t>
            </a:r>
            <a:r>
              <a:rPr lang="ru-RU" sz="2800" dirty="0" err="1">
                <a:solidFill>
                  <a:srgbClr val="FF0000"/>
                </a:solidFill>
              </a:rPr>
              <a:t>картини</a:t>
            </a:r>
            <a:r>
              <a:rPr lang="ru-RU" sz="2800" dirty="0">
                <a:solidFill>
                  <a:srgbClr val="FF0000"/>
                </a:solidFill>
              </a:rPr>
              <a:t> “</a:t>
            </a:r>
            <a:r>
              <a:rPr lang="ru-RU" sz="2800" dirty="0" err="1">
                <a:solidFill>
                  <a:srgbClr val="FF0000"/>
                </a:solidFill>
              </a:rPr>
              <a:t>Хлопчик-жебрак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що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дає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хліб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собаці</a:t>
            </a:r>
            <a:r>
              <a:rPr lang="ru-RU" sz="2800" dirty="0">
                <a:solidFill>
                  <a:srgbClr val="FF0000"/>
                </a:solidFill>
              </a:rPr>
              <a:t>” (1840), “</a:t>
            </a:r>
            <a:r>
              <a:rPr lang="ru-RU" sz="2800" dirty="0" err="1">
                <a:solidFill>
                  <a:srgbClr val="FF0000"/>
                </a:solidFill>
              </a:rPr>
              <a:t>Циганка-ворожка</a:t>
            </a:r>
            <a:r>
              <a:rPr lang="ru-RU" sz="2800" dirty="0">
                <a:solidFill>
                  <a:srgbClr val="FF0000"/>
                </a:solidFill>
              </a:rPr>
              <a:t>” (1841), “Катерина” (1842). </a:t>
            </a:r>
            <a:r>
              <a:rPr lang="ru-RU" sz="2800" dirty="0" err="1">
                <a:solidFill>
                  <a:srgbClr val="FF0000"/>
                </a:solidFill>
              </a:rPr>
              <a:t>Успішно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працює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він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і</a:t>
            </a:r>
            <a:r>
              <a:rPr lang="ru-RU" sz="2800" dirty="0">
                <a:solidFill>
                  <a:srgbClr val="FF0000"/>
                </a:solidFill>
              </a:rPr>
              <a:t> в </a:t>
            </a:r>
            <a:r>
              <a:rPr lang="ru-RU" sz="2800" dirty="0" err="1">
                <a:solidFill>
                  <a:srgbClr val="FF0000"/>
                </a:solidFill>
              </a:rPr>
              <a:t>жанрі</a:t>
            </a:r>
            <a:r>
              <a:rPr lang="ru-RU" sz="2800" dirty="0">
                <a:solidFill>
                  <a:srgbClr val="FF0000"/>
                </a:solidFill>
              </a:rPr>
              <a:t> портрета (</a:t>
            </a:r>
            <a:r>
              <a:rPr lang="ru-RU" sz="2800" dirty="0" err="1">
                <a:solidFill>
                  <a:srgbClr val="FF0000"/>
                </a:solidFill>
              </a:rPr>
              <a:t>портрети</a:t>
            </a:r>
            <a:r>
              <a:rPr lang="ru-RU" sz="2800" dirty="0">
                <a:solidFill>
                  <a:srgbClr val="FF0000"/>
                </a:solidFill>
              </a:rPr>
              <a:t> М. </a:t>
            </a:r>
            <a:r>
              <a:rPr lang="ru-RU" sz="2800" dirty="0" err="1">
                <a:solidFill>
                  <a:srgbClr val="FF0000"/>
                </a:solidFill>
              </a:rPr>
              <a:t>Луніна</a:t>
            </a:r>
            <a:r>
              <a:rPr lang="ru-RU" sz="2800" dirty="0">
                <a:solidFill>
                  <a:srgbClr val="FF0000"/>
                </a:solidFill>
              </a:rPr>
              <a:t>, А. </a:t>
            </a:r>
            <a:r>
              <a:rPr lang="ru-RU" sz="2800" dirty="0" err="1">
                <a:solidFill>
                  <a:srgbClr val="FF0000"/>
                </a:solidFill>
              </a:rPr>
              <a:t>Лагоди</a:t>
            </a:r>
            <a:r>
              <a:rPr lang="ru-RU" sz="2800" dirty="0">
                <a:solidFill>
                  <a:srgbClr val="FF0000"/>
                </a:solidFill>
              </a:rPr>
              <a:t>, О. </a:t>
            </a:r>
            <a:r>
              <a:rPr lang="ru-RU" sz="2800" dirty="0" err="1">
                <a:solidFill>
                  <a:srgbClr val="FF0000"/>
                </a:solidFill>
              </a:rPr>
              <a:t>Коцебу</a:t>
            </a:r>
            <a:r>
              <a:rPr lang="ru-RU" sz="2800" dirty="0">
                <a:solidFill>
                  <a:srgbClr val="FF0000"/>
                </a:solidFill>
              </a:rPr>
              <a:t> та </a:t>
            </a:r>
            <a:r>
              <a:rPr lang="ru-RU" sz="2800" dirty="0" err="1">
                <a:solidFill>
                  <a:srgbClr val="FF0000"/>
                </a:solidFill>
              </a:rPr>
              <a:t>ін</a:t>
            </a:r>
            <a:r>
              <a:rPr lang="ru-RU" sz="2800" dirty="0">
                <a:solidFill>
                  <a:srgbClr val="FF0000"/>
                </a:solidFill>
              </a:rPr>
              <a:t>., </a:t>
            </a:r>
            <a:r>
              <a:rPr lang="ru-RU" sz="2800" dirty="0" err="1">
                <a:solidFill>
                  <a:srgbClr val="FF0000"/>
                </a:solidFill>
              </a:rPr>
              <a:t>автопортрети</a:t>
            </a:r>
            <a:r>
              <a:rPr lang="ru-RU" sz="2800" dirty="0">
                <a:solidFill>
                  <a:srgbClr val="FF0000"/>
                </a:solidFill>
              </a:rPr>
              <a:t>).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2466" name="Picture 2" descr="http://tarasshevchenko.at.ua/autoportret/taras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relax.com.ua/wp-content/media/kiew/2013/03/Turizm_IMG_1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0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Вірші</a:t>
            </a:r>
            <a:r>
              <a:rPr lang="ru-RU" sz="2400" dirty="0" smtClean="0">
                <a:solidFill>
                  <a:srgbClr val="FF0000"/>
                </a:solidFill>
              </a:rPr>
              <a:t> Шевченко почав </a:t>
            </a:r>
            <a:r>
              <a:rPr lang="ru-RU" sz="2400" dirty="0" err="1" smtClean="0">
                <a:solidFill>
                  <a:srgbClr val="FF0000"/>
                </a:solidFill>
              </a:rPr>
              <a:t>писати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ще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кріпаком</a:t>
            </a:r>
            <a:r>
              <a:rPr lang="ru-RU" sz="2400" dirty="0" smtClean="0">
                <a:solidFill>
                  <a:srgbClr val="FF0000"/>
                </a:solidFill>
              </a:rPr>
              <a:t>, за </a:t>
            </a:r>
            <a:r>
              <a:rPr lang="ru-RU" sz="2400" dirty="0" err="1" smtClean="0">
                <a:solidFill>
                  <a:srgbClr val="FF0000"/>
                </a:solidFill>
              </a:rPr>
              <a:t>його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свідченням</a:t>
            </a:r>
            <a:r>
              <a:rPr lang="ru-RU" sz="2400" dirty="0" smtClean="0">
                <a:solidFill>
                  <a:srgbClr val="FF0000"/>
                </a:solidFill>
              </a:rPr>
              <a:t>, у 1837р. З тих перших </a:t>
            </a:r>
            <a:r>
              <a:rPr lang="ru-RU" sz="2400" dirty="0" err="1" smtClean="0">
                <a:solidFill>
                  <a:srgbClr val="FF0000"/>
                </a:solidFill>
              </a:rPr>
              <a:t>поетичних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спроб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відомі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тільки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вірші</a:t>
            </a:r>
            <a:r>
              <a:rPr lang="ru-RU" sz="2400" dirty="0" smtClean="0">
                <a:solidFill>
                  <a:srgbClr val="FF0000"/>
                </a:solidFill>
              </a:rPr>
              <a:t> “Причинна” </a:t>
            </a:r>
            <a:r>
              <a:rPr lang="ru-RU" sz="2400" dirty="0" err="1" smtClean="0">
                <a:solidFill>
                  <a:srgbClr val="FF0000"/>
                </a:solidFill>
              </a:rPr>
              <a:t>і</a:t>
            </a:r>
            <a:r>
              <a:rPr lang="ru-RU" sz="2400" dirty="0" smtClean="0">
                <a:solidFill>
                  <a:srgbClr val="FF0000"/>
                </a:solidFill>
              </a:rPr>
              <a:t> “Нудно </a:t>
            </a:r>
            <a:r>
              <a:rPr lang="ru-RU" sz="2400" dirty="0" err="1" smtClean="0">
                <a:solidFill>
                  <a:srgbClr val="FF0000"/>
                </a:solidFill>
              </a:rPr>
              <a:t>мені</a:t>
            </a:r>
            <a:r>
              <a:rPr lang="ru-RU" sz="2400" dirty="0" smtClean="0">
                <a:solidFill>
                  <a:srgbClr val="FF0000"/>
                </a:solidFill>
              </a:rPr>
              <a:t>, тяжко — </a:t>
            </a:r>
            <a:r>
              <a:rPr lang="ru-RU" sz="2400" dirty="0" err="1" smtClean="0">
                <a:solidFill>
                  <a:srgbClr val="FF0000"/>
                </a:solidFill>
              </a:rPr>
              <a:t>що</a:t>
            </a:r>
            <a:r>
              <a:rPr lang="ru-RU" sz="2400" dirty="0" smtClean="0">
                <a:solidFill>
                  <a:srgbClr val="FF0000"/>
                </a:solidFill>
              </a:rPr>
              <a:t> маю </a:t>
            </a:r>
            <a:r>
              <a:rPr lang="ru-RU" sz="2400" dirty="0" err="1" smtClean="0">
                <a:solidFill>
                  <a:srgbClr val="FF0000"/>
                </a:solidFill>
              </a:rPr>
              <a:t>робити</a:t>
            </a:r>
            <a:r>
              <a:rPr lang="ru-RU" sz="2400" dirty="0" smtClean="0">
                <a:solidFill>
                  <a:srgbClr val="FF0000"/>
                </a:solidFill>
              </a:rPr>
              <a:t>” (</a:t>
            </a:r>
            <a:r>
              <a:rPr lang="ru-RU" sz="2400" dirty="0" err="1" smtClean="0">
                <a:solidFill>
                  <a:srgbClr val="FF0000"/>
                </a:solidFill>
              </a:rPr>
              <a:t>належність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останнього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Шевченкові</a:t>
            </a:r>
            <a:r>
              <a:rPr lang="ru-RU" sz="2400" dirty="0" smtClean="0">
                <a:solidFill>
                  <a:srgbClr val="FF0000"/>
                </a:solidFill>
              </a:rPr>
              <a:t> не </a:t>
            </a:r>
            <a:r>
              <a:rPr lang="ru-RU" sz="2400" dirty="0" err="1" smtClean="0">
                <a:solidFill>
                  <a:srgbClr val="FF0000"/>
                </a:solidFill>
              </a:rPr>
              <a:t>можна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вважати</a:t>
            </a:r>
            <a:r>
              <a:rPr lang="ru-RU" sz="2400" dirty="0" smtClean="0">
                <a:solidFill>
                  <a:srgbClr val="FF0000"/>
                </a:solidFill>
              </a:rPr>
              <a:t> остаточно </a:t>
            </a:r>
            <a:r>
              <a:rPr lang="ru-RU" sz="2400" dirty="0" err="1" smtClean="0">
                <a:solidFill>
                  <a:srgbClr val="FF0000"/>
                </a:solidFill>
              </a:rPr>
              <a:t>доведеною</a:t>
            </a:r>
            <a:r>
              <a:rPr lang="ru-RU" sz="2400" dirty="0" smtClean="0">
                <a:solidFill>
                  <a:srgbClr val="FF0000"/>
                </a:solidFill>
              </a:rPr>
              <a:t>).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ukrainaincognita.com/sites/default/files/u3/tarasova_gor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Пробудженню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поетичного</a:t>
            </a:r>
            <a:r>
              <a:rPr lang="ru-RU" sz="2400" dirty="0" smtClean="0">
                <a:solidFill>
                  <a:srgbClr val="FF0000"/>
                </a:solidFill>
              </a:rPr>
              <a:t> таланту </a:t>
            </a:r>
            <a:r>
              <a:rPr lang="ru-RU" sz="2400" dirty="0" err="1" smtClean="0">
                <a:solidFill>
                  <a:srgbClr val="FF0000"/>
                </a:solidFill>
              </a:rPr>
              <a:t>Шевченка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сприяло</a:t>
            </a:r>
            <a:r>
              <a:rPr lang="ru-RU" sz="2400" dirty="0" smtClean="0">
                <a:solidFill>
                  <a:srgbClr val="FF0000"/>
                </a:solidFill>
              </a:rPr>
              <a:t>, очевидно, </a:t>
            </a:r>
            <a:r>
              <a:rPr lang="ru-RU" sz="2400" dirty="0" err="1" smtClean="0">
                <a:solidFill>
                  <a:srgbClr val="FF0000"/>
                </a:solidFill>
              </a:rPr>
              <a:t>знайомство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його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з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творами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українських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поетів</a:t>
            </a:r>
            <a:r>
              <a:rPr lang="ru-RU" sz="2400" dirty="0" smtClean="0">
                <a:solidFill>
                  <a:srgbClr val="FF0000"/>
                </a:solidFill>
              </a:rPr>
              <a:t> (</a:t>
            </a:r>
            <a:r>
              <a:rPr lang="ru-RU" sz="2400" dirty="0" err="1" smtClean="0">
                <a:solidFill>
                  <a:srgbClr val="FF0000"/>
                </a:solidFill>
              </a:rPr>
              <a:t>Котляревського</a:t>
            </a:r>
            <a:r>
              <a:rPr lang="ru-RU" sz="2400" dirty="0" smtClean="0">
                <a:solidFill>
                  <a:srgbClr val="FF0000"/>
                </a:solidFill>
              </a:rPr>
              <a:t> та </a:t>
            </a:r>
            <a:r>
              <a:rPr lang="ru-RU" sz="2400" dirty="0" err="1" smtClean="0">
                <a:solidFill>
                  <a:srgbClr val="FF0000"/>
                </a:solidFill>
              </a:rPr>
              <a:t>романтиків</a:t>
            </a:r>
            <a:r>
              <a:rPr lang="ru-RU" sz="2400" dirty="0" smtClean="0">
                <a:solidFill>
                  <a:srgbClr val="FF0000"/>
                </a:solidFill>
              </a:rPr>
              <a:t>). </a:t>
            </a:r>
            <a:r>
              <a:rPr lang="ru-RU" sz="2400" dirty="0" err="1" smtClean="0">
                <a:solidFill>
                  <a:srgbClr val="FF0000"/>
                </a:solidFill>
              </a:rPr>
              <a:t>Кілька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своїх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поезій</a:t>
            </a:r>
            <a:r>
              <a:rPr lang="ru-RU" sz="2400" dirty="0" smtClean="0">
                <a:solidFill>
                  <a:srgbClr val="FF0000"/>
                </a:solidFill>
              </a:rPr>
              <a:t> Шевченко у 1838р. </a:t>
            </a:r>
            <a:r>
              <a:rPr lang="ru-RU" sz="2400" dirty="0" err="1" smtClean="0">
                <a:solidFill>
                  <a:srgbClr val="FF0000"/>
                </a:solidFill>
              </a:rPr>
              <a:t>віддав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Гребінці</a:t>
            </a:r>
            <a:r>
              <a:rPr lang="ru-RU" sz="2400" dirty="0" smtClean="0">
                <a:solidFill>
                  <a:srgbClr val="FF0000"/>
                </a:solidFill>
              </a:rPr>
              <a:t> для </a:t>
            </a:r>
            <a:r>
              <a:rPr lang="ru-RU" sz="2400" dirty="0" err="1" smtClean="0">
                <a:solidFill>
                  <a:srgbClr val="FF0000"/>
                </a:solidFill>
              </a:rPr>
              <a:t>публікації</a:t>
            </a:r>
            <a:r>
              <a:rPr lang="ru-RU" sz="2400" dirty="0" smtClean="0">
                <a:solidFill>
                  <a:srgbClr val="FF0000"/>
                </a:solidFill>
              </a:rPr>
              <a:t> в </a:t>
            </a:r>
            <a:r>
              <a:rPr lang="ru-RU" sz="2400" dirty="0" err="1" smtClean="0">
                <a:solidFill>
                  <a:srgbClr val="FF0000"/>
                </a:solidFill>
              </a:rPr>
              <a:t>українському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альманасі</a:t>
            </a:r>
            <a:r>
              <a:rPr lang="ru-RU" sz="2400" dirty="0" smtClean="0">
                <a:solidFill>
                  <a:srgbClr val="FF0000"/>
                </a:solidFill>
              </a:rPr>
              <a:t> “</a:t>
            </a:r>
            <a:r>
              <a:rPr lang="ru-RU" sz="2400" dirty="0" err="1" smtClean="0">
                <a:solidFill>
                  <a:srgbClr val="FF0000"/>
                </a:solidFill>
              </a:rPr>
              <a:t>Ластівка</a:t>
            </a:r>
            <a:r>
              <a:rPr lang="ru-RU" sz="2400" dirty="0" smtClean="0">
                <a:solidFill>
                  <a:srgbClr val="FF0000"/>
                </a:solidFill>
              </a:rPr>
              <a:t>”. Але </a:t>
            </a:r>
            <a:r>
              <a:rPr lang="ru-RU" sz="2400" dirty="0" err="1" smtClean="0">
                <a:solidFill>
                  <a:srgbClr val="FF0000"/>
                </a:solidFill>
              </a:rPr>
              <a:t>ще</a:t>
            </a:r>
            <a:r>
              <a:rPr lang="ru-RU" sz="2400" dirty="0" smtClean="0">
                <a:solidFill>
                  <a:srgbClr val="FF0000"/>
                </a:solidFill>
              </a:rPr>
              <a:t> до </a:t>
            </a:r>
            <a:r>
              <a:rPr lang="ru-RU" sz="2400" dirty="0" err="1" smtClean="0">
                <a:solidFill>
                  <a:srgbClr val="FF0000"/>
                </a:solidFill>
              </a:rPr>
              <a:t>виходу</a:t>
            </a:r>
            <a:r>
              <a:rPr lang="ru-RU" sz="2400" dirty="0" smtClean="0">
                <a:solidFill>
                  <a:srgbClr val="FF0000"/>
                </a:solidFill>
              </a:rPr>
              <a:t> “</a:t>
            </a:r>
            <a:r>
              <a:rPr lang="ru-RU" sz="2400" dirty="0" err="1" smtClean="0">
                <a:solidFill>
                  <a:srgbClr val="FF0000"/>
                </a:solidFill>
              </a:rPr>
              <a:t>Ластівки</a:t>
            </a:r>
            <a:r>
              <a:rPr lang="ru-RU" sz="2400" dirty="0" smtClean="0">
                <a:solidFill>
                  <a:srgbClr val="FF0000"/>
                </a:solidFill>
              </a:rPr>
              <a:t>” (1841) 18 </a:t>
            </a:r>
            <a:r>
              <a:rPr lang="ru-RU" sz="2400" dirty="0" err="1" smtClean="0">
                <a:solidFill>
                  <a:srgbClr val="FF0000"/>
                </a:solidFill>
              </a:rPr>
              <a:t>квітня</a:t>
            </a:r>
            <a:r>
              <a:rPr lang="ru-RU" sz="2400" dirty="0" smtClean="0">
                <a:solidFill>
                  <a:srgbClr val="FF0000"/>
                </a:solidFill>
              </a:rPr>
              <a:t> 1840р. </a:t>
            </a:r>
            <a:r>
              <a:rPr lang="ru-RU" sz="2400" dirty="0" err="1" smtClean="0">
                <a:solidFill>
                  <a:srgbClr val="FF0000"/>
                </a:solidFill>
              </a:rPr>
              <a:t>з'являється</a:t>
            </a:r>
            <a:r>
              <a:rPr lang="ru-RU" sz="2400" dirty="0" smtClean="0">
                <a:solidFill>
                  <a:srgbClr val="FF0000"/>
                </a:solidFill>
              </a:rPr>
              <a:t> перша </a:t>
            </a:r>
            <a:r>
              <a:rPr lang="ru-RU" sz="2400" dirty="0" err="1" smtClean="0">
                <a:solidFill>
                  <a:srgbClr val="FF0000"/>
                </a:solidFill>
              </a:rPr>
              <a:t>збірка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Шевченка</a:t>
            </a:r>
            <a:r>
              <a:rPr lang="ru-RU" sz="2400" dirty="0" smtClean="0">
                <a:solidFill>
                  <a:srgbClr val="FF0000"/>
                </a:solidFill>
              </a:rPr>
              <a:t> — “</a:t>
            </a:r>
            <a:r>
              <a:rPr lang="ru-RU" sz="2400" dirty="0" err="1" smtClean="0">
                <a:solidFill>
                  <a:srgbClr val="FF0000"/>
                </a:solidFill>
              </a:rPr>
              <a:t>Кобзар</a:t>
            </a:r>
            <a:r>
              <a:rPr lang="ru-RU" sz="2400" dirty="0" smtClean="0">
                <a:solidFill>
                  <a:srgbClr val="FF0000"/>
                </a:solidFill>
              </a:rPr>
              <a:t>”.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img-fotki.yandex.ru/get/6313/157484487.8/0_6cc0a_62bddcb5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32038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FF00"/>
                </a:solidFill>
              </a:rPr>
              <a:t>Це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була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подія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величезного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значення</a:t>
            </a:r>
            <a:r>
              <a:rPr lang="ru-RU" sz="3200" dirty="0" smtClean="0">
                <a:solidFill>
                  <a:srgbClr val="FFFF00"/>
                </a:solidFill>
              </a:rPr>
              <a:t> не </a:t>
            </a:r>
            <a:r>
              <a:rPr lang="ru-RU" sz="3200" dirty="0" err="1" smtClean="0">
                <a:solidFill>
                  <a:srgbClr val="FFFF00"/>
                </a:solidFill>
              </a:rPr>
              <a:t>тільки</a:t>
            </a:r>
            <a:r>
              <a:rPr lang="ru-RU" sz="3200" dirty="0" smtClean="0">
                <a:solidFill>
                  <a:srgbClr val="FFFF00"/>
                </a:solidFill>
              </a:rPr>
              <a:t> в </a:t>
            </a:r>
            <a:r>
              <a:rPr lang="ru-RU" sz="3200" dirty="0" err="1" smtClean="0">
                <a:solidFill>
                  <a:srgbClr val="FFFF00"/>
                </a:solidFill>
              </a:rPr>
              <a:t>історії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української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літератури</a:t>
            </a:r>
            <a:r>
              <a:rPr lang="ru-RU" sz="3200" dirty="0" smtClean="0">
                <a:solidFill>
                  <a:srgbClr val="FFFF00"/>
                </a:solidFill>
              </a:rPr>
              <a:t>, а </a:t>
            </a:r>
            <a:r>
              <a:rPr lang="ru-RU" sz="3200" dirty="0" err="1" smtClean="0">
                <a:solidFill>
                  <a:srgbClr val="FFFF00"/>
                </a:solidFill>
              </a:rPr>
              <a:t>й</a:t>
            </a:r>
            <a:r>
              <a:rPr lang="ru-RU" sz="3200" dirty="0" smtClean="0">
                <a:solidFill>
                  <a:srgbClr val="FFFF00"/>
                </a:solidFill>
              </a:rPr>
              <a:t> в </a:t>
            </a:r>
            <a:r>
              <a:rPr lang="ru-RU" sz="3200" dirty="0" err="1" smtClean="0">
                <a:solidFill>
                  <a:srgbClr val="FFFF00"/>
                </a:solidFill>
              </a:rPr>
              <a:t>історії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самосвідомості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</a:rPr>
              <a:t>українського</a:t>
            </a:r>
            <a:r>
              <a:rPr lang="ru-RU" sz="3200" dirty="0" smtClean="0">
                <a:solidFill>
                  <a:srgbClr val="FFFF00"/>
                </a:solidFill>
              </a:rPr>
              <a:t> народу.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332656"/>
            <a:ext cx="2987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FF00"/>
                </a:solidFill>
              </a:rPr>
              <a:t>Хоча</a:t>
            </a:r>
            <a:r>
              <a:rPr lang="ru-RU" sz="2400" dirty="0" smtClean="0">
                <a:solidFill>
                  <a:srgbClr val="FFFF00"/>
                </a:solidFill>
              </a:rPr>
              <a:t> “</a:t>
            </a:r>
            <a:r>
              <a:rPr lang="ru-RU" sz="2400" dirty="0" err="1" smtClean="0">
                <a:solidFill>
                  <a:srgbClr val="FFFF00"/>
                </a:solidFill>
              </a:rPr>
              <a:t>Кобзар</a:t>
            </a:r>
            <a:r>
              <a:rPr lang="ru-RU" sz="2400" dirty="0" smtClean="0">
                <a:solidFill>
                  <a:srgbClr val="FFFF00"/>
                </a:solidFill>
              </a:rPr>
              <a:t>” </a:t>
            </a:r>
            <a:r>
              <a:rPr lang="ru-RU" sz="2400" dirty="0" err="1" smtClean="0">
                <a:solidFill>
                  <a:srgbClr val="FFFF00"/>
                </a:solidFill>
              </a:rPr>
              <a:t>містив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лише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вісім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творів</a:t>
            </a:r>
            <a:r>
              <a:rPr lang="ru-RU" sz="2400" dirty="0" smtClean="0">
                <a:solidFill>
                  <a:srgbClr val="FFFF00"/>
                </a:solidFill>
              </a:rPr>
              <a:t> (“</a:t>
            </a:r>
            <a:r>
              <a:rPr lang="ru-RU" sz="2400" dirty="0" err="1" smtClean="0">
                <a:solidFill>
                  <a:srgbClr val="FFFF00"/>
                </a:solidFill>
              </a:rPr>
              <a:t>Думи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мої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думи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мої</a:t>
            </a:r>
            <a:r>
              <a:rPr lang="ru-RU" sz="2400" dirty="0" smtClean="0">
                <a:solidFill>
                  <a:srgbClr val="FFFF00"/>
                </a:solidFill>
              </a:rPr>
              <a:t>”, “</a:t>
            </a:r>
            <a:r>
              <a:rPr lang="ru-RU" sz="2400" dirty="0" err="1" smtClean="0">
                <a:solidFill>
                  <a:srgbClr val="FFFF00"/>
                </a:solidFill>
              </a:rPr>
              <a:t>Перебендя</a:t>
            </a:r>
            <a:r>
              <a:rPr lang="ru-RU" sz="2400" dirty="0" smtClean="0">
                <a:solidFill>
                  <a:srgbClr val="FFFF00"/>
                </a:solidFill>
              </a:rPr>
              <a:t>”, “Катерина”, “Тополя”, “Думка”, “До </a:t>
            </a:r>
            <a:r>
              <a:rPr lang="ru-RU" sz="2400" dirty="0" err="1" smtClean="0">
                <a:solidFill>
                  <a:srgbClr val="FFFF00"/>
                </a:solidFill>
              </a:rPr>
              <a:t>Основ'яненка</a:t>
            </a:r>
            <a:r>
              <a:rPr lang="ru-RU" sz="2400" dirty="0" smtClean="0">
                <a:solidFill>
                  <a:srgbClr val="FFFF00"/>
                </a:solidFill>
              </a:rPr>
              <a:t>”, “</a:t>
            </a:r>
            <a:r>
              <a:rPr lang="ru-RU" sz="2400" dirty="0" err="1" smtClean="0">
                <a:solidFill>
                  <a:srgbClr val="FFFF00"/>
                </a:solidFill>
              </a:rPr>
              <a:t>Іван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Підкова</a:t>
            </a:r>
            <a:r>
              <a:rPr lang="ru-RU" sz="2400" dirty="0" smtClean="0">
                <a:solidFill>
                  <a:srgbClr val="FFFF00"/>
                </a:solidFill>
              </a:rPr>
              <a:t>”, “Тарасова </a:t>
            </a:r>
            <a:r>
              <a:rPr lang="ru-RU" sz="2400" dirty="0" err="1" smtClean="0">
                <a:solidFill>
                  <a:srgbClr val="FFFF00"/>
                </a:solidFill>
              </a:rPr>
              <a:t>ніч</a:t>
            </a:r>
            <a:r>
              <a:rPr lang="ru-RU" sz="2400" dirty="0" smtClean="0">
                <a:solidFill>
                  <a:srgbClr val="FFFF00"/>
                </a:solidFill>
              </a:rPr>
              <a:t>”), вони </a:t>
            </a:r>
            <a:r>
              <a:rPr lang="ru-RU" sz="2400" dirty="0" err="1" smtClean="0">
                <a:solidFill>
                  <a:srgbClr val="FFFF00"/>
                </a:solidFill>
              </a:rPr>
              <a:t>засвідчили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 smtClean="0">
                <a:solidFill>
                  <a:srgbClr val="FFFF00"/>
                </a:solidFill>
              </a:rPr>
              <a:t>що</a:t>
            </a:r>
            <a:r>
              <a:rPr lang="ru-RU" sz="2400" dirty="0" smtClean="0">
                <a:solidFill>
                  <a:srgbClr val="FFFF00"/>
                </a:solidFill>
              </a:rPr>
              <a:t> в </a:t>
            </a:r>
            <a:r>
              <a:rPr lang="ru-RU" sz="2400" dirty="0" err="1" smtClean="0">
                <a:solidFill>
                  <a:srgbClr val="FFFF00"/>
                </a:solidFill>
              </a:rPr>
              <a:t>українське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письменство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прийшов</a:t>
            </a:r>
            <a:r>
              <a:rPr lang="ru-RU" sz="2400" dirty="0" smtClean="0">
                <a:solidFill>
                  <a:srgbClr val="FFFF00"/>
                </a:solidFill>
              </a:rPr>
              <a:t> поет великого </a:t>
            </a:r>
            <a:r>
              <a:rPr lang="ru-RU" sz="2400" dirty="0" err="1" smtClean="0">
                <a:solidFill>
                  <a:srgbClr val="FFFF00"/>
                </a:solidFill>
              </a:rPr>
              <a:t>обдаровання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0"/>
            <a:ext cx="46440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Враження</a:t>
            </a:r>
            <a:r>
              <a:rPr lang="ru-RU" sz="3600" dirty="0" smtClean="0">
                <a:solidFill>
                  <a:srgbClr val="FF0000"/>
                </a:solidFill>
              </a:rPr>
              <a:t>, яке справили “</a:t>
            </a:r>
            <a:r>
              <a:rPr lang="ru-RU" sz="3600" dirty="0" err="1" smtClean="0">
                <a:solidFill>
                  <a:srgbClr val="FF0000"/>
                </a:solidFill>
              </a:rPr>
              <a:t>Кобзар</a:t>
            </a:r>
            <a:r>
              <a:rPr lang="ru-RU" sz="3600" dirty="0" smtClean="0">
                <a:solidFill>
                  <a:srgbClr val="FF0000"/>
                </a:solidFill>
              </a:rPr>
              <a:t>” </a:t>
            </a:r>
            <a:r>
              <a:rPr lang="ru-RU" sz="3600" dirty="0" err="1" smtClean="0">
                <a:solidFill>
                  <a:srgbClr val="FF0000"/>
                </a:solidFill>
              </a:rPr>
              <a:t>і</a:t>
            </a:r>
            <a:r>
              <a:rPr lang="ru-RU" sz="3600" dirty="0" smtClean="0">
                <a:solidFill>
                  <a:srgbClr val="FF0000"/>
                </a:solidFill>
              </a:rPr>
              <a:t> твори, </a:t>
            </a:r>
            <a:r>
              <a:rPr lang="ru-RU" sz="3600" dirty="0" err="1" smtClean="0">
                <a:solidFill>
                  <a:srgbClr val="FF0000"/>
                </a:solidFill>
              </a:rPr>
              <a:t>надруковані</a:t>
            </a:r>
            <a:r>
              <a:rPr lang="ru-RU" sz="3600" dirty="0" smtClean="0">
                <a:solidFill>
                  <a:srgbClr val="FF0000"/>
                </a:solidFill>
              </a:rPr>
              <a:t> в “</a:t>
            </a:r>
            <a:r>
              <a:rPr lang="ru-RU" sz="3600" dirty="0" err="1" smtClean="0">
                <a:solidFill>
                  <a:srgbClr val="FF0000"/>
                </a:solidFill>
              </a:rPr>
              <a:t>Ластівці</a:t>
            </a:r>
            <a:r>
              <a:rPr lang="ru-RU" sz="3600" dirty="0" smtClean="0">
                <a:solidFill>
                  <a:srgbClr val="FF0000"/>
                </a:solidFill>
              </a:rPr>
              <a:t>”, </a:t>
            </a:r>
            <a:r>
              <a:rPr lang="ru-RU" sz="3600" dirty="0" err="1" smtClean="0">
                <a:solidFill>
                  <a:srgbClr val="FF0000"/>
                </a:solidFill>
              </a:rPr>
              <a:t>підсилилося</a:t>
            </a:r>
            <a:r>
              <a:rPr lang="ru-RU" sz="3600" dirty="0" smtClean="0">
                <a:solidFill>
                  <a:srgbClr val="FF0000"/>
                </a:solidFill>
              </a:rPr>
              <a:t>, коли 1841р. </a:t>
            </a:r>
            <a:r>
              <a:rPr lang="ru-RU" sz="3600" dirty="0" err="1" smtClean="0">
                <a:solidFill>
                  <a:srgbClr val="FF0000"/>
                </a:solidFill>
              </a:rPr>
              <a:t>вийшла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історична</a:t>
            </a:r>
            <a:r>
              <a:rPr lang="ru-RU" sz="3600" dirty="0" smtClean="0">
                <a:solidFill>
                  <a:srgbClr val="FF0000"/>
                </a:solidFill>
              </a:rPr>
              <a:t> поема </a:t>
            </a:r>
            <a:r>
              <a:rPr lang="ru-RU" sz="3600" dirty="0" err="1" smtClean="0">
                <a:solidFill>
                  <a:srgbClr val="FF0000"/>
                </a:solidFill>
              </a:rPr>
              <a:t>Шевченка</a:t>
            </a:r>
            <a:r>
              <a:rPr lang="ru-RU" sz="3600" dirty="0" smtClean="0">
                <a:solidFill>
                  <a:srgbClr val="FF0000"/>
                </a:solidFill>
              </a:rPr>
              <a:t> “Гайдамаки” (написана в 1839 — 1841 </a:t>
            </a:r>
            <a:r>
              <a:rPr lang="ru-RU" sz="3600" dirty="0" err="1" smtClean="0">
                <a:solidFill>
                  <a:srgbClr val="FF0000"/>
                </a:solidFill>
              </a:rPr>
              <a:t>рр</a:t>
            </a:r>
            <a:r>
              <a:rPr lang="ru-RU" sz="3600" dirty="0" smtClean="0">
                <a:solidFill>
                  <a:srgbClr val="FF0000"/>
                </a:solidFill>
              </a:rPr>
              <a:t>.).</a:t>
            </a:r>
            <a:r>
              <a:rPr lang="ru-RU" sz="3600" dirty="0" smtClean="0"/>
              <a:t> </a:t>
            </a:r>
            <a:endParaRPr lang="ru-RU" sz="3600" dirty="0"/>
          </a:p>
        </p:txBody>
      </p:sp>
      <p:pic>
        <p:nvPicPr>
          <p:cNvPr id="76804" name="Picture 4" descr="http://bookz.ru/pics/kobzar-_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4.bp.blogspot.com/-MsAec_dwW-8/URClAJBFfZI/AAAAAAAAFGM/IVo6f8ZPNVI/s640/884886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7848872" cy="6928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Поема </a:t>
            </a:r>
            <a:r>
              <a:rPr lang="ru-RU" sz="3600" dirty="0" err="1" smtClean="0">
                <a:solidFill>
                  <a:srgbClr val="FF0000"/>
                </a:solidFill>
              </a:rPr>
              <a:t>присвячена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Коліївщині</a:t>
            </a:r>
            <a:r>
              <a:rPr lang="ru-RU" sz="3600" dirty="0" smtClean="0">
                <a:solidFill>
                  <a:srgbClr val="FF0000"/>
                </a:solidFill>
              </a:rPr>
              <a:t> — антифеодальному </a:t>
            </a:r>
            <a:r>
              <a:rPr lang="ru-RU" sz="3600" dirty="0" err="1" smtClean="0">
                <a:solidFill>
                  <a:srgbClr val="FF0000"/>
                </a:solidFill>
              </a:rPr>
              <a:t>повстанню</a:t>
            </a:r>
            <a:r>
              <a:rPr lang="ru-RU" sz="3600" dirty="0" smtClean="0">
                <a:solidFill>
                  <a:srgbClr val="FF0000"/>
                </a:solidFill>
              </a:rPr>
              <a:t> 1768р. на </a:t>
            </a:r>
            <a:r>
              <a:rPr lang="ru-RU" sz="3600" dirty="0" err="1" smtClean="0">
                <a:solidFill>
                  <a:srgbClr val="FF0000"/>
                </a:solidFill>
              </a:rPr>
              <a:t>Правобережній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Україні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проти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польської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шляхти</a:t>
            </a:r>
            <a:r>
              <a:rPr lang="ru-RU" sz="3600" dirty="0" smtClean="0">
                <a:solidFill>
                  <a:srgbClr val="FF0000"/>
                </a:solidFill>
              </a:rPr>
              <a:t>. Вона </a:t>
            </a:r>
            <a:r>
              <a:rPr lang="ru-RU" sz="3600" dirty="0" err="1" smtClean="0">
                <a:solidFill>
                  <a:srgbClr val="FF0000"/>
                </a:solidFill>
              </a:rPr>
              <a:t>перейнята</a:t>
            </a:r>
            <a:r>
              <a:rPr lang="ru-RU" sz="3600" dirty="0" smtClean="0">
                <a:solidFill>
                  <a:srgbClr val="FF0000"/>
                </a:solidFill>
              </a:rPr>
              <a:t> пафосом </a:t>
            </a:r>
            <a:r>
              <a:rPr lang="ru-RU" sz="3600" dirty="0" err="1" smtClean="0">
                <a:solidFill>
                  <a:srgbClr val="FF0000"/>
                </a:solidFill>
              </a:rPr>
              <a:t>визвольної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боротьби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ru-RU" sz="3600" dirty="0" err="1" smtClean="0">
                <a:solidFill>
                  <a:srgbClr val="FF0000"/>
                </a:solidFill>
              </a:rPr>
              <a:t>містить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алюзії</a:t>
            </a:r>
            <a:r>
              <a:rPr lang="ru-RU" sz="3600" dirty="0" smtClean="0">
                <a:solidFill>
                  <a:srgbClr val="FF0000"/>
                </a:solidFill>
              </a:rPr>
              <a:t>, </a:t>
            </a:r>
            <a:r>
              <a:rPr lang="ru-RU" sz="3600" dirty="0" err="1" smtClean="0">
                <a:solidFill>
                  <a:srgbClr val="FF0000"/>
                </a:solidFill>
              </a:rPr>
              <a:t>що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допомагали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читачеві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усвідомити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її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сучасний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соціально-політичний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підтекст</a:t>
            </a:r>
            <a:r>
              <a:rPr lang="ru-RU" sz="3600" dirty="0" smtClean="0">
                <a:solidFill>
                  <a:srgbClr val="FF0000"/>
                </a:solidFill>
              </a:rPr>
              <a:t>. Не </a:t>
            </a:r>
            <a:r>
              <a:rPr lang="ru-RU" sz="3600" dirty="0" err="1" smtClean="0">
                <a:solidFill>
                  <a:srgbClr val="FF0000"/>
                </a:solidFill>
              </a:rPr>
              <a:t>випадково</a:t>
            </a:r>
            <a:r>
              <a:rPr lang="ru-RU" sz="3600" dirty="0" smtClean="0">
                <a:solidFill>
                  <a:srgbClr val="FF0000"/>
                </a:solidFill>
              </a:rPr>
              <a:t> в </a:t>
            </a:r>
            <a:r>
              <a:rPr lang="ru-RU" sz="3600" dirty="0" err="1" smtClean="0">
                <a:solidFill>
                  <a:srgbClr val="FF0000"/>
                </a:solidFill>
              </a:rPr>
              <a:t>умовах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революційної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ситуації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в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Росії</a:t>
            </a:r>
            <a:r>
              <a:rPr lang="ru-RU" sz="3600" dirty="0" smtClean="0">
                <a:solidFill>
                  <a:srgbClr val="FF0000"/>
                </a:solidFill>
              </a:rPr>
              <a:t> “Гайдамаки” </a:t>
            </a:r>
            <a:r>
              <a:rPr lang="ru-RU" sz="3600" dirty="0" err="1" smtClean="0">
                <a:solidFill>
                  <a:srgbClr val="FF0000"/>
                </a:solidFill>
              </a:rPr>
              <a:t>опубліковано</a:t>
            </a:r>
            <a:r>
              <a:rPr lang="ru-RU" sz="3600" dirty="0" smtClean="0">
                <a:solidFill>
                  <a:srgbClr val="FF0000"/>
                </a:solidFill>
              </a:rPr>
              <a:t> 1861р. в </a:t>
            </a:r>
            <a:r>
              <a:rPr lang="ru-RU" sz="3600" dirty="0" err="1" smtClean="0">
                <a:solidFill>
                  <a:srgbClr val="FF0000"/>
                </a:solidFill>
              </a:rPr>
              <a:t>російському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перекладі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в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журналі</a:t>
            </a:r>
            <a:r>
              <a:rPr lang="ru-RU" sz="3600" dirty="0" smtClean="0">
                <a:solidFill>
                  <a:srgbClr val="FF0000"/>
                </a:solidFill>
              </a:rPr>
              <a:t> “Современник”.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8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Критичні</a:t>
            </a:r>
            <a:r>
              <a:rPr lang="ru-RU" sz="2400" dirty="0"/>
              <a:t> </a:t>
            </a:r>
            <a:r>
              <a:rPr lang="ru-RU" sz="2400" dirty="0" err="1"/>
              <a:t>відгуки</a:t>
            </a:r>
            <a:r>
              <a:rPr lang="ru-RU" sz="2400" dirty="0"/>
              <a:t> на “</a:t>
            </a:r>
            <a:r>
              <a:rPr lang="ru-RU" sz="2400" dirty="0" err="1"/>
              <a:t>Кобзар</a:t>
            </a:r>
            <a:r>
              <a:rPr lang="ru-RU" sz="2400" dirty="0"/>
              <a:t>” </a:t>
            </a:r>
            <a:r>
              <a:rPr lang="ru-RU" sz="2400" dirty="0" err="1"/>
              <a:t>і</a:t>
            </a:r>
            <a:r>
              <a:rPr lang="ru-RU" sz="2400" dirty="0"/>
              <a:t> “</a:t>
            </a:r>
            <a:r>
              <a:rPr lang="ru-RU" sz="2400" dirty="0" err="1"/>
              <a:t>Гайдамаків</a:t>
            </a:r>
            <a:r>
              <a:rPr lang="ru-RU" sz="2400" dirty="0"/>
              <a:t>” </a:t>
            </a:r>
            <a:r>
              <a:rPr lang="ru-RU" sz="2400" dirty="0" err="1"/>
              <a:t>були</a:t>
            </a:r>
            <a:r>
              <a:rPr lang="ru-RU" sz="2400" dirty="0"/>
              <a:t>, за </a:t>
            </a:r>
            <a:r>
              <a:rPr lang="ru-RU" sz="2400" dirty="0" err="1"/>
              <a:t>окремими</a:t>
            </a:r>
            <a:r>
              <a:rPr lang="ru-RU" sz="2400" dirty="0"/>
              <a:t> </a:t>
            </a:r>
            <a:r>
              <a:rPr lang="ru-RU" sz="2400" dirty="0" err="1"/>
              <a:t>винятками</a:t>
            </a:r>
            <a:r>
              <a:rPr lang="ru-RU" sz="2400" dirty="0"/>
              <a:t>, </a:t>
            </a:r>
            <a:r>
              <a:rPr lang="ru-RU" sz="2400" dirty="0" err="1"/>
              <a:t>позитивними</a:t>
            </a:r>
            <a:r>
              <a:rPr lang="ru-RU" sz="2400" dirty="0"/>
              <a:t>.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рецензенти</a:t>
            </a:r>
            <a:r>
              <a:rPr lang="ru-RU" sz="2400" dirty="0"/>
              <a:t> </a:t>
            </a:r>
            <a:r>
              <a:rPr lang="ru-RU" sz="2400" dirty="0" err="1"/>
              <a:t>визнали</a:t>
            </a:r>
            <a:r>
              <a:rPr lang="ru-RU" sz="2400" dirty="0"/>
              <a:t> </a:t>
            </a:r>
            <a:r>
              <a:rPr lang="ru-RU" sz="2400" dirty="0" err="1"/>
              <a:t>поетичний</a:t>
            </a:r>
            <a:r>
              <a:rPr lang="ru-RU" sz="2400" dirty="0"/>
              <a:t> талант </a:t>
            </a:r>
            <a:r>
              <a:rPr lang="ru-RU" sz="2400" dirty="0" err="1"/>
              <a:t>Шевченка</a:t>
            </a:r>
            <a:r>
              <a:rPr lang="ru-RU" sz="2400" dirty="0"/>
              <a:t>, </a:t>
            </a:r>
            <a:r>
              <a:rPr lang="ru-RU" sz="2400" dirty="0" err="1"/>
              <a:t>хоча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консервативних</a:t>
            </a:r>
            <a:r>
              <a:rPr lang="ru-RU" sz="2400" dirty="0"/>
              <a:t> </a:t>
            </a:r>
            <a:r>
              <a:rPr lang="ru-RU" sz="2400" dirty="0" err="1"/>
              <a:t>журналів</a:t>
            </a:r>
            <a:r>
              <a:rPr lang="ru-RU" sz="2400" dirty="0"/>
              <a:t> </a:t>
            </a:r>
            <a:r>
              <a:rPr lang="ru-RU" sz="2400" dirty="0" err="1"/>
              <a:t>докоряли</a:t>
            </a:r>
            <a:r>
              <a:rPr lang="ru-RU" sz="2400" dirty="0"/>
              <a:t> </a:t>
            </a:r>
            <a:r>
              <a:rPr lang="ru-RU" sz="2400" dirty="0" err="1"/>
              <a:t>поетові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пише</a:t>
            </a:r>
            <a:r>
              <a:rPr lang="ru-RU" sz="2400" dirty="0"/>
              <a:t> </a:t>
            </a:r>
            <a:r>
              <a:rPr lang="ru-RU" sz="2400" dirty="0" err="1"/>
              <a:t>українською</a:t>
            </a:r>
            <a:r>
              <a:rPr lang="ru-RU" sz="2400" dirty="0"/>
              <a:t> </a:t>
            </a:r>
            <a:r>
              <a:rPr lang="ru-RU" sz="2400" dirty="0" err="1"/>
              <a:t>мовою</a:t>
            </a:r>
            <a:r>
              <a:rPr lang="ru-RU" sz="2400" dirty="0"/>
              <a:t> (“Сын Отечества”, “Библиотека для чтения”). Особливо </a:t>
            </a:r>
            <a:r>
              <a:rPr lang="ru-RU" sz="2400" dirty="0" err="1"/>
              <a:t>прихильною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рецензія</a:t>
            </a:r>
            <a:r>
              <a:rPr lang="ru-RU" sz="2400" dirty="0"/>
              <a:t> на “</a:t>
            </a:r>
            <a:r>
              <a:rPr lang="ru-RU" sz="2400" dirty="0" err="1"/>
              <a:t>Кобзар</a:t>
            </a:r>
            <a:r>
              <a:rPr lang="ru-RU" sz="2400" dirty="0"/>
              <a:t>” у </a:t>
            </a:r>
            <a:r>
              <a:rPr lang="ru-RU" sz="2400" dirty="0" err="1"/>
              <a:t>журналі</a:t>
            </a:r>
            <a:r>
              <a:rPr lang="ru-RU" sz="2400" dirty="0"/>
              <a:t> “Отечественные записки”, </a:t>
            </a:r>
            <a:r>
              <a:rPr lang="ru-RU" sz="2400" dirty="0" err="1"/>
              <a:t>критичним</a:t>
            </a:r>
            <a:r>
              <a:rPr lang="ru-RU" sz="2400" dirty="0"/>
              <a:t> </a:t>
            </a:r>
            <a:r>
              <a:rPr lang="ru-RU" sz="2400" dirty="0" err="1"/>
              <a:t>відділом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керував</a:t>
            </a:r>
            <a:r>
              <a:rPr lang="ru-RU" sz="2400" dirty="0"/>
              <a:t> В. </a:t>
            </a:r>
            <a:r>
              <a:rPr lang="ru-RU" sz="2400" dirty="0" err="1"/>
              <a:t>Бєлінський</a:t>
            </a:r>
            <a:r>
              <a:rPr lang="ru-RU" sz="2400" dirty="0"/>
              <a:t>.</a:t>
            </a:r>
          </a:p>
        </p:txBody>
      </p:sp>
      <p:pic>
        <p:nvPicPr>
          <p:cNvPr id="58370" name="Picture 2" descr="http://fakty.ua/user_uploads/images/articles/2013/03/12/159273/12s12%20Taras-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260648"/>
            <a:ext cx="4499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Навчаючись</a:t>
            </a:r>
            <a:r>
              <a:rPr lang="ru-RU" sz="2800" dirty="0" smtClean="0">
                <a:solidFill>
                  <a:srgbClr val="FF0000"/>
                </a:solidFill>
              </a:rPr>
              <a:t> в </a:t>
            </a:r>
            <a:r>
              <a:rPr lang="ru-RU" sz="2800" dirty="0" err="1" smtClean="0">
                <a:solidFill>
                  <a:srgbClr val="FF0000"/>
                </a:solidFill>
              </a:rPr>
              <a:t>Академії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мистецтв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маючи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твердий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намір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здобути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професійну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освіту</a:t>
            </a:r>
            <a:r>
              <a:rPr lang="ru-RU" sz="2800" dirty="0" smtClean="0">
                <a:solidFill>
                  <a:srgbClr val="FF0000"/>
                </a:solidFill>
              </a:rPr>
              <a:t> художника, Шевченко, </a:t>
            </a:r>
            <a:r>
              <a:rPr lang="ru-RU" sz="2800" dirty="0" err="1" smtClean="0">
                <a:solidFill>
                  <a:srgbClr val="FF0000"/>
                </a:solidFill>
              </a:rPr>
              <a:t>проте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дедалі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більше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усвідомлює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своє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поетичне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покликання</a:t>
            </a:r>
            <a:r>
              <a:rPr lang="ru-RU" sz="2800" dirty="0" smtClean="0">
                <a:solidFill>
                  <a:srgbClr val="FF0000"/>
                </a:solidFill>
              </a:rPr>
              <a:t>. 1841р. </a:t>
            </a:r>
            <a:r>
              <a:rPr lang="ru-RU" sz="2800" dirty="0" err="1" smtClean="0">
                <a:solidFill>
                  <a:srgbClr val="FF0000"/>
                </a:solidFill>
              </a:rPr>
              <a:t>він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пише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російською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мовою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віршовану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історичну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трагедію</a:t>
            </a:r>
            <a:r>
              <a:rPr lang="ru-RU" sz="2800" dirty="0" smtClean="0">
                <a:solidFill>
                  <a:srgbClr val="FF0000"/>
                </a:solidFill>
              </a:rPr>
              <a:t> “Никита Гайдай”, </a:t>
            </a:r>
            <a:r>
              <a:rPr lang="ru-RU" sz="2800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якої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зберігся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лише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уривок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8610" name="Picture 2" descr="http://img0.liveinternet.ru/images/attach/c/2/71/822/71822789_1299707416_IMG_3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2900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У 1831 </a:t>
            </a:r>
            <a:r>
              <a:rPr lang="ru-RU" sz="4400" dirty="0" err="1"/>
              <a:t>році</a:t>
            </a:r>
            <a:r>
              <a:rPr lang="ru-RU" sz="4400" dirty="0"/>
              <a:t> </a:t>
            </a:r>
            <a:r>
              <a:rPr lang="ru-RU" sz="4400" dirty="0" err="1"/>
              <a:t>сімнадцятирічний</a:t>
            </a:r>
            <a:r>
              <a:rPr lang="ru-RU" sz="4400" dirty="0"/>
              <a:t> Шевченко </a:t>
            </a:r>
            <a:r>
              <a:rPr lang="ru-RU" sz="4400" dirty="0" err="1"/>
              <a:t>приїздить</a:t>
            </a:r>
            <a:r>
              <a:rPr lang="ru-RU" sz="4400" dirty="0"/>
              <a:t> до Петербурга, </a:t>
            </a:r>
            <a:r>
              <a:rPr lang="ru-RU" sz="4400" dirty="0" err="1"/>
              <a:t>куди</a:t>
            </a:r>
            <a:r>
              <a:rPr lang="ru-RU" sz="4400" dirty="0"/>
              <a:t> </a:t>
            </a:r>
            <a:r>
              <a:rPr lang="ru-RU" sz="4400" dirty="0" err="1"/>
              <a:t>було</a:t>
            </a:r>
            <a:r>
              <a:rPr lang="ru-RU" sz="4400" dirty="0"/>
              <a:t> переведено </a:t>
            </a:r>
            <a:r>
              <a:rPr lang="ru-RU" sz="4400" dirty="0" err="1"/>
              <a:t>Енгельгардта</a:t>
            </a:r>
            <a:r>
              <a:rPr lang="ru-RU" sz="4400" dirty="0"/>
              <a:t>. </a:t>
            </a:r>
            <a:endParaRPr lang="ru-RU" sz="4200" dirty="0"/>
          </a:p>
        </p:txBody>
      </p:sp>
      <p:pic>
        <p:nvPicPr>
          <p:cNvPr id="53250" name="Picture 2" descr="http://zik.ua/gallery/full/s/h/shevchenko_ta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6750" cy="2981326"/>
          </a:xfrm>
          <a:prstGeom prst="rect">
            <a:avLst/>
          </a:prstGeom>
          <a:noFill/>
        </p:spPr>
      </p:pic>
      <p:pic>
        <p:nvPicPr>
          <p:cNvPr id="53252" name="Picture 4" descr="http://izvestia.kharkov.ua/content/documents/11470/1146983/thumb-article-360x288-dc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0"/>
            <a:ext cx="4716016" cy="29969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Файл:Shevchenko's gravestone in Saint Peters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Могила на </a:t>
            </a:r>
            <a:r>
              <a:rPr lang="ru-RU" sz="2800" dirty="0" err="1" smtClean="0">
                <a:solidFill>
                  <a:srgbClr val="FF0000"/>
                </a:solidFill>
              </a:rPr>
              <a:t>Смоленському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кладовищі</a:t>
            </a:r>
            <a:r>
              <a:rPr lang="ru-RU" sz="2800" dirty="0" smtClean="0">
                <a:solidFill>
                  <a:srgbClr val="FF0000"/>
                </a:solidFill>
              </a:rPr>
              <a:t> Санкт-Петербурга.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Файл:Grave of Taras 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5597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1988840"/>
            <a:ext cx="3600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4000" dirty="0" smtClean="0">
                <a:solidFill>
                  <a:srgbClr val="FF0000"/>
                </a:solidFill>
              </a:rPr>
              <a:t> на </a:t>
            </a:r>
            <a:r>
              <a:rPr lang="ru-RU" sz="4000" dirty="0" err="1" smtClean="0">
                <a:solidFill>
                  <a:srgbClr val="FF0000"/>
                </a:solidFill>
              </a:rPr>
              <a:t>могилі</a:t>
            </a:r>
            <a:r>
              <a:rPr lang="ru-RU" sz="4000" dirty="0" smtClean="0">
                <a:solidFill>
                  <a:srgbClr val="FF0000"/>
                </a:solidFill>
              </a:rPr>
              <a:t> Тараса </a:t>
            </a:r>
            <a:r>
              <a:rPr lang="ru-RU" sz="4000" dirty="0" err="1" smtClean="0">
                <a:solidFill>
                  <a:srgbClr val="FF0000"/>
                </a:solidFill>
              </a:rPr>
              <a:t>Шевченка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Файл:Ukraine-Kyiv-Taras Shevchenko Mon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1928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100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Кобзареві</a:t>
            </a:r>
            <a:r>
              <a:rPr lang="ru-RU" sz="4800" dirty="0" smtClean="0">
                <a:solidFill>
                  <a:srgbClr val="FF0000"/>
                </a:solidFill>
              </a:rPr>
              <a:t> в </a:t>
            </a:r>
            <a:r>
              <a:rPr lang="ru-RU" sz="4800" dirty="0" err="1" smtClean="0">
                <a:solidFill>
                  <a:srgbClr val="FF0000"/>
                </a:solidFill>
              </a:rPr>
              <a:t>Києві</a:t>
            </a:r>
            <a:r>
              <a:rPr lang="ru-RU" sz="4800" dirty="0" smtClean="0">
                <a:solidFill>
                  <a:srgbClr val="FF0000"/>
                </a:solidFill>
              </a:rPr>
              <a:t>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Файл:Т.Шевченко-Дніпропетровсь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063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92080" y="548681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2400" dirty="0" smtClean="0">
                <a:solidFill>
                  <a:srgbClr val="FF0000"/>
                </a:solidFill>
              </a:rPr>
              <a:t> Тарасу Григоровичу </a:t>
            </a:r>
            <a:r>
              <a:rPr lang="ru-RU" sz="2400" dirty="0" err="1" smtClean="0">
                <a:solidFill>
                  <a:srgbClr val="FF0000"/>
                </a:solidFill>
              </a:rPr>
              <a:t>Шевченку</a:t>
            </a:r>
            <a:r>
              <a:rPr lang="ru-RU" sz="2400" dirty="0" smtClean="0">
                <a:solidFill>
                  <a:srgbClr val="FF0000"/>
                </a:solidFill>
              </a:rPr>
              <a:t> у </a:t>
            </a:r>
            <a:r>
              <a:rPr lang="ru-RU" sz="2400" dirty="0" err="1" smtClean="0">
                <a:solidFill>
                  <a:srgbClr val="FF0000"/>
                </a:solidFill>
              </a:rPr>
              <a:t>Дніпропетровську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Файл:Taras Shevchenko monument Khark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692697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Харківський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пам'ятник</a:t>
            </a:r>
            <a:r>
              <a:rPr lang="ru-RU" sz="2800" dirty="0" smtClean="0">
                <a:solidFill>
                  <a:srgbClr val="FF0000"/>
                </a:solidFill>
              </a:rPr>
              <a:t> Кобзарю </a:t>
            </a:r>
            <a:r>
              <a:rPr lang="ru-RU" sz="2800" dirty="0" err="1" smtClean="0">
                <a:solidFill>
                  <a:srgbClr val="FF0000"/>
                </a:solidFill>
              </a:rPr>
              <a:t>вважається</a:t>
            </a:r>
            <a:r>
              <a:rPr lang="ru-RU" sz="2800" dirty="0" smtClean="0">
                <a:solidFill>
                  <a:srgbClr val="FF0000"/>
                </a:solidFill>
              </a:rPr>
              <a:t> одним </a:t>
            </a:r>
            <a:r>
              <a:rPr lang="ru-RU" sz="2800" dirty="0" err="1" smtClean="0">
                <a:solidFill>
                  <a:srgbClr val="FF0000"/>
                </a:solidFill>
              </a:rPr>
              <a:t>з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кращих</a:t>
            </a:r>
            <a:r>
              <a:rPr lang="ru-RU" sz="2800" dirty="0" smtClean="0">
                <a:solidFill>
                  <a:srgbClr val="FF0000"/>
                </a:solidFill>
              </a:rPr>
              <a:t> в </a:t>
            </a:r>
            <a:r>
              <a:rPr lang="ru-RU" sz="2800" dirty="0" err="1" smtClean="0">
                <a:solidFill>
                  <a:srgbClr val="FF0000"/>
                </a:solidFill>
              </a:rPr>
              <a:t>світі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9874" name="Picture 2" descr="http://cs540109.vk.me/c7006/v7006946/208d/41YvYnL-5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http://www.ukrlitzno.com.ua/wp-content/uploads/2013/01/%D0%A2%D0%B0%D1%80%D0%B0%D1%81-%D0%A8%D0%B5%D0%B2%D1%87%D0%B5%D0%BD%D0%BA%D0%BE-%D0%B1%D1%96%D0%BE%D0%B3%D1%80%D0%B0%D1%84%D1%96%D1%8F-%D1%81%D1%82%D0%B8%D1%81%D0%BB%D0%B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92080" y="260648"/>
            <a:ext cx="3851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У 1832 </a:t>
            </a:r>
            <a:r>
              <a:rPr lang="ru-RU" sz="4000" dirty="0" err="1" smtClean="0">
                <a:solidFill>
                  <a:srgbClr val="FF0000"/>
                </a:solidFill>
              </a:rPr>
              <a:t>році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Енгельгардт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законтрактував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Шевченка</a:t>
            </a:r>
            <a:r>
              <a:rPr lang="ru-RU" sz="4000" dirty="0" smtClean="0">
                <a:solidFill>
                  <a:srgbClr val="FF0000"/>
                </a:solidFill>
              </a:rPr>
              <a:t> на </a:t>
            </a:r>
            <a:r>
              <a:rPr lang="ru-RU" sz="4000" dirty="0" err="1" smtClean="0">
                <a:solidFill>
                  <a:srgbClr val="FF0000"/>
                </a:solidFill>
              </a:rPr>
              <a:t>чотири</a:t>
            </a:r>
            <a:r>
              <a:rPr lang="ru-RU" sz="4000" dirty="0" smtClean="0">
                <a:solidFill>
                  <a:srgbClr val="FF0000"/>
                </a:solidFill>
              </a:rPr>
              <a:t> роки </a:t>
            </a:r>
            <a:r>
              <a:rPr lang="ru-RU" sz="4000" dirty="0" err="1" smtClean="0">
                <a:solidFill>
                  <a:srgbClr val="FF0000"/>
                </a:solidFill>
              </a:rPr>
              <a:t>Ширяєву</a:t>
            </a:r>
            <a:r>
              <a:rPr lang="ru-RU" sz="4000" dirty="0" smtClean="0">
                <a:solidFill>
                  <a:srgbClr val="FF0000"/>
                </a:solidFill>
              </a:rPr>
              <a:t> - </a:t>
            </a:r>
            <a:r>
              <a:rPr lang="ru-RU" sz="4000" dirty="0" err="1" smtClean="0">
                <a:solidFill>
                  <a:srgbClr val="FF0000"/>
                </a:solidFill>
              </a:rPr>
              <a:t>різних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живописних</a:t>
            </a:r>
            <a:r>
              <a:rPr lang="ru-RU" sz="4000" dirty="0" smtClean="0">
                <a:solidFill>
                  <a:srgbClr val="FF0000"/>
                </a:solidFill>
              </a:rPr>
              <a:t> справ </a:t>
            </a:r>
            <a:r>
              <a:rPr lang="ru-RU" sz="4000" dirty="0" err="1" smtClean="0">
                <a:solidFill>
                  <a:srgbClr val="FF0000"/>
                </a:solidFill>
              </a:rPr>
              <a:t>майстру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404665"/>
            <a:ext cx="35283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У 1836 </a:t>
            </a:r>
            <a:r>
              <a:rPr lang="ru-RU" sz="4400" dirty="0" err="1">
                <a:solidFill>
                  <a:srgbClr val="FF0000"/>
                </a:solidFill>
              </a:rPr>
              <a:t>році</a:t>
            </a:r>
            <a:r>
              <a:rPr lang="ru-RU" sz="4400" dirty="0">
                <a:solidFill>
                  <a:srgbClr val="FF0000"/>
                </a:solidFill>
              </a:rPr>
              <a:t> Шевченко у </a:t>
            </a:r>
            <a:r>
              <a:rPr lang="ru-RU" sz="4400" dirty="0" err="1">
                <a:solidFill>
                  <a:srgbClr val="FF0000"/>
                </a:solidFill>
              </a:rPr>
              <a:t>складі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err="1" smtClean="0">
                <a:solidFill>
                  <a:srgbClr val="FF0000"/>
                </a:solidFill>
              </a:rPr>
              <a:t>арт</a:t>
            </a:r>
            <a:r>
              <a:rPr lang="uk-UA" sz="4400" dirty="0" smtClean="0">
                <a:solidFill>
                  <a:srgbClr val="FF0000"/>
                </a:solidFill>
              </a:rPr>
              <a:t>и</a:t>
            </a:r>
            <a:r>
              <a:rPr lang="ru-RU" sz="4400" dirty="0" err="1" smtClean="0">
                <a:solidFill>
                  <a:srgbClr val="FF0000"/>
                </a:solidFill>
              </a:rPr>
              <a:t>лерії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err="1">
                <a:solidFill>
                  <a:srgbClr val="FF0000"/>
                </a:solidFill>
              </a:rPr>
              <a:t>Ширяєва</a:t>
            </a:r>
            <a:r>
              <a:rPr lang="ru-RU" sz="4400" dirty="0">
                <a:solidFill>
                  <a:srgbClr val="FF0000"/>
                </a:solidFill>
              </a:rPr>
              <a:t> </a:t>
            </a:r>
            <a:r>
              <a:rPr lang="ru-RU" sz="4400" dirty="0" err="1">
                <a:solidFill>
                  <a:srgbClr val="FF0000"/>
                </a:solidFill>
              </a:rPr>
              <a:t>розписує</a:t>
            </a:r>
            <a:r>
              <a:rPr lang="ru-RU" sz="4400" dirty="0">
                <a:solidFill>
                  <a:srgbClr val="FF0000"/>
                </a:solidFill>
              </a:rPr>
              <a:t> театр у </a:t>
            </a:r>
            <a:r>
              <a:rPr lang="ru-RU" sz="4400" dirty="0" err="1">
                <a:solidFill>
                  <a:srgbClr val="FF0000"/>
                </a:solidFill>
              </a:rPr>
              <a:t>Петербурзі</a:t>
            </a:r>
            <a:r>
              <a:rPr lang="ru-RU" sz="4400" dirty="0">
                <a:solidFill>
                  <a:srgbClr val="FF0000"/>
                </a:solidFill>
              </a:rPr>
              <a:t>. </a:t>
            </a:r>
          </a:p>
        </p:txBody>
      </p:sp>
      <p:pic>
        <p:nvPicPr>
          <p:cNvPr id="55298" name="Picture 2" descr="http://www.epochtimes.com.ua/upload/medialibrary/4b4/4b448195c495ff8f5d13897fa3821b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404664"/>
            <a:ext cx="3995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У </a:t>
            </a:r>
            <a:r>
              <a:rPr lang="ru-RU" sz="3200" dirty="0" err="1">
                <a:solidFill>
                  <a:srgbClr val="FF0000"/>
                </a:solidFill>
              </a:rPr>
              <a:t>цьому</a:t>
            </a:r>
            <a:r>
              <a:rPr lang="ru-RU" sz="3200" dirty="0">
                <a:solidFill>
                  <a:srgbClr val="FF0000"/>
                </a:solidFill>
              </a:rPr>
              <a:t> ж </a:t>
            </a:r>
            <a:r>
              <a:rPr lang="ru-RU" sz="3200" dirty="0" err="1">
                <a:solidFill>
                  <a:srgbClr val="FF0000"/>
                </a:solidFill>
              </a:rPr>
              <a:t>році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він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знайомиться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з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учнем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Академії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мистецтв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Іваном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Сошенком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 err="1">
                <a:solidFill>
                  <a:srgbClr val="FF0000"/>
                </a:solidFill>
              </a:rPr>
              <a:t>Пізніше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відбувається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знайомство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художника-кріпака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з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Гребінкою</a:t>
            </a:r>
            <a:r>
              <a:rPr lang="ru-RU" sz="3200" dirty="0">
                <a:solidFill>
                  <a:srgbClr val="FF0000"/>
                </a:solidFill>
              </a:rPr>
              <a:t>, Григоровичем, </a:t>
            </a:r>
            <a:r>
              <a:rPr lang="ru-RU" sz="3200" dirty="0" err="1">
                <a:solidFill>
                  <a:srgbClr val="FF0000"/>
                </a:solidFill>
              </a:rPr>
              <a:t>Венеціановим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Жуковським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ru-RU" sz="3200" dirty="0" err="1">
                <a:solidFill>
                  <a:srgbClr val="FF0000"/>
                </a:solidFill>
              </a:rPr>
              <a:t>Брюлловим</a:t>
            </a:r>
            <a:r>
              <a:rPr lang="ru-RU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6322" name="Picture 2" descr="http://s001.radikal.ru/i196/1002/aa/5e5f5eaab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0040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kr.cominformua.com/media/k2/items/cache/4047dc2f08c422a43c6430815243ead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0364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FF0000"/>
                </a:solidFill>
              </a:rPr>
              <a:t>У лютому 1837 року </a:t>
            </a:r>
            <a:r>
              <a:rPr lang="ru-RU" sz="2500" dirty="0" err="1" smtClean="0">
                <a:solidFill>
                  <a:srgbClr val="FF0000"/>
                </a:solidFill>
              </a:rPr>
              <a:t>Товариство</a:t>
            </a:r>
            <a:r>
              <a:rPr lang="ru-RU" sz="2500" dirty="0" smtClean="0">
                <a:solidFill>
                  <a:srgbClr val="FF0000"/>
                </a:solidFill>
              </a:rPr>
              <a:t> </a:t>
            </a:r>
            <a:r>
              <a:rPr lang="ru-RU" sz="2500" dirty="0" err="1" smtClean="0">
                <a:solidFill>
                  <a:srgbClr val="FF0000"/>
                </a:solidFill>
              </a:rPr>
              <a:t>заохочення</a:t>
            </a:r>
            <a:r>
              <a:rPr lang="ru-RU" sz="2500" dirty="0" smtClean="0">
                <a:solidFill>
                  <a:srgbClr val="FF0000"/>
                </a:solidFill>
              </a:rPr>
              <a:t> </a:t>
            </a:r>
            <a:r>
              <a:rPr lang="ru-RU" sz="2500" dirty="0" err="1" smtClean="0">
                <a:solidFill>
                  <a:srgbClr val="FF0000"/>
                </a:solidFill>
              </a:rPr>
              <a:t>художників</a:t>
            </a:r>
            <a:r>
              <a:rPr lang="ru-RU" sz="2500" dirty="0" smtClean="0">
                <a:solidFill>
                  <a:srgbClr val="FF0000"/>
                </a:solidFill>
              </a:rPr>
              <a:t> дозволило </a:t>
            </a:r>
            <a:r>
              <a:rPr lang="ru-RU" sz="2500" dirty="0" err="1" smtClean="0">
                <a:solidFill>
                  <a:srgbClr val="FF0000"/>
                </a:solidFill>
              </a:rPr>
              <a:t>Шевченкові</a:t>
            </a:r>
            <a:r>
              <a:rPr lang="ru-RU" sz="2500" dirty="0" smtClean="0">
                <a:solidFill>
                  <a:srgbClr val="FF0000"/>
                </a:solidFill>
              </a:rPr>
              <a:t> (</a:t>
            </a:r>
            <a:r>
              <a:rPr lang="ru-RU" sz="2500" dirty="0" err="1" smtClean="0">
                <a:solidFill>
                  <a:srgbClr val="FF0000"/>
                </a:solidFill>
              </a:rPr>
              <a:t>неофіційно</a:t>
            </a:r>
            <a:r>
              <a:rPr lang="ru-RU" sz="2500" dirty="0" smtClean="0">
                <a:solidFill>
                  <a:srgbClr val="FF0000"/>
                </a:solidFill>
              </a:rPr>
              <a:t>) </a:t>
            </a:r>
            <a:r>
              <a:rPr lang="ru-RU" sz="2500" dirty="0" err="1" smtClean="0">
                <a:solidFill>
                  <a:srgbClr val="FF0000"/>
                </a:solidFill>
              </a:rPr>
              <a:t>відвідувати</a:t>
            </a:r>
            <a:r>
              <a:rPr lang="ru-RU" sz="2500" dirty="0" smtClean="0">
                <a:solidFill>
                  <a:srgbClr val="FF0000"/>
                </a:solidFill>
              </a:rPr>
              <a:t> </a:t>
            </a:r>
            <a:r>
              <a:rPr lang="ru-RU" sz="2500" dirty="0" err="1" smtClean="0">
                <a:solidFill>
                  <a:srgbClr val="FF0000"/>
                </a:solidFill>
              </a:rPr>
              <a:t>навчальні</a:t>
            </a:r>
            <a:r>
              <a:rPr lang="ru-RU" sz="2500" dirty="0" smtClean="0">
                <a:solidFill>
                  <a:srgbClr val="FF0000"/>
                </a:solidFill>
              </a:rPr>
              <a:t> </a:t>
            </a:r>
            <a:r>
              <a:rPr lang="ru-RU" sz="2500" dirty="0" err="1" smtClean="0">
                <a:solidFill>
                  <a:srgbClr val="FF0000"/>
                </a:solidFill>
              </a:rPr>
              <a:t>класи</a:t>
            </a:r>
            <a:r>
              <a:rPr lang="ru-RU" sz="2500" dirty="0" smtClean="0">
                <a:solidFill>
                  <a:srgbClr val="FF0000"/>
                </a:solidFill>
              </a:rPr>
              <a:t>.</a:t>
            </a:r>
            <a:endParaRPr lang="ru-RU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16632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У </a:t>
            </a:r>
            <a:r>
              <a:rPr lang="ru-RU" sz="2800" dirty="0" err="1"/>
              <a:t>квітні</a:t>
            </a:r>
            <a:r>
              <a:rPr lang="ru-RU" sz="2800" dirty="0"/>
              <a:t> 1837 року Брюллов </a:t>
            </a:r>
            <a:r>
              <a:rPr lang="ru-RU" sz="2800" dirty="0" err="1"/>
              <a:t>створює</a:t>
            </a:r>
            <a:r>
              <a:rPr lang="ru-RU" sz="2800" dirty="0"/>
              <a:t> портрет </a:t>
            </a:r>
            <a:r>
              <a:rPr lang="ru-RU" sz="2800" dirty="0" err="1"/>
              <a:t>Жуковського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розіграний</a:t>
            </a:r>
            <a:r>
              <a:rPr lang="ru-RU" sz="2800" dirty="0"/>
              <a:t> у </a:t>
            </a:r>
            <a:r>
              <a:rPr lang="ru-RU" sz="2800" dirty="0" err="1"/>
              <a:t>лотереї</a:t>
            </a:r>
            <a:r>
              <a:rPr lang="ru-RU" sz="2800" dirty="0"/>
              <a:t> за 2500 </a:t>
            </a:r>
            <a:r>
              <a:rPr lang="ru-RU" sz="2800" dirty="0" err="1"/>
              <a:t>карбованців</a:t>
            </a:r>
            <a:r>
              <a:rPr lang="ru-RU" sz="2800" dirty="0"/>
              <a:t>. За </a:t>
            </a:r>
            <a:r>
              <a:rPr lang="ru-RU" sz="2800" dirty="0" err="1"/>
              <a:t>ці</a:t>
            </a:r>
            <a:r>
              <a:rPr lang="ru-RU" sz="2800" dirty="0"/>
              <a:t> </a:t>
            </a:r>
            <a:r>
              <a:rPr lang="ru-RU" sz="2800" dirty="0" err="1"/>
              <a:t>гроші</a:t>
            </a:r>
            <a:r>
              <a:rPr lang="ru-RU" sz="2800" dirty="0"/>
              <a:t>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викуплено</a:t>
            </a:r>
            <a:r>
              <a:rPr lang="ru-RU" sz="2800" dirty="0"/>
              <a:t> Тараса </a:t>
            </a:r>
            <a:r>
              <a:rPr lang="ru-RU" sz="2800" dirty="0" err="1"/>
              <a:t>Шевченка</a:t>
            </a:r>
            <a:r>
              <a:rPr lang="ru-RU" sz="2800" dirty="0"/>
              <a:t> </a:t>
            </a:r>
            <a:r>
              <a:rPr lang="ru-RU" sz="2800" dirty="0" err="1"/>
              <a:t>з</a:t>
            </a:r>
            <a:r>
              <a:rPr lang="ru-RU" sz="2800" dirty="0"/>
              <a:t> </a:t>
            </a:r>
            <a:r>
              <a:rPr lang="ru-RU" sz="2800" dirty="0" err="1"/>
              <a:t>кріпацтва</a:t>
            </a:r>
            <a:r>
              <a:rPr lang="ru-RU" sz="2800" dirty="0"/>
              <a:t>. 25 </a:t>
            </a:r>
            <a:r>
              <a:rPr lang="ru-RU" sz="2800" dirty="0" err="1"/>
              <a:t>квітня</a:t>
            </a:r>
            <a:r>
              <a:rPr lang="ru-RU" sz="2800" dirty="0"/>
              <a:t> 1838 року на </a:t>
            </a:r>
            <a:r>
              <a:rPr lang="ru-RU" sz="2800" dirty="0" err="1"/>
              <a:t>квартирі</a:t>
            </a:r>
            <a:r>
              <a:rPr lang="ru-RU" sz="2800" dirty="0"/>
              <a:t> Брюллова </a:t>
            </a:r>
            <a:r>
              <a:rPr lang="ru-RU" sz="2800" dirty="0" err="1"/>
              <a:t>йому</a:t>
            </a:r>
            <a:r>
              <a:rPr lang="ru-RU" sz="2800" dirty="0"/>
              <a:t> </a:t>
            </a:r>
            <a:r>
              <a:rPr lang="ru-RU" sz="2800" dirty="0" err="1"/>
              <a:t>була</a:t>
            </a:r>
            <a:r>
              <a:rPr lang="ru-RU" sz="2800" dirty="0"/>
              <a:t> вручена </a:t>
            </a:r>
            <a:r>
              <a:rPr lang="ru-RU" sz="2800" dirty="0" err="1"/>
              <a:t>Жуковським</a:t>
            </a:r>
            <a:r>
              <a:rPr lang="ru-RU" sz="2800" dirty="0"/>
              <a:t> </a:t>
            </a:r>
            <a:r>
              <a:rPr lang="ru-RU" sz="2800" dirty="0" err="1"/>
              <a:t>відпускна</a:t>
            </a:r>
            <a:r>
              <a:rPr lang="ru-RU" sz="2800" dirty="0"/>
              <a:t>.</a:t>
            </a:r>
          </a:p>
        </p:txBody>
      </p:sp>
      <p:pic>
        <p:nvPicPr>
          <p:cNvPr id="66562" name="Picture 2" descr="http://petryk.com.ua/uploaded/images/News/kobzar/TarasShevchen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0"/>
            <a:ext cx="4211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1832р. </a:t>
            </a:r>
            <a:r>
              <a:rPr lang="ru-RU" sz="3200" dirty="0" err="1"/>
              <a:t>Енгельгардт</a:t>
            </a:r>
            <a:r>
              <a:rPr lang="ru-RU" sz="3200" dirty="0"/>
              <a:t> </a:t>
            </a:r>
            <a:r>
              <a:rPr lang="ru-RU" sz="3200" dirty="0" err="1"/>
              <a:t>законтрактовує</a:t>
            </a:r>
            <a:r>
              <a:rPr lang="ru-RU" sz="3200" dirty="0"/>
              <a:t> </a:t>
            </a:r>
            <a:r>
              <a:rPr lang="ru-RU" sz="3200" dirty="0" err="1"/>
              <a:t>Шевченка</a:t>
            </a:r>
            <a:r>
              <a:rPr lang="ru-RU" sz="3200" dirty="0"/>
              <a:t> на </a:t>
            </a:r>
            <a:r>
              <a:rPr lang="ru-RU" sz="3200" dirty="0" err="1"/>
              <a:t>чотири</a:t>
            </a:r>
            <a:r>
              <a:rPr lang="ru-RU" sz="3200" dirty="0"/>
              <a:t> роки </a:t>
            </a:r>
            <a:r>
              <a:rPr lang="ru-RU" sz="3200" dirty="0" err="1"/>
              <a:t>майстрові</a:t>
            </a:r>
            <a:r>
              <a:rPr lang="ru-RU" sz="3200" dirty="0"/>
              <a:t> </a:t>
            </a:r>
            <a:r>
              <a:rPr lang="ru-RU" sz="3200" dirty="0" err="1"/>
              <a:t>петербурзького</a:t>
            </a:r>
            <a:r>
              <a:rPr lang="ru-RU" sz="3200" dirty="0"/>
              <a:t> малярного цеху В. </a:t>
            </a:r>
            <a:r>
              <a:rPr lang="ru-RU" sz="3200" dirty="0" err="1"/>
              <a:t>Ширяєву</a:t>
            </a:r>
            <a:r>
              <a:rPr lang="ru-RU" sz="3200" dirty="0"/>
              <a:t>. Разом </a:t>
            </a:r>
            <a:r>
              <a:rPr lang="ru-RU" sz="3200" dirty="0" err="1"/>
              <a:t>із</a:t>
            </a:r>
            <a:r>
              <a:rPr lang="ru-RU" sz="3200" dirty="0"/>
              <a:t> </a:t>
            </a:r>
            <a:r>
              <a:rPr lang="ru-RU" sz="3200" dirty="0" err="1"/>
              <a:t>його</a:t>
            </a:r>
            <a:r>
              <a:rPr lang="ru-RU" sz="3200" dirty="0"/>
              <a:t> </a:t>
            </a:r>
            <a:r>
              <a:rPr lang="ru-RU" sz="3200" dirty="0" err="1"/>
              <a:t>учнями</a:t>
            </a:r>
            <a:r>
              <a:rPr lang="ru-RU" sz="3200" dirty="0"/>
              <a:t> Шевченко </a:t>
            </a:r>
            <a:r>
              <a:rPr lang="ru-RU" sz="3200" dirty="0" err="1"/>
              <a:t>бере</a:t>
            </a:r>
            <a:r>
              <a:rPr lang="ru-RU" sz="3200" dirty="0"/>
              <a:t> участь у </a:t>
            </a:r>
            <a:r>
              <a:rPr lang="ru-RU" sz="3200" dirty="0" err="1"/>
              <a:t>розписах</a:t>
            </a:r>
            <a:r>
              <a:rPr lang="ru-RU" sz="3200" dirty="0"/>
              <a:t> Великого та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петербурзьких</a:t>
            </a:r>
            <a:r>
              <a:rPr lang="ru-RU" sz="3200" dirty="0"/>
              <a:t> </a:t>
            </a:r>
            <a:r>
              <a:rPr lang="ru-RU" sz="3200" dirty="0" err="1"/>
              <a:t>театрів</a:t>
            </a:r>
            <a:r>
              <a:rPr lang="ru-RU" sz="3200" dirty="0"/>
              <a:t>. </a:t>
            </a:r>
          </a:p>
        </p:txBody>
      </p:sp>
      <p:pic>
        <p:nvPicPr>
          <p:cNvPr id="65538" name="Picture 2" descr="Файл:Shevchenko Tar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46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Очевидно, 1835р. </a:t>
            </a:r>
            <a:r>
              <a:rPr lang="ru-RU" sz="4000" dirty="0" err="1"/>
              <a:t>з</a:t>
            </a:r>
            <a:r>
              <a:rPr lang="ru-RU" sz="4000" dirty="0"/>
              <a:t> </a:t>
            </a:r>
            <a:r>
              <a:rPr lang="ru-RU" sz="4000" dirty="0" err="1"/>
              <a:t>Шевченком</a:t>
            </a:r>
            <a:r>
              <a:rPr lang="ru-RU" sz="4000" dirty="0"/>
              <a:t> </a:t>
            </a:r>
            <a:r>
              <a:rPr lang="ru-RU" sz="4000" dirty="0" err="1"/>
              <a:t>познайомився</a:t>
            </a:r>
            <a:r>
              <a:rPr lang="ru-RU" sz="4000" dirty="0"/>
              <a:t> </a:t>
            </a:r>
            <a:r>
              <a:rPr lang="ru-RU" sz="4000" dirty="0" err="1"/>
              <a:t>учень</a:t>
            </a:r>
            <a:r>
              <a:rPr lang="ru-RU" sz="4000" dirty="0"/>
              <a:t> </a:t>
            </a:r>
            <a:r>
              <a:rPr lang="ru-RU" sz="4000" dirty="0" err="1"/>
              <a:t>Академії</a:t>
            </a:r>
            <a:r>
              <a:rPr lang="ru-RU" sz="4000" dirty="0"/>
              <a:t> </a:t>
            </a:r>
            <a:r>
              <a:rPr lang="ru-RU" sz="4000" dirty="0" err="1"/>
              <a:t>мистецтв</a:t>
            </a:r>
            <a:r>
              <a:rPr lang="ru-RU" sz="4000" dirty="0"/>
              <a:t> І. </a:t>
            </a:r>
            <a:r>
              <a:rPr lang="ru-RU" sz="4000" dirty="0" err="1"/>
              <a:t>Сошенко</a:t>
            </a:r>
            <a:r>
              <a:rPr lang="ru-RU" sz="4000" dirty="0"/>
              <a:t>. </a:t>
            </a:r>
            <a:r>
              <a:rPr lang="ru-RU" sz="4000" dirty="0" err="1"/>
              <a:t>Він</a:t>
            </a:r>
            <a:r>
              <a:rPr lang="ru-RU" sz="4000" dirty="0"/>
              <a:t> </a:t>
            </a:r>
            <a:r>
              <a:rPr lang="ru-RU" sz="4000" dirty="0" err="1"/>
              <a:t>робить</a:t>
            </a:r>
            <a:r>
              <a:rPr lang="ru-RU" sz="4000" dirty="0"/>
              <a:t> усе, </a:t>
            </a:r>
            <a:r>
              <a:rPr lang="ru-RU" sz="4000" dirty="0" err="1"/>
              <a:t>щоб</a:t>
            </a:r>
            <a:r>
              <a:rPr lang="ru-RU" sz="4000" dirty="0"/>
              <a:t> </a:t>
            </a:r>
            <a:r>
              <a:rPr lang="ru-RU" sz="4000" dirty="0" err="1"/>
              <a:t>якось</a:t>
            </a:r>
            <a:r>
              <a:rPr lang="ru-RU" sz="4000" dirty="0"/>
              <a:t> </a:t>
            </a:r>
            <a:r>
              <a:rPr lang="ru-RU" sz="4000" dirty="0" err="1"/>
              <a:t>полегшити</a:t>
            </a:r>
            <a:r>
              <a:rPr lang="ru-RU" sz="4000" dirty="0"/>
              <a:t> </a:t>
            </a:r>
            <a:r>
              <a:rPr lang="ru-RU" sz="4000" dirty="0" err="1"/>
              <a:t>його</a:t>
            </a:r>
            <a:r>
              <a:rPr lang="ru-RU" sz="4000" dirty="0"/>
              <a:t> долю: </a:t>
            </a:r>
            <a:r>
              <a:rPr lang="ru-RU" sz="4000" dirty="0" err="1"/>
              <a:t>знайомить</a:t>
            </a:r>
            <a:r>
              <a:rPr lang="ru-RU" sz="4000" dirty="0"/>
              <a:t> </a:t>
            </a:r>
            <a:r>
              <a:rPr lang="ru-RU" sz="4000" dirty="0" err="1"/>
              <a:t>з</a:t>
            </a:r>
            <a:r>
              <a:rPr lang="ru-RU" sz="4000" dirty="0"/>
              <a:t> Є. </a:t>
            </a:r>
            <a:r>
              <a:rPr lang="ru-RU" sz="4000" dirty="0" err="1"/>
              <a:t>Гребінкою</a:t>
            </a:r>
            <a:r>
              <a:rPr lang="ru-RU" sz="4000" dirty="0"/>
              <a:t> </a:t>
            </a:r>
            <a:r>
              <a:rPr lang="ru-RU" sz="4000" dirty="0" err="1"/>
              <a:t>і</a:t>
            </a:r>
            <a:r>
              <a:rPr lang="ru-RU" sz="4000" dirty="0"/>
              <a:t> </a:t>
            </a:r>
            <a:r>
              <a:rPr lang="ru-RU" sz="4000" dirty="0" err="1"/>
              <a:t>конференц-секретарем</a:t>
            </a:r>
            <a:r>
              <a:rPr lang="ru-RU" sz="4000" dirty="0"/>
              <a:t> </a:t>
            </a:r>
            <a:r>
              <a:rPr lang="ru-RU" sz="4000" dirty="0" err="1"/>
              <a:t>Академії</a:t>
            </a:r>
            <a:r>
              <a:rPr lang="ru-RU" sz="4000" dirty="0"/>
              <a:t> </a:t>
            </a:r>
            <a:r>
              <a:rPr lang="ru-RU" sz="4000" dirty="0" err="1"/>
              <a:t>мистецтв</a:t>
            </a:r>
            <a:r>
              <a:rPr lang="ru-RU" sz="4000" dirty="0"/>
              <a:t> В. Григоровичем, </a:t>
            </a:r>
            <a:r>
              <a:rPr lang="ru-RU" sz="4000" dirty="0" err="1"/>
              <a:t>який</a:t>
            </a:r>
            <a:r>
              <a:rPr lang="ru-RU" sz="4000" dirty="0"/>
              <a:t> </a:t>
            </a:r>
            <a:r>
              <a:rPr lang="ru-RU" sz="4000" dirty="0" err="1"/>
              <a:t>дозволяє</a:t>
            </a:r>
            <a:r>
              <a:rPr lang="ru-RU" sz="4000" dirty="0"/>
              <a:t> </a:t>
            </a:r>
            <a:r>
              <a:rPr lang="ru-RU" sz="4000" dirty="0" err="1"/>
              <a:t>Шевченкові</a:t>
            </a:r>
            <a:r>
              <a:rPr lang="ru-RU" sz="4000" dirty="0"/>
              <a:t> </a:t>
            </a:r>
            <a:r>
              <a:rPr lang="ru-RU" sz="4000" dirty="0" err="1"/>
              <a:t>відвідувати</a:t>
            </a:r>
            <a:r>
              <a:rPr lang="ru-RU" sz="4000" dirty="0"/>
              <a:t> </a:t>
            </a:r>
            <a:r>
              <a:rPr lang="ru-RU" sz="4000" dirty="0" err="1"/>
              <a:t>рисувальні</a:t>
            </a:r>
            <a:r>
              <a:rPr lang="ru-RU" sz="4000" dirty="0"/>
              <a:t> </a:t>
            </a:r>
            <a:r>
              <a:rPr lang="ru-RU" sz="4000" dirty="0" err="1"/>
              <a:t>класи</a:t>
            </a:r>
            <a:r>
              <a:rPr lang="ru-RU" sz="4000" dirty="0"/>
              <a:t> </a:t>
            </a:r>
            <a:r>
              <a:rPr lang="ru-RU" sz="4000" dirty="0" err="1"/>
              <a:t>Товариства</a:t>
            </a:r>
            <a:r>
              <a:rPr lang="ru-RU" sz="4000" dirty="0"/>
              <a:t> </a:t>
            </a:r>
            <a:r>
              <a:rPr lang="ru-RU" sz="4000" dirty="0" err="1"/>
              <a:t>заохочування</a:t>
            </a:r>
            <a:r>
              <a:rPr lang="ru-RU" sz="4000" dirty="0"/>
              <a:t> </a:t>
            </a:r>
            <a:r>
              <a:rPr lang="ru-RU" sz="4000" dirty="0" err="1"/>
              <a:t>художників</a:t>
            </a:r>
            <a:r>
              <a:rPr lang="ru-RU" sz="4000" dirty="0"/>
              <a:t> (1835).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705</Words>
  <Application>Microsoft Office PowerPoint</Application>
  <PresentationFormat>Экран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Katya</dc:creator>
  <cp:lastModifiedBy>User</cp:lastModifiedBy>
  <cp:revision>18</cp:revision>
  <dcterms:created xsi:type="dcterms:W3CDTF">2014-01-23T18:00:56Z</dcterms:created>
  <dcterms:modified xsi:type="dcterms:W3CDTF">2014-01-24T09:45:15Z</dcterms:modified>
</cp:coreProperties>
</file>