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0" r:id="rId6"/>
    <p:sldId id="263" r:id="rId7"/>
    <p:sldId id="262" r:id="rId8"/>
    <p:sldId id="265" r:id="rId9"/>
    <p:sldId id="264" r:id="rId10"/>
    <p:sldId id="267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&#1055;&#1086;&#1083;&#1100;&#1079;&#1086;&#1074;&#1072;&#1090;&#1077;&#1083;&#1100;\Downloads\&#1082;&#1083;&#1072;&#1089;&#1089;&#1080;&#1095;&#1077;&#1089;&#1082;&#1072;&#1103;%20&#1084;&#1091;&#1079;&#1099;&#1082;&#1072;%20-%20&#1079;&#1072;&#1093;&#1074;&#1072;&#1090;&#1099;&#1074;&#1072;&#1077;&#1090;...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55;&#1086;&#1083;&#1100;&#1079;&#1086;&#1074;&#1072;&#1090;&#1077;&#1083;&#1100;\Downloads\&#1082;&#1083;&#1072;&#1089;&#1089;&#1080;&#1095;&#1077;&#1089;&#1082;&#1072;&#1103;%20&#1084;&#1091;&#1079;&#1099;&#1082;&#1072;%20-%20&#1079;&#1072;&#1093;&#1074;&#1072;&#1090;&#1099;&#1074;&#1072;&#1077;&#1090;....mp3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5072074"/>
            <a:ext cx="6786578" cy="1357314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C00000"/>
                </a:solidFill>
              </a:rPr>
              <a:t>Моя </a:t>
            </a:r>
            <a:r>
              <a:rPr lang="ru-RU" sz="3600" b="1" dirty="0" err="1" smtClean="0">
                <a:solidFill>
                  <a:srgbClr val="C00000"/>
                </a:solidFill>
              </a:rPr>
              <a:t>любове</a:t>
            </a:r>
            <a:r>
              <a:rPr lang="ru-RU" sz="3600" b="1" dirty="0" smtClean="0">
                <a:solidFill>
                  <a:srgbClr val="C00000"/>
                </a:solidFill>
              </a:rPr>
              <a:t>! Я перед тобою. 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Бери мене в </a:t>
            </a:r>
            <a:r>
              <a:rPr lang="ru-RU" sz="3600" b="1" dirty="0" err="1" smtClean="0">
                <a:solidFill>
                  <a:srgbClr val="C00000"/>
                </a:solidFill>
              </a:rPr>
              <a:t>свої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блаженні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сни</a:t>
            </a:r>
            <a:r>
              <a:rPr lang="ru-RU" sz="3600" b="1" dirty="0" smtClean="0">
                <a:solidFill>
                  <a:srgbClr val="C00000"/>
                </a:solidFill>
              </a:rPr>
              <a:t>. 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err="1" smtClean="0">
                <a:solidFill>
                  <a:srgbClr val="C00000"/>
                </a:solidFill>
              </a:rPr>
              <a:t>Ліна</a:t>
            </a:r>
            <a:r>
              <a:rPr lang="ru-RU" sz="3600" b="1" dirty="0" smtClean="0">
                <a:solidFill>
                  <a:srgbClr val="C00000"/>
                </a:solidFill>
              </a:rPr>
              <a:t> Костенко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642918"/>
            <a:ext cx="7429552" cy="421484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5400" b="1" dirty="0" smtClean="0">
                <a:solidFill>
                  <a:srgbClr val="C00000"/>
                </a:solidFill>
              </a:rPr>
              <a:t>Інтимна лірика Ліни </a:t>
            </a:r>
            <a:r>
              <a:rPr lang="uk-UA" sz="5400" b="1" dirty="0" smtClean="0">
                <a:solidFill>
                  <a:srgbClr val="C00000"/>
                </a:solidFill>
              </a:rPr>
              <a:t>К</a:t>
            </a:r>
            <a:r>
              <a:rPr lang="uk-UA" sz="5400" b="1" dirty="0" smtClean="0">
                <a:solidFill>
                  <a:srgbClr val="C00000"/>
                </a:solidFill>
              </a:rPr>
              <a:t>остенко</a:t>
            </a:r>
            <a:endParaRPr lang="uk-UA" sz="5400" b="1" dirty="0">
              <a:solidFill>
                <a:srgbClr val="C00000"/>
              </a:solidFill>
            </a:endParaRPr>
          </a:p>
        </p:txBody>
      </p:sp>
      <p:pic>
        <p:nvPicPr>
          <p:cNvPr id="7" name="классическая музыка - захватывает....mp3">
            <a:hlinkClick r:id="" action="ppaction://media"/>
          </p:cNvPr>
          <p:cNvPicPr>
            <a:picLocks noGrp="1" noRot="1" noChangeAspect="1"/>
          </p:cNvPicPr>
          <p:nvPr>
            <p:ph sz="half" idx="2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515100" y="37099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6572264" cy="3368676"/>
          </a:xfrm>
        </p:spPr>
        <p:txBody>
          <a:bodyPr>
            <a:normAutofit fontScale="90000"/>
          </a:bodyPr>
          <a:lstStyle/>
          <a:p>
            <a:pPr algn="l"/>
            <a:r>
              <a:rPr lang="uk-UA" b="1" dirty="0" smtClean="0">
                <a:solidFill>
                  <a:srgbClr val="C00000"/>
                </a:solidFill>
              </a:rPr>
              <a:t> </a:t>
            </a:r>
            <a:r>
              <a:rPr lang="uk-UA" sz="2700" b="1" dirty="0" smtClean="0">
                <a:solidFill>
                  <a:srgbClr val="C00000"/>
                </a:solidFill>
              </a:rPr>
              <a:t>Він цей вокал підносив, як бокал. </a:t>
            </a:r>
            <a:br>
              <a:rPr lang="uk-UA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 </a:t>
            </a:r>
            <a:r>
              <a:rPr lang="uk-UA" sz="2700" b="1" dirty="0" smtClean="0">
                <a:solidFill>
                  <a:srgbClr val="C00000"/>
                </a:solidFill>
              </a:rPr>
              <a:t>У </a:t>
            </a:r>
            <a:r>
              <a:rPr lang="uk-UA" sz="2700" b="1" dirty="0" smtClean="0">
                <a:solidFill>
                  <a:srgbClr val="C00000"/>
                </a:solidFill>
              </a:rPr>
              <a:t>нього був метелик на маніжці. </a:t>
            </a:r>
            <a:br>
              <a:rPr lang="uk-UA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 </a:t>
            </a:r>
            <a:r>
              <a:rPr lang="uk-UA" sz="2700" b="1" dirty="0" smtClean="0">
                <a:solidFill>
                  <a:srgbClr val="C00000"/>
                </a:solidFill>
              </a:rPr>
              <a:t>Якісь </a:t>
            </a:r>
            <a:r>
              <a:rPr lang="uk-UA" sz="2700" b="1" dirty="0" smtClean="0">
                <a:solidFill>
                  <a:srgbClr val="C00000"/>
                </a:solidFill>
              </a:rPr>
              <a:t>красуні, всупереч вікам, </a:t>
            </a:r>
            <a:br>
              <a:rPr lang="uk-UA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 </a:t>
            </a:r>
            <a:r>
              <a:rPr lang="uk-UA" sz="2700" b="1" dirty="0" smtClean="0">
                <a:solidFill>
                  <a:srgbClr val="C00000"/>
                </a:solidFill>
              </a:rPr>
              <a:t>До </a:t>
            </a:r>
            <a:r>
              <a:rPr lang="uk-UA" sz="2700" b="1" dirty="0" smtClean="0">
                <a:solidFill>
                  <a:srgbClr val="C00000"/>
                </a:solidFill>
              </a:rPr>
              <a:t>нього йшли по місячній доріжці. </a:t>
            </a:r>
            <a:br>
              <a:rPr lang="uk-UA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      </a:t>
            </a:r>
            <a:br>
              <a:rPr lang="uk-UA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 </a:t>
            </a:r>
            <a:r>
              <a:rPr lang="uk-UA" sz="2700" b="1" dirty="0" smtClean="0">
                <a:solidFill>
                  <a:srgbClr val="C00000"/>
                </a:solidFill>
              </a:rPr>
              <a:t>А </a:t>
            </a:r>
            <a:r>
              <a:rPr lang="uk-UA" sz="2700" b="1" dirty="0" smtClean="0">
                <a:solidFill>
                  <a:srgbClr val="C00000"/>
                </a:solidFill>
              </a:rPr>
              <a:t>потім зникла музика. Антракт. </a:t>
            </a:r>
            <a:br>
              <a:rPr lang="uk-UA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 </a:t>
            </a:r>
            <a:r>
              <a:rPr lang="uk-UA" sz="2700" b="1" dirty="0" smtClean="0">
                <a:solidFill>
                  <a:srgbClr val="C00000"/>
                </a:solidFill>
              </a:rPr>
              <a:t>Усі </a:t>
            </a:r>
            <a:r>
              <a:rPr lang="uk-UA" sz="2700" b="1" dirty="0" smtClean="0">
                <a:solidFill>
                  <a:srgbClr val="C00000"/>
                </a:solidFill>
              </a:rPr>
              <a:t>мужчини говорили прозою. </a:t>
            </a:r>
            <a:br>
              <a:rPr lang="uk-UA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 </a:t>
            </a:r>
            <a:r>
              <a:rPr lang="uk-UA" sz="2700" b="1" dirty="0" smtClean="0">
                <a:solidFill>
                  <a:srgbClr val="C00000"/>
                </a:solidFill>
              </a:rPr>
              <a:t>Жінки </a:t>
            </a:r>
            <a:r>
              <a:rPr lang="uk-UA" sz="2700" b="1" dirty="0" smtClean="0">
                <a:solidFill>
                  <a:srgbClr val="C00000"/>
                </a:solidFill>
              </a:rPr>
              <a:t>мовчали. Все було не так. </a:t>
            </a:r>
            <a:br>
              <a:rPr lang="uk-UA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 </a:t>
            </a:r>
            <a:r>
              <a:rPr lang="uk-UA" sz="2700" b="1" dirty="0" smtClean="0">
                <a:solidFill>
                  <a:srgbClr val="C00000"/>
                </a:solidFill>
              </a:rPr>
              <a:t>Їм </a:t>
            </a:r>
            <a:r>
              <a:rPr lang="uk-UA" sz="2700" b="1" dirty="0" smtClean="0">
                <a:solidFill>
                  <a:srgbClr val="C00000"/>
                </a:solidFill>
              </a:rPr>
              <a:t>не хотілось пива і морозива. </a:t>
            </a:r>
            <a:endParaRPr lang="uk-UA" sz="27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-aBYD7fPTo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28" y="1571612"/>
            <a:ext cx="3998872" cy="500066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68580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Любов високоморальна й </a:t>
            </a:r>
            <a:r>
              <a:rPr lang="uk-UA" sz="2800" b="1" dirty="0" err="1" smtClean="0">
                <a:solidFill>
                  <a:srgbClr val="C00000"/>
                </a:solidFill>
              </a:rPr>
              <a:t>високоестетична</a:t>
            </a:r>
            <a:r>
              <a:rPr lang="uk-UA" sz="2800" b="1" dirty="0" smtClean="0">
                <a:solidFill>
                  <a:srgbClr val="C00000"/>
                </a:solidFill>
              </a:rPr>
              <a:t>, вона постає як чинник виховання, формування смаків і уподобань. Вічність і </a:t>
            </a:r>
            <a:r>
              <a:rPr lang="uk-UA" sz="2800" b="1" dirty="0" err="1" smtClean="0">
                <a:solidFill>
                  <a:srgbClr val="C00000"/>
                </a:solidFill>
              </a:rPr>
              <a:t>непроминальність</a:t>
            </a:r>
            <a:r>
              <a:rPr lang="uk-UA" sz="2800" b="1" dirty="0" smtClean="0">
                <a:solidFill>
                  <a:srgbClr val="C00000"/>
                </a:solidFill>
              </a:rPr>
              <a:t> класики кохання втілена в образі старого співака у вірші "Пелюстки старовинного романсу". Художні деталі - бокал, метелик на маніжці - протиставлені в тексті номінаціям, що вказують на сірість, буденність, примітив і відсутність тону: </a:t>
            </a:r>
            <a:endParaRPr lang="uk-UA" sz="28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akses02.jpg"/>
          <p:cNvPicPr>
            <a:picLocks noGrp="1" noChangeAspect="1"/>
          </p:cNvPicPr>
          <p:nvPr>
            <p:ph idx="1"/>
          </p:nvPr>
        </p:nvPicPr>
        <p:blipFill>
          <a:blip r:embed="rId2"/>
          <a:srcRect r="49323"/>
          <a:stretch>
            <a:fillRect/>
          </a:stretch>
        </p:blipFill>
        <p:spPr>
          <a:xfrm>
            <a:off x="5214942" y="714356"/>
            <a:ext cx="3954927" cy="550072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5286380" cy="642942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</a:rPr>
              <a:t> Прекрасна, щемка мелодія інтимної лірики Ліни Костенко бринить в душі то сумом і гіркотою, то вигадкою й оманою, пошуком єдиного й неповторного, то мріється як сон чи казка, а то лунає рішучим і вольовим наказом, естетичним і моральним заповітом. </a:t>
            </a:r>
            <a:endParaRPr lang="uk-UA" sz="32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akses01.jpg"/>
          <p:cNvPicPr>
            <a:picLocks noGrp="1" noChangeAspect="1"/>
          </p:cNvPicPr>
          <p:nvPr>
            <p:ph idx="1"/>
          </p:nvPr>
        </p:nvPicPr>
        <p:blipFill>
          <a:blip r:embed="rId2"/>
          <a:srcRect r="49178"/>
          <a:stretch>
            <a:fillRect/>
          </a:stretch>
        </p:blipFill>
        <p:spPr>
          <a:xfrm>
            <a:off x="5357818" y="1000108"/>
            <a:ext cx="3520890" cy="487183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5572164" cy="6000792"/>
          </a:xfrm>
        </p:spPr>
        <p:txBody>
          <a:bodyPr>
            <a:normAutofit/>
          </a:bodyPr>
          <a:lstStyle/>
          <a:p>
            <a:pPr algn="l"/>
            <a:r>
              <a:rPr lang="uk-UA" sz="2400" b="1" dirty="0" smtClean="0">
                <a:solidFill>
                  <a:srgbClr val="C00000"/>
                </a:solidFill>
              </a:rPr>
              <a:t>Я дуже тяжко Вами </a:t>
            </a:r>
            <a:r>
              <a:rPr lang="uk-UA" sz="2400" b="1" dirty="0" err="1" smtClean="0">
                <a:solidFill>
                  <a:srgbClr val="C00000"/>
                </a:solidFill>
              </a:rPr>
              <a:t>відболіла</a:t>
            </a:r>
            <a:r>
              <a:rPr lang="uk-UA" sz="2400" b="1" dirty="0" smtClean="0">
                <a:solidFill>
                  <a:srgbClr val="C00000"/>
                </a:solidFill>
              </a:rPr>
              <a:t>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Це все було як марення, як сон.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Любов підкралась тихо, як Даліла,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А розум спав, довірливий Самсон</a:t>
            </a:r>
            <a:r>
              <a:rPr lang="uk-UA" sz="2400" b="1" dirty="0" smtClean="0">
                <a:solidFill>
                  <a:srgbClr val="C00000"/>
                </a:solidFill>
              </a:rPr>
              <a:t>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/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Тепер пора прощатися нам. Будень.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На білих вікнах змерзли вітражі.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І як ми </a:t>
            </a:r>
            <a:r>
              <a:rPr lang="uk-UA" sz="2400" b="1" dirty="0" err="1" smtClean="0">
                <a:solidFill>
                  <a:srgbClr val="C00000"/>
                </a:solidFill>
              </a:rPr>
              <a:t>будем</a:t>
            </a:r>
            <a:r>
              <a:rPr lang="uk-UA" sz="2400" b="1" dirty="0" smtClean="0">
                <a:solidFill>
                  <a:srgbClr val="C00000"/>
                </a:solidFill>
              </a:rPr>
              <a:t>, як тепер ми </a:t>
            </a:r>
            <a:r>
              <a:rPr lang="uk-UA" sz="2400" b="1" dirty="0" err="1" smtClean="0">
                <a:solidFill>
                  <a:srgbClr val="C00000"/>
                </a:solidFill>
              </a:rPr>
              <a:t>будем</a:t>
            </a:r>
            <a:r>
              <a:rPr lang="uk-UA" sz="2400" b="1" dirty="0" smtClean="0">
                <a:solidFill>
                  <a:srgbClr val="C00000"/>
                </a:solidFill>
              </a:rPr>
              <a:t>?!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Такі вже рідні, і такі чужі</a:t>
            </a:r>
            <a:r>
              <a:rPr lang="uk-UA" sz="2400" b="1" dirty="0" smtClean="0">
                <a:solidFill>
                  <a:srgbClr val="C00000"/>
                </a:solidFill>
              </a:rPr>
              <a:t>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/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Ця казка днів – вона була недовгою.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Цей світлий сон – пішов без вороття.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Це тихе сяйво над моєю долею! –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Воно лишилось на усе життя.</a:t>
            </a:r>
            <a:br>
              <a:rPr lang="uk-UA" sz="2400" b="1" dirty="0" smtClean="0">
                <a:solidFill>
                  <a:srgbClr val="C00000"/>
                </a:solidFill>
              </a:rPr>
            </a:br>
            <a:endParaRPr lang="uk-UA" sz="24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7CP9k2V9E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9256" y="1000108"/>
            <a:ext cx="3507000" cy="447828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0"/>
            <a:ext cx="5357850" cy="664371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solidFill>
                  <a:srgbClr val="C00000"/>
                </a:solidFill>
              </a:rPr>
              <a:t>Поезія Ліни Костенко надзвичайно м'яка і жіноча, в ній відбито прекрасне, золоте серце поетеси, її почуття й думки, що </a:t>
            </a:r>
            <a:r>
              <a:rPr lang="uk-UA" sz="2700" b="1" smtClean="0">
                <a:solidFill>
                  <a:srgbClr val="C00000"/>
                </a:solidFill>
              </a:rPr>
              <a:t>стали </a:t>
            </a:r>
            <a:r>
              <a:rPr lang="uk-UA" sz="2700" b="1" smtClean="0">
                <a:solidFill>
                  <a:srgbClr val="C00000"/>
                </a:solidFill>
              </a:rPr>
              <a:t>мені </a:t>
            </a:r>
            <a:r>
              <a:rPr lang="uk-UA" sz="2700" b="1" dirty="0" smtClean="0">
                <a:solidFill>
                  <a:srgbClr val="C00000"/>
                </a:solidFill>
              </a:rPr>
              <a:t>дуже близькими. її поезія — це талант, це гармонія. Гармонія мозку і душі, думки і почуття, змісту і форми. Талант поетеси, чудової жінки, що вміє відчувати, вміє дослуховуватися до найінтимніших своїх почуттів, проникати в найпотаємніші куточки людської душі, не міг не втілитися в поезіях про кохання. Ліна Костенко — тонкий лірик, автор блискучих поезій інтимного </a:t>
            </a:r>
            <a:r>
              <a:rPr lang="uk-UA" sz="2400" b="1" dirty="0" smtClean="0">
                <a:solidFill>
                  <a:srgbClr val="C00000"/>
                </a:solidFill>
              </a:rPr>
              <a:t>характеру.</a:t>
            </a:r>
            <a:r>
              <a:rPr lang="uk-UA" b="1" dirty="0" smtClean="0">
                <a:solidFill>
                  <a:srgbClr val="C00000"/>
                </a:solidFill>
              </a:rPr>
              <a:t> </a:t>
            </a:r>
            <a:endParaRPr lang="uk-UA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akses02.jpg"/>
          <p:cNvPicPr>
            <a:picLocks noGrp="1" noChangeAspect="1"/>
          </p:cNvPicPr>
          <p:nvPr>
            <p:ph idx="1"/>
          </p:nvPr>
        </p:nvPicPr>
        <p:blipFill>
          <a:blip r:embed="rId2"/>
          <a:srcRect l="50905"/>
          <a:stretch>
            <a:fillRect/>
          </a:stretch>
        </p:blipFill>
        <p:spPr>
          <a:xfrm>
            <a:off x="214282" y="1000108"/>
            <a:ext cx="3433412" cy="492922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58072" cy="365442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err="1" smtClean="0">
                <a:solidFill>
                  <a:srgbClr val="C00000"/>
                </a:solidFill>
              </a:rPr>
              <a:t>Це</a:t>
            </a:r>
            <a:r>
              <a:rPr lang="ru-RU" sz="2800" b="1" dirty="0" smtClean="0">
                <a:solidFill>
                  <a:srgbClr val="C00000"/>
                </a:solidFill>
              </a:rPr>
              <a:t> не чудо, </a:t>
            </a:r>
            <a:r>
              <a:rPr lang="ru-RU" sz="2800" b="1" dirty="0" err="1" smtClean="0">
                <a:solidFill>
                  <a:srgbClr val="C00000"/>
                </a:solidFill>
              </a:rPr>
              <a:t>це</a:t>
            </a:r>
            <a:r>
              <a:rPr lang="ru-RU" sz="2800" b="1" dirty="0" smtClean="0">
                <a:solidFill>
                  <a:srgbClr val="C00000"/>
                </a:solidFill>
              </a:rPr>
              <a:t> гад, </a:t>
            </a:r>
            <a:r>
              <a:rPr lang="ru-RU" sz="2800" b="1" dirty="0" err="1" smtClean="0">
                <a:solidFill>
                  <a:srgbClr val="C00000"/>
                </a:solidFill>
              </a:rPr>
              <a:t>мені</a:t>
            </a:r>
            <a:r>
              <a:rPr lang="ru-RU" sz="2800" b="1" dirty="0" smtClean="0">
                <a:solidFill>
                  <a:srgbClr val="C00000"/>
                </a:solidFill>
              </a:rPr>
              <a:t> страшно такого </a:t>
            </a:r>
            <a:r>
              <a:rPr lang="ru-RU" sz="2800" b="1" dirty="0" err="1" smtClean="0">
                <a:solidFill>
                  <a:srgbClr val="C00000"/>
                </a:solidFill>
              </a:rPr>
              <a:t>кохання</a:t>
            </a:r>
            <a:r>
              <a:rPr lang="ru-RU" sz="2800" b="1" dirty="0" smtClean="0">
                <a:solidFill>
                  <a:srgbClr val="C00000"/>
                </a:solidFill>
              </a:rPr>
              <a:t>. 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err="1" smtClean="0">
                <a:solidFill>
                  <a:srgbClr val="C00000"/>
                </a:solidFill>
              </a:rPr>
              <a:t>Чорна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магія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ночі</a:t>
            </a:r>
            <a:r>
              <a:rPr lang="ru-RU" sz="2800" b="1" dirty="0" smtClean="0">
                <a:solidFill>
                  <a:srgbClr val="C00000"/>
                </a:solidFill>
              </a:rPr>
              <a:t>, скажи </a:t>
            </a:r>
            <a:r>
              <a:rPr lang="ru-RU" sz="2800" b="1" dirty="0" err="1" smtClean="0">
                <a:solidFill>
                  <a:srgbClr val="C00000"/>
                </a:solidFill>
              </a:rPr>
              <a:t>мені</a:t>
            </a:r>
            <a:r>
              <a:rPr lang="ru-RU" sz="2800" b="1" dirty="0" smtClean="0">
                <a:solidFill>
                  <a:srgbClr val="C00000"/>
                </a:solidFill>
              </a:rPr>
              <a:t> голосом </a:t>
            </a:r>
            <a:r>
              <a:rPr lang="ru-RU" sz="2800" b="1" dirty="0" err="1" smtClean="0">
                <a:solidFill>
                  <a:srgbClr val="C00000"/>
                </a:solidFill>
              </a:rPr>
              <a:t>рік</a:t>
            </a:r>
            <a:r>
              <a:rPr lang="ru-RU" sz="2800" b="1" dirty="0" smtClean="0">
                <a:solidFill>
                  <a:srgbClr val="C00000"/>
                </a:solidFill>
              </a:rPr>
              <a:t> — 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err="1" smtClean="0">
                <a:solidFill>
                  <a:srgbClr val="C00000"/>
                </a:solidFill>
              </a:rPr>
              <a:t>ця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тривога</a:t>
            </a:r>
            <a:r>
              <a:rPr lang="ru-RU" sz="2800" b="1" dirty="0" smtClean="0">
                <a:solidFill>
                  <a:srgbClr val="C00000"/>
                </a:solidFill>
              </a:rPr>
              <a:t>, </a:t>
            </a:r>
            <a:r>
              <a:rPr lang="ru-RU" sz="2800" b="1" dirty="0" err="1" smtClean="0">
                <a:solidFill>
                  <a:srgbClr val="C00000"/>
                </a:solidFill>
              </a:rPr>
              <a:t>ця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ніжність</a:t>
            </a:r>
            <a:r>
              <a:rPr lang="ru-RU" sz="2800" b="1" dirty="0" smtClean="0">
                <a:solidFill>
                  <a:srgbClr val="C00000"/>
                </a:solidFill>
              </a:rPr>
              <a:t>, </a:t>
            </a:r>
            <a:r>
              <a:rPr lang="ru-RU" sz="2800" b="1" dirty="0" err="1" smtClean="0">
                <a:solidFill>
                  <a:srgbClr val="C00000"/>
                </a:solidFill>
              </a:rPr>
              <a:t>незатьмарений</a:t>
            </a:r>
            <a:r>
              <a:rPr lang="ru-RU" sz="2800" b="1" dirty="0" smtClean="0">
                <a:solidFill>
                  <a:srgbClr val="C00000"/>
                </a:solidFill>
              </a:rPr>
              <a:t> рай без </a:t>
            </a:r>
            <a:r>
              <a:rPr lang="ru-RU" sz="2800" b="1" dirty="0" err="1" smtClean="0">
                <a:solidFill>
                  <a:srgbClr val="C00000"/>
                </a:solidFill>
              </a:rPr>
              <a:t>вигнання</a:t>
            </a:r>
            <a:r>
              <a:rPr lang="ru-RU" sz="2800" b="1" dirty="0" smtClean="0">
                <a:solidFill>
                  <a:srgbClr val="C00000"/>
                </a:solidFill>
              </a:rPr>
              <a:t>, 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err="1" smtClean="0">
                <a:solidFill>
                  <a:srgbClr val="C00000"/>
                </a:solidFill>
              </a:rPr>
              <a:t>заворожене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щастя</a:t>
            </a:r>
            <a:r>
              <a:rPr lang="ru-RU" sz="2800" b="1" dirty="0" smtClean="0">
                <a:solidFill>
                  <a:srgbClr val="C00000"/>
                </a:solidFill>
              </a:rPr>
              <a:t>, — </a:t>
            </a:r>
            <a:r>
              <a:rPr lang="ru-RU" sz="2800" b="1" dirty="0" err="1" smtClean="0">
                <a:solidFill>
                  <a:srgbClr val="C00000"/>
                </a:solidFill>
              </a:rPr>
              <a:t>чи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буває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таке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навік</a:t>
            </a:r>
            <a:r>
              <a:rPr lang="ru-RU" sz="2800" b="1" dirty="0" smtClean="0">
                <a:solidFill>
                  <a:srgbClr val="C00000"/>
                </a:solidFill>
              </a:rPr>
              <a:t>. 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endParaRPr lang="uk-UA" sz="28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ch0_oHsyxn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9124" y="3786190"/>
            <a:ext cx="4063810" cy="27146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285776"/>
            <a:ext cx="8929718" cy="4714908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Кохання, на думку поетеси, — це найбільший самовияв людини, найбільша самореалізація, найкращий плід людської душі і серця. Якщо людина здатна кохати до самозабуття, до самозречення, до самоспалення, — значить Господь благословив її, дав можливість пережити найщасливіші години, дні в житті. Людина, яка кохає, не здатна чинити </a:t>
            </a:r>
            <a:r>
              <a:rPr lang="uk-UA" sz="2800" b="1" dirty="0" smtClean="0">
                <a:solidFill>
                  <a:srgbClr val="C00000"/>
                </a:solidFill>
              </a:rPr>
              <a:t>зло</a:t>
            </a:r>
            <a:r>
              <a:rPr lang="uk-UA" sz="2800" b="1" dirty="0" smtClean="0">
                <a:solidFill>
                  <a:srgbClr val="C00000"/>
                </a:solidFill>
              </a:rPr>
              <a:t>.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800" dirty="0"/>
          </a:p>
        </p:txBody>
      </p:sp>
      <p:pic>
        <p:nvPicPr>
          <p:cNvPr id="4" name="Содержимое 3" descr="-MLkUYvNF0A.jpg"/>
          <p:cNvPicPr>
            <a:picLocks noGrp="1" noChangeAspect="1"/>
          </p:cNvPicPr>
          <p:nvPr>
            <p:ph idx="1"/>
          </p:nvPr>
        </p:nvPicPr>
        <p:blipFill>
          <a:blip r:embed="rId2"/>
          <a:srcRect r="823" b="42857"/>
          <a:stretch>
            <a:fillRect/>
          </a:stretch>
        </p:blipFill>
        <p:spPr>
          <a:xfrm>
            <a:off x="2357422" y="3500438"/>
            <a:ext cx="4714908" cy="314327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214290"/>
            <a:ext cx="5072098" cy="6357982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err="1" smtClean="0">
                <a:solidFill>
                  <a:srgbClr val="C00000"/>
                </a:solidFill>
              </a:rPr>
              <a:t>Розкажу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тобі</a:t>
            </a:r>
            <a:r>
              <a:rPr lang="ru-RU" sz="2400" b="1" dirty="0" smtClean="0">
                <a:solidFill>
                  <a:srgbClr val="C00000"/>
                </a:solidFill>
              </a:rPr>
              <a:t> думку </a:t>
            </a:r>
            <a:r>
              <a:rPr lang="ru-RU" sz="2400" b="1" dirty="0" err="1" smtClean="0">
                <a:solidFill>
                  <a:srgbClr val="C00000"/>
                </a:solidFill>
              </a:rPr>
              <a:t>таємну</a:t>
            </a:r>
            <a:r>
              <a:rPr lang="ru-RU" sz="2400" b="1" dirty="0" smtClean="0">
                <a:solidFill>
                  <a:srgbClr val="C00000"/>
                </a:solidFill>
              </a:rPr>
              <a:t>,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err="1" smtClean="0">
                <a:solidFill>
                  <a:srgbClr val="C00000"/>
                </a:solidFill>
              </a:rPr>
              <a:t>дивний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здогад</a:t>
            </a:r>
            <a:r>
              <a:rPr lang="ru-RU" sz="2400" b="1" dirty="0" smtClean="0">
                <a:solidFill>
                  <a:srgbClr val="C00000"/>
                </a:solidFill>
              </a:rPr>
              <a:t> мене </a:t>
            </a:r>
            <a:r>
              <a:rPr lang="ru-RU" sz="2400" b="1" dirty="0" err="1" smtClean="0">
                <a:solidFill>
                  <a:srgbClr val="C00000"/>
                </a:solidFill>
              </a:rPr>
              <a:t>обпік</a:t>
            </a:r>
            <a:r>
              <a:rPr lang="ru-RU" sz="2400" b="1" dirty="0" smtClean="0">
                <a:solidFill>
                  <a:srgbClr val="C00000"/>
                </a:solidFill>
              </a:rPr>
              <a:t>: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я </a:t>
            </a:r>
            <a:r>
              <a:rPr lang="ru-RU" sz="2400" b="1" dirty="0" err="1" smtClean="0">
                <a:solidFill>
                  <a:srgbClr val="C00000"/>
                </a:solidFill>
              </a:rPr>
              <a:t>залишуся</a:t>
            </a:r>
            <a:r>
              <a:rPr lang="ru-RU" sz="2400" b="1" dirty="0" smtClean="0">
                <a:solidFill>
                  <a:srgbClr val="C00000"/>
                </a:solidFill>
              </a:rPr>
              <a:t> в </a:t>
            </a:r>
            <a:r>
              <a:rPr lang="ru-RU" sz="2400" b="1" dirty="0" err="1" smtClean="0">
                <a:solidFill>
                  <a:srgbClr val="C00000"/>
                </a:solidFill>
              </a:rPr>
              <a:t>серці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твоєму</a:t>
            </a:r>
            <a:r>
              <a:rPr lang="ru-RU" sz="2400" b="1" dirty="0" smtClean="0">
                <a:solidFill>
                  <a:srgbClr val="C00000"/>
                </a:solidFill>
              </a:rPr>
              <a:t>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на </a:t>
            </a:r>
            <a:r>
              <a:rPr lang="ru-RU" sz="2400" b="1" dirty="0" err="1" smtClean="0">
                <a:solidFill>
                  <a:srgbClr val="C00000"/>
                </a:solidFill>
              </a:rPr>
              <a:t>сьогодні</a:t>
            </a:r>
            <a:r>
              <a:rPr lang="ru-RU" sz="2400" b="1" dirty="0" smtClean="0">
                <a:solidFill>
                  <a:srgbClr val="C00000"/>
                </a:solidFill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</a:rPr>
              <a:t>на</a:t>
            </a:r>
            <a:r>
              <a:rPr lang="ru-RU" sz="2400" b="1" dirty="0" smtClean="0">
                <a:solidFill>
                  <a:srgbClr val="C00000"/>
                </a:solidFill>
              </a:rPr>
              <a:t> завтра, </a:t>
            </a:r>
            <a:r>
              <a:rPr lang="ru-RU" sz="2400" b="1" dirty="0" err="1" smtClean="0">
                <a:solidFill>
                  <a:srgbClr val="C00000"/>
                </a:solidFill>
              </a:rPr>
              <a:t>навік</a:t>
            </a:r>
            <a:r>
              <a:rPr lang="ru-RU" sz="2400" b="1" dirty="0" smtClean="0">
                <a:solidFill>
                  <a:srgbClr val="C00000"/>
                </a:solidFill>
              </a:rPr>
              <a:t>.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І </a:t>
            </a:r>
            <a:r>
              <a:rPr lang="ru-RU" sz="2400" b="1" dirty="0" err="1" smtClean="0">
                <a:solidFill>
                  <a:srgbClr val="C00000"/>
                </a:solidFill>
              </a:rPr>
              <a:t>минатиме</a:t>
            </a:r>
            <a:r>
              <a:rPr lang="ru-RU" sz="2400" b="1" dirty="0" smtClean="0">
                <a:solidFill>
                  <a:srgbClr val="C00000"/>
                </a:solidFill>
              </a:rPr>
              <a:t> час, нанизавши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err="1" smtClean="0">
                <a:solidFill>
                  <a:srgbClr val="C00000"/>
                </a:solidFill>
              </a:rPr>
              <a:t>сотні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вражень</a:t>
            </a:r>
            <a:r>
              <a:rPr lang="ru-RU" sz="2400" b="1" dirty="0" smtClean="0">
                <a:solidFill>
                  <a:srgbClr val="C00000"/>
                </a:solidFill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</a:rPr>
              <a:t>імен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і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країн</a:t>
            </a:r>
            <a:r>
              <a:rPr lang="ru-RU" sz="2400" b="1" dirty="0" smtClean="0">
                <a:solidFill>
                  <a:srgbClr val="C00000"/>
                </a:solidFill>
              </a:rPr>
              <a:t>, –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на </a:t>
            </a:r>
            <a:r>
              <a:rPr lang="ru-RU" sz="2400" b="1" dirty="0" err="1" smtClean="0">
                <a:solidFill>
                  <a:srgbClr val="C00000"/>
                </a:solidFill>
              </a:rPr>
              <a:t>сьогодні</a:t>
            </a:r>
            <a:r>
              <a:rPr lang="ru-RU" sz="2400" b="1" dirty="0" smtClean="0">
                <a:solidFill>
                  <a:srgbClr val="C00000"/>
                </a:solidFill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</a:rPr>
              <a:t>на</a:t>
            </a:r>
            <a:r>
              <a:rPr lang="ru-RU" sz="2400" b="1" dirty="0" smtClean="0">
                <a:solidFill>
                  <a:srgbClr val="C00000"/>
                </a:solidFill>
              </a:rPr>
              <a:t> завтра, </a:t>
            </a:r>
            <a:r>
              <a:rPr lang="ru-RU" sz="2400" b="1" dirty="0" err="1" smtClean="0">
                <a:solidFill>
                  <a:srgbClr val="C00000"/>
                </a:solidFill>
              </a:rPr>
              <a:t>назавжди</a:t>
            </a:r>
            <a:r>
              <a:rPr lang="ru-RU" sz="2400" b="1" dirty="0" smtClean="0">
                <a:solidFill>
                  <a:srgbClr val="C00000"/>
                </a:solidFill>
              </a:rPr>
              <a:t>! –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err="1" smtClean="0">
                <a:solidFill>
                  <a:srgbClr val="C00000"/>
                </a:solidFill>
              </a:rPr>
              <a:t>ти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залишишся</a:t>
            </a:r>
            <a:r>
              <a:rPr lang="ru-RU" sz="2400" b="1" dirty="0" smtClean="0">
                <a:solidFill>
                  <a:srgbClr val="C00000"/>
                </a:solidFill>
              </a:rPr>
              <a:t> в </a:t>
            </a:r>
            <a:r>
              <a:rPr lang="ru-RU" sz="2400" b="1" dirty="0" err="1" smtClean="0">
                <a:solidFill>
                  <a:srgbClr val="C00000"/>
                </a:solidFill>
              </a:rPr>
              <a:t>серці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моїм</a:t>
            </a:r>
            <a:r>
              <a:rPr lang="ru-RU" sz="2400" b="1" dirty="0" smtClean="0">
                <a:solidFill>
                  <a:srgbClr val="C00000"/>
                </a:solidFill>
              </a:rPr>
              <a:t>.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А </a:t>
            </a:r>
            <a:r>
              <a:rPr lang="ru-RU" sz="2400" b="1" dirty="0" err="1" smtClean="0">
                <a:solidFill>
                  <a:srgbClr val="C00000"/>
                </a:solidFill>
              </a:rPr>
              <a:t>чому</a:t>
            </a:r>
            <a:r>
              <a:rPr lang="ru-RU" sz="2400" b="1" dirty="0" smtClean="0">
                <a:solidFill>
                  <a:srgbClr val="C00000"/>
                </a:solidFill>
              </a:rPr>
              <a:t>? То чудна теорема,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на яку </a:t>
            </a:r>
            <a:r>
              <a:rPr lang="ru-RU" sz="2400" b="1" dirty="0" err="1" smtClean="0">
                <a:solidFill>
                  <a:srgbClr val="C00000"/>
                </a:solidFill>
              </a:rPr>
              <a:t>ти</a:t>
            </a:r>
            <a:r>
              <a:rPr lang="ru-RU" sz="2400" b="1" dirty="0" smtClean="0">
                <a:solidFill>
                  <a:srgbClr val="C00000"/>
                </a:solidFill>
              </a:rPr>
              <a:t> мене </a:t>
            </a:r>
            <a:r>
              <a:rPr lang="ru-RU" sz="2400" b="1" dirty="0" err="1" smtClean="0">
                <a:solidFill>
                  <a:srgbClr val="C00000"/>
                </a:solidFill>
              </a:rPr>
              <a:t>прирік</a:t>
            </a:r>
            <a:r>
              <a:rPr lang="ru-RU" sz="2400" b="1" dirty="0" smtClean="0">
                <a:solidFill>
                  <a:srgbClr val="C00000"/>
                </a:solidFill>
              </a:rPr>
              <a:t>.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То все разом, а </a:t>
            </a:r>
            <a:r>
              <a:rPr lang="ru-RU" sz="2400" b="1" dirty="0" err="1" smtClean="0">
                <a:solidFill>
                  <a:srgbClr val="C00000"/>
                </a:solidFill>
              </a:rPr>
              <a:t>ти</a:t>
            </a:r>
            <a:r>
              <a:rPr lang="ru-RU" sz="2400" b="1" dirty="0" smtClean="0">
                <a:solidFill>
                  <a:srgbClr val="C00000"/>
                </a:solidFill>
              </a:rPr>
              <a:t> – </a:t>
            </a:r>
            <a:r>
              <a:rPr lang="ru-RU" sz="2400" b="1" dirty="0" err="1" smtClean="0">
                <a:solidFill>
                  <a:srgbClr val="C00000"/>
                </a:solidFill>
              </a:rPr>
              <a:t>окремо</a:t>
            </a:r>
            <a:r>
              <a:rPr lang="ru-RU" sz="2400" b="1" dirty="0" smtClean="0">
                <a:solidFill>
                  <a:srgbClr val="C00000"/>
                </a:solidFill>
              </a:rPr>
              <a:t>. 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І </a:t>
            </a:r>
            <a:r>
              <a:rPr lang="ru-RU" sz="2400" b="1" dirty="0" err="1" smtClean="0">
                <a:solidFill>
                  <a:srgbClr val="C00000"/>
                </a:solidFill>
              </a:rPr>
              <a:t>сьогодні</a:t>
            </a:r>
            <a:r>
              <a:rPr lang="ru-RU" sz="2400" b="1" dirty="0" smtClean="0">
                <a:solidFill>
                  <a:srgbClr val="C00000"/>
                </a:solidFill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</a:rPr>
              <a:t>і</a:t>
            </a:r>
            <a:r>
              <a:rPr lang="ru-RU" sz="2400" b="1" dirty="0" smtClean="0">
                <a:solidFill>
                  <a:srgbClr val="C00000"/>
                </a:solidFill>
              </a:rPr>
              <a:t> завтра, </a:t>
            </a:r>
            <a:r>
              <a:rPr lang="ru-RU" sz="2400" b="1" dirty="0" err="1" smtClean="0">
                <a:solidFill>
                  <a:srgbClr val="C00000"/>
                </a:solidFill>
              </a:rPr>
              <a:t>й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навік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  <a:endParaRPr lang="uk-UA" sz="2400" b="1" dirty="0">
              <a:solidFill>
                <a:srgbClr val="C00000"/>
              </a:solidFill>
            </a:endParaRPr>
          </a:p>
        </p:txBody>
      </p:sp>
      <p:pic>
        <p:nvPicPr>
          <p:cNvPr id="6" name="Содержимое 5" descr="2Qiy-dsWYF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785794"/>
            <a:ext cx="4038819" cy="52864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4000528"/>
          </a:xfrm>
        </p:spPr>
        <p:txBody>
          <a:bodyPr>
            <a:noAutofit/>
          </a:bodyPr>
          <a:lstStyle/>
          <a:p>
            <a:pPr algn="l"/>
            <a:r>
              <a:rPr lang="uk-UA" sz="2400" b="1" dirty="0" smtClean="0">
                <a:solidFill>
                  <a:srgbClr val="C00000"/>
                </a:solidFill>
              </a:rPr>
              <a:t>У поезії «Розкажу тобі думку таємну...» — одному з ліричних шедеврів Ліни Костенко, простежуємо народження в свідомості ліричної героїні «думки таємної», спостерігаємо, як «дивний здогад» її обпікає. Вона з часом нанизує «сотні вражень, імен і країн», та найближчою має бути надія. Кохання для героїні — вічне, якщо вже покохала, то на все життя, бо кохання — це великий дар від Бога, воно носить священний характер. Тому так впевнена лірична героїня, що вона і її коханий залишаться в серці один одного «на сьогодні, на завтра, навік». У поезії звучить туга за втраченим коханням, але водночас немає мотиву безнадії. </a:t>
            </a:r>
            <a:endParaRPr lang="uk-UA" sz="24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x_ae2d4e19.jpg"/>
          <p:cNvPicPr>
            <a:picLocks noGrp="1" noChangeAspect="1"/>
          </p:cNvPicPr>
          <p:nvPr>
            <p:ph idx="1"/>
          </p:nvPr>
        </p:nvPicPr>
        <p:blipFill>
          <a:blip r:embed="rId3"/>
          <a:srcRect l="6180" t="4597" r="4953" b="31051"/>
          <a:stretch>
            <a:fillRect/>
          </a:stretch>
        </p:blipFill>
        <p:spPr>
          <a:xfrm>
            <a:off x="2000232" y="4000504"/>
            <a:ext cx="5357850" cy="2586548"/>
          </a:xfrm>
        </p:spPr>
      </p:pic>
      <p:pic>
        <p:nvPicPr>
          <p:cNvPr id="5" name="классическая музыка - захватывает..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7224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14998" cy="6154758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Моя </a:t>
            </a:r>
            <a:r>
              <a:rPr lang="ru-RU" sz="2000" b="1" dirty="0" err="1" smtClean="0">
                <a:solidFill>
                  <a:srgbClr val="C00000"/>
                </a:solidFill>
              </a:rPr>
              <a:t>любове</a:t>
            </a:r>
            <a:r>
              <a:rPr lang="ru-RU" sz="2000" b="1" dirty="0" smtClean="0">
                <a:solidFill>
                  <a:srgbClr val="C00000"/>
                </a:solidFill>
              </a:rPr>
              <a:t>! Я перед тобою.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Бери мене в </a:t>
            </a:r>
            <a:r>
              <a:rPr lang="ru-RU" sz="2000" b="1" dirty="0" err="1" smtClean="0">
                <a:solidFill>
                  <a:srgbClr val="C00000"/>
                </a:solidFill>
              </a:rPr>
              <a:t>свої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блаженні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сни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 smtClean="0">
                <a:solidFill>
                  <a:srgbClr val="C00000"/>
                </a:solidFill>
              </a:rPr>
              <a:t>Лиш</a:t>
            </a:r>
            <a:r>
              <a:rPr lang="ru-RU" sz="2000" b="1" dirty="0" smtClean="0">
                <a:solidFill>
                  <a:srgbClr val="C00000"/>
                </a:solidFill>
              </a:rPr>
              <a:t> не </a:t>
            </a:r>
            <a:r>
              <a:rPr lang="ru-RU" sz="2000" b="1" dirty="0" err="1" smtClean="0">
                <a:solidFill>
                  <a:srgbClr val="C00000"/>
                </a:solidFill>
              </a:rPr>
              <a:t>зроби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слухняною</a:t>
            </a:r>
            <a:r>
              <a:rPr lang="ru-RU" sz="2000" b="1" dirty="0" smtClean="0">
                <a:solidFill>
                  <a:srgbClr val="C00000"/>
                </a:solidFill>
              </a:rPr>
              <a:t> рабою,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не </a:t>
            </a:r>
            <a:r>
              <a:rPr lang="ru-RU" sz="2000" b="1" dirty="0" err="1" smtClean="0">
                <a:solidFill>
                  <a:srgbClr val="C00000"/>
                </a:solidFill>
              </a:rPr>
              <a:t>ошукай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крил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не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обітни</a:t>
            </a:r>
            <a:r>
              <a:rPr lang="ru-RU" sz="2000" b="1" dirty="0" smtClean="0">
                <a:solidFill>
                  <a:srgbClr val="C00000"/>
                </a:solidFill>
              </a:rPr>
              <a:t>!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Не допусти, </a:t>
            </a:r>
            <a:r>
              <a:rPr lang="ru-RU" sz="2000" b="1" dirty="0" err="1" smtClean="0">
                <a:solidFill>
                  <a:srgbClr val="C00000"/>
                </a:solidFill>
              </a:rPr>
              <a:t>щоб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світ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зійшовся</a:t>
            </a:r>
            <a:r>
              <a:rPr lang="ru-RU" sz="2000" b="1" dirty="0" smtClean="0">
                <a:solidFill>
                  <a:srgbClr val="C00000"/>
                </a:solidFill>
              </a:rPr>
              <a:t> клином,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не </a:t>
            </a:r>
            <a:r>
              <a:rPr lang="ru-RU" sz="2000" b="1" dirty="0" err="1" smtClean="0">
                <a:solidFill>
                  <a:srgbClr val="C00000"/>
                </a:solidFill>
              </a:rPr>
              <a:t>присни</a:t>
            </a:r>
            <a:r>
              <a:rPr lang="ru-RU" sz="2000" b="1" dirty="0" smtClean="0">
                <a:solidFill>
                  <a:srgbClr val="C00000"/>
                </a:solidFill>
              </a:rPr>
              <a:t>, для </a:t>
            </a:r>
            <a:r>
              <a:rPr lang="ru-RU" sz="2000" b="1" dirty="0" err="1" smtClean="0">
                <a:solidFill>
                  <a:srgbClr val="C00000"/>
                </a:solidFill>
              </a:rPr>
              <a:t>чого</a:t>
            </a:r>
            <a:r>
              <a:rPr lang="ru-RU" sz="2000" b="1" dirty="0" smtClean="0">
                <a:solidFill>
                  <a:srgbClr val="C00000"/>
                </a:solidFill>
              </a:rPr>
              <a:t> я живу.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Даруй </a:t>
            </a:r>
            <a:r>
              <a:rPr lang="ru-RU" sz="2000" b="1" dirty="0" err="1" smtClean="0">
                <a:solidFill>
                  <a:srgbClr val="C00000"/>
                </a:solidFill>
              </a:rPr>
              <a:t>мені</a:t>
            </a:r>
            <a:r>
              <a:rPr lang="ru-RU" sz="2000" b="1" dirty="0" smtClean="0">
                <a:solidFill>
                  <a:srgbClr val="C00000"/>
                </a:solidFill>
              </a:rPr>
              <a:t> над шляхом </a:t>
            </a:r>
            <a:r>
              <a:rPr lang="ru-RU" sz="2000" b="1" dirty="0" err="1" smtClean="0">
                <a:solidFill>
                  <a:srgbClr val="C00000"/>
                </a:solidFill>
              </a:rPr>
              <a:t>тополиним</a:t>
            </a:r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 smtClean="0">
                <a:solidFill>
                  <a:srgbClr val="C00000"/>
                </a:solidFill>
              </a:rPr>
              <a:t>важкого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сонця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древню</a:t>
            </a:r>
            <a:r>
              <a:rPr lang="ru-RU" sz="2000" b="1" dirty="0" smtClean="0">
                <a:solidFill>
                  <a:srgbClr val="C00000"/>
                </a:solidFill>
              </a:rPr>
              <a:t> булаву.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Не дай </a:t>
            </a:r>
            <a:r>
              <a:rPr lang="ru-RU" sz="2000" b="1" dirty="0" err="1" smtClean="0">
                <a:solidFill>
                  <a:srgbClr val="C00000"/>
                </a:solidFill>
              </a:rPr>
              <a:t>мені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заплутатись</a:t>
            </a:r>
            <a:r>
              <a:rPr lang="ru-RU" sz="2000" b="1" dirty="0" smtClean="0">
                <a:solidFill>
                  <a:srgbClr val="C00000"/>
                </a:solidFill>
              </a:rPr>
              <a:t> в </a:t>
            </a:r>
            <a:r>
              <a:rPr lang="ru-RU" sz="2000" b="1" dirty="0" err="1" smtClean="0">
                <a:solidFill>
                  <a:srgbClr val="C00000"/>
                </a:solidFill>
              </a:rPr>
              <a:t>дрібницях</a:t>
            </a:r>
            <a:r>
              <a:rPr lang="ru-RU" sz="2000" b="1" dirty="0" smtClean="0">
                <a:solidFill>
                  <a:srgbClr val="C00000"/>
                </a:solidFill>
              </a:rPr>
              <a:t>,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не </a:t>
            </a:r>
            <a:r>
              <a:rPr lang="ru-RU" sz="2000" b="1" dirty="0" err="1" smtClean="0">
                <a:solidFill>
                  <a:srgbClr val="C00000"/>
                </a:solidFill>
              </a:rPr>
              <a:t>розміняй</a:t>
            </a:r>
            <a:r>
              <a:rPr lang="ru-RU" sz="2000" b="1" dirty="0" smtClean="0">
                <a:solidFill>
                  <a:srgbClr val="C00000"/>
                </a:solidFill>
              </a:rPr>
              <a:t> на </a:t>
            </a:r>
            <a:r>
              <a:rPr lang="ru-RU" sz="2000" b="1" dirty="0" err="1" smtClean="0">
                <a:solidFill>
                  <a:srgbClr val="C00000"/>
                </a:solidFill>
              </a:rPr>
              <a:t>спотички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доріг</a:t>
            </a:r>
            <a:r>
              <a:rPr lang="ru-RU" sz="2000" b="1" dirty="0" smtClean="0">
                <a:solidFill>
                  <a:srgbClr val="C00000"/>
                </a:solidFill>
              </a:rPr>
              <a:t>,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 smtClean="0">
                <a:solidFill>
                  <a:srgbClr val="C00000"/>
                </a:solidFill>
              </a:rPr>
              <a:t>бо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кості</a:t>
            </a:r>
            <a:r>
              <a:rPr lang="ru-RU" sz="2000" b="1" dirty="0" smtClean="0">
                <a:solidFill>
                  <a:srgbClr val="C00000"/>
                </a:solidFill>
              </a:rPr>
              <a:t> перевернуться в </a:t>
            </a:r>
            <a:r>
              <a:rPr lang="ru-RU" sz="2000" b="1" dirty="0" err="1" smtClean="0">
                <a:solidFill>
                  <a:srgbClr val="C00000"/>
                </a:solidFill>
              </a:rPr>
              <a:t>гробницях</a:t>
            </a:r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 smtClean="0">
                <a:solidFill>
                  <a:srgbClr val="C00000"/>
                </a:solidFill>
              </a:rPr>
              <a:t>гірких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гордих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прадідів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моїх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І в них </a:t>
            </a:r>
            <a:r>
              <a:rPr lang="ru-RU" sz="2000" b="1" dirty="0" err="1" smtClean="0">
                <a:solidFill>
                  <a:srgbClr val="C00000"/>
                </a:solidFill>
              </a:rPr>
              <a:t>було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кохання</a:t>
            </a:r>
            <a:r>
              <a:rPr lang="ru-RU" sz="2000" b="1" dirty="0" smtClean="0">
                <a:solidFill>
                  <a:srgbClr val="C00000"/>
                </a:solidFill>
              </a:rPr>
              <a:t>, як у мене,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від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любові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тьмарився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їм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світ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І </a:t>
            </a:r>
            <a:r>
              <a:rPr lang="ru-RU" sz="2000" b="1" dirty="0" err="1" smtClean="0">
                <a:solidFill>
                  <a:srgbClr val="C00000"/>
                </a:solidFill>
              </a:rPr>
              <a:t>їх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жінки</a:t>
            </a:r>
            <a:r>
              <a:rPr lang="ru-RU" sz="2000" b="1" dirty="0" smtClean="0">
                <a:solidFill>
                  <a:srgbClr val="C00000"/>
                </a:solidFill>
              </a:rPr>
              <a:t> хапали за стремена,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та </a:t>
            </a:r>
            <a:r>
              <a:rPr lang="ru-RU" sz="2000" b="1" dirty="0" err="1" smtClean="0">
                <a:solidFill>
                  <a:srgbClr val="C00000"/>
                </a:solidFill>
              </a:rPr>
              <a:t>що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поробиш</a:t>
            </a:r>
            <a:r>
              <a:rPr lang="ru-RU" sz="2000" b="1" dirty="0" smtClean="0">
                <a:solidFill>
                  <a:srgbClr val="C00000"/>
                </a:solidFill>
              </a:rPr>
              <a:t>,— </a:t>
            </a:r>
            <a:r>
              <a:rPr lang="ru-RU" sz="2000" b="1" dirty="0" err="1" smtClean="0">
                <a:solidFill>
                  <a:srgbClr val="C00000"/>
                </a:solidFill>
              </a:rPr>
              <a:t>тільки</a:t>
            </a:r>
            <a:r>
              <a:rPr lang="ru-RU" sz="2000" b="1" dirty="0" smtClean="0">
                <a:solidFill>
                  <a:srgbClr val="C00000"/>
                </a:solidFill>
              </a:rPr>
              <a:t> до </a:t>
            </a:r>
            <a:r>
              <a:rPr lang="ru-RU" sz="2000" b="1" dirty="0" err="1" smtClean="0">
                <a:solidFill>
                  <a:srgbClr val="C00000"/>
                </a:solidFill>
              </a:rPr>
              <a:t>воріт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А там, а там... </a:t>
            </a:r>
            <a:r>
              <a:rPr lang="ru-RU" sz="2000" b="1" dirty="0" err="1" smtClean="0">
                <a:solidFill>
                  <a:srgbClr val="C00000"/>
                </a:solidFill>
              </a:rPr>
              <a:t>Жорстокий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клекіт</a:t>
            </a:r>
            <a:r>
              <a:rPr lang="ru-RU" sz="2000" b="1" dirty="0" smtClean="0">
                <a:solidFill>
                  <a:srgbClr val="C00000"/>
                </a:solidFill>
              </a:rPr>
              <a:t> бою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дзвін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мечів</a:t>
            </a:r>
            <a:r>
              <a:rPr lang="ru-RU" sz="2000" b="1" dirty="0" smtClean="0">
                <a:solidFill>
                  <a:srgbClr val="C00000"/>
                </a:solidFill>
              </a:rPr>
              <a:t> до </a:t>
            </a:r>
            <a:r>
              <a:rPr lang="ru-RU" sz="2000" b="1" dirty="0" err="1" smtClean="0">
                <a:solidFill>
                  <a:srgbClr val="C00000"/>
                </a:solidFill>
              </a:rPr>
              <a:t>третьої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весни</a:t>
            </a:r>
            <a:r>
              <a:rPr lang="ru-RU" sz="2000" b="1" dirty="0" smtClean="0">
                <a:solidFill>
                  <a:srgbClr val="C00000"/>
                </a:solidFill>
              </a:rPr>
              <a:t>...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Моя </a:t>
            </a:r>
            <a:r>
              <a:rPr lang="ru-RU" sz="2000" b="1" dirty="0" err="1" smtClean="0">
                <a:solidFill>
                  <a:srgbClr val="C00000"/>
                </a:solidFill>
              </a:rPr>
              <a:t>любове</a:t>
            </a:r>
            <a:r>
              <a:rPr lang="ru-RU" sz="2000" b="1" dirty="0" smtClean="0">
                <a:solidFill>
                  <a:srgbClr val="C00000"/>
                </a:solidFill>
              </a:rPr>
              <a:t>! Я перед тобою.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Бери мене в </a:t>
            </a:r>
            <a:r>
              <a:rPr lang="ru-RU" sz="2000" b="1" dirty="0" err="1" smtClean="0">
                <a:solidFill>
                  <a:srgbClr val="C00000"/>
                </a:solidFill>
              </a:rPr>
              <a:t>свої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блаженні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сни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endParaRPr lang="uk-UA" sz="20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90403bcbef8cefe269e06f67bda21b5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28" y="928670"/>
            <a:ext cx="3369745" cy="505461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4225932"/>
          </a:xfrm>
        </p:spPr>
        <p:txBody>
          <a:bodyPr>
            <a:normAutofit fontScale="90000"/>
          </a:bodyPr>
          <a:lstStyle/>
          <a:p>
            <a:pPr algn="l"/>
            <a:r>
              <a:rPr lang="uk-UA" sz="3100" b="1" dirty="0" smtClean="0">
                <a:solidFill>
                  <a:srgbClr val="C00000"/>
                </a:solidFill>
              </a:rPr>
              <a:t>Душа ліричних героїнь поезій Ліни Костенко, як і поетеси, відкрита життю, коханню, щастю. Так, у вірші «Моя любове! Я перед тобою...» серце і душа героїні розкриваються назустріч коханню, «блаженним снам». Між тим героїня знає про те, що може заважати коханню, вона прагне любові щасливої, яка б не розмінювалася на «спотички доріг», боїться «заплутатись в дрібницях</a:t>
            </a:r>
            <a:r>
              <a:rPr lang="uk-UA" sz="3100" b="1" dirty="0" smtClean="0">
                <a:solidFill>
                  <a:srgbClr val="C00000"/>
                </a:solidFill>
              </a:rPr>
              <a:t>».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Содержимое 3" descr="HY7FlDtDVb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3813903"/>
            <a:ext cx="4543428" cy="304409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360</Words>
  <PresentationFormat>Экран (4:3)</PresentationFormat>
  <Paragraphs>13</Paragraphs>
  <Slides>12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Моя любове! Я перед тобою.  Бери мене в свої блаженні сни.  Ліна Костенко</vt:lpstr>
      <vt:lpstr>Я дуже тяжко Вами відболіла. Це все було як марення, як сон. Любов підкралась тихо, як Даліла, А розум спав, довірливий Самсон.  Тепер пора прощатися нам. Будень. На білих вікнах змерзли вітражі. І як ми будем, як тепер ми будем?! Такі вже рідні, і такі чужі.  Ця казка днів – вона була недовгою. Цей світлий сон – пішов без вороття. Це тихе сяйво над моєю долею! – Воно лишилось на усе життя. </vt:lpstr>
      <vt:lpstr>Поезія Ліни Костенко надзвичайно м'яка і жіноча, в ній відбито прекрасне, золоте серце поетеси, її почуття й думки, що стали мені дуже близькими. її поезія — це талант, це гармонія. Гармонія мозку і душі, думки і почуття, змісту і форми. Талант поетеси, чудової жінки, що вміє відчувати, вміє дослуховуватися до найінтимніших своїх почуттів, проникати в найпотаємніші куточки людської душі, не міг не втілитися в поезіях про кохання. Ліна Костенко — тонкий лірик, автор блискучих поезій інтимного характеру. </vt:lpstr>
      <vt:lpstr>Це не чудо, це гад, мені страшно такого кохання.  Чорна магія ночі, скажи мені голосом рік —  ця тривога, ця ніжність, незатьмарений рай без вигнання,  заворожене щастя, — чи буває таке навік.  </vt:lpstr>
      <vt:lpstr>Кохання, на думку поетеси, — це найбільший самовияв людини, найбільша самореалізація, найкращий плід людської душі і серця. Якщо людина здатна кохати до самозабуття, до самозречення, до самоспалення, — значить Господь благословив її, дав можливість пережити найщасливіші години, дні в житті. Людина, яка кохає, не здатна чинити зло. </vt:lpstr>
      <vt:lpstr>Розкажу тобі думку таємну,  дивний здогад мене обпік:  я залишуся в серці твоєму  на сьогодні, на завтра, навік.  І минатиме час, нанизавши  сотні вражень, імен і країн, –  на сьогодні, на завтра, назавжди! –  ти залишишся в серці моїм.  А чому? То чудна теорема,  на яку ти мене прирік.  То все разом, а ти – окремо.  І сьогодні, і завтра, й навік.</vt:lpstr>
      <vt:lpstr>У поезії «Розкажу тобі думку таємну...» — одному з ліричних шедеврів Ліни Костенко, простежуємо народження в свідомості ліричної героїні «думки таємної», спостерігаємо, як «дивний здогад» її обпікає. Вона з часом нанизує «сотні вражень, імен і країн», та найближчою має бути надія. Кохання для героїні — вічне, якщо вже покохала, то на все життя, бо кохання — це великий дар від Бога, воно носить священний характер. Тому так впевнена лірична героїня, що вона і її коханий залишаться в серці один одного «на сьогодні, на завтра, навік». У поезії звучить туга за втраченим коханням, але водночас немає мотиву безнадії. </vt:lpstr>
      <vt:lpstr>Моя любове! Я перед тобою. Бери мене в свої блаженні сни. Лиш не зроби слухняною рабою, не ошукай і крил не обітни! Не допусти, щоб світ зійшовся клином, і не присни, для чого я живу. Даруй мені над шляхом тополиним важкого сонця древню булаву. Не дай мені заплутатись в дрібницях, не розміняй на спотички доріг, бо кості перевернуться в гробницях гірких і гордих прадідів моїх. І в них було кохання, як у мене, і від любові тьмарився їм світ. І їх жінки хапали за стремена, та що поробиш,— тільки до воріт. А там, а там... Жорстокий клекіт бою і дзвін мечів до третьої весни... Моя любове! Я перед тобою. Бери мене в свої блаженні сни.</vt:lpstr>
      <vt:lpstr>Душа ліричних героїнь поезій Ліни Костенко, як і поетеси, відкрита життю, коханню, щастю. Так, у вірші «Моя любове! Я перед тобою...» серце і душа героїні розкриваються назустріч коханню, «блаженним снам». Між тим героїня знає про те, що може заважати коханню, вона прагне любові щасливої, яка б не розмінювалася на «спотички доріг», боїться «заплутатись в дрібницях». </vt:lpstr>
      <vt:lpstr> Він цей вокал підносив, як бокал.    У нього був метелик на маніжці.    Якісь красуні, всупереч вікам,    До нього йшли по місячній доріжці.            А потім зникла музика. Антракт.    Усі мужчини говорили прозою.    Жінки мовчали. Все було не так.    Їм не хотілось пива і морозива. </vt:lpstr>
      <vt:lpstr>Любов високоморальна й високоестетична, вона постає як чинник виховання, формування смаків і уподобань. Вічність і непроминальність класики кохання втілена в образі старого співака у вірші "Пелюстки старовинного романсу". Художні деталі - бокал, метелик на маніжці - протиставлені в тексті номінаціям, що вказують на сірість, буденність, примітив і відсутність тону: </vt:lpstr>
      <vt:lpstr> Прекрасна, щемка мелодія інтимної лірики Ліни Костенко бринить в душі то сумом і гіркотою, то вигадкою й оманою, пошуком єдиного й неповторного, то мріється як сон чи казка, а то лунає рішучим і вольовим наказом, естетичним і моральним заповітом.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9</cp:revision>
  <dcterms:created xsi:type="dcterms:W3CDTF">2014-03-19T15:26:03Z</dcterms:created>
  <dcterms:modified xsi:type="dcterms:W3CDTF">2014-03-19T16:53:08Z</dcterms:modified>
</cp:coreProperties>
</file>