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2050" name="Picture 2" descr="C:\Documents and Settings\Ольга\Рабочий стол\rast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0"/>
            <a:ext cx="2466975" cy="7620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332037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0010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1546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028" name="Picture 4" descr="C:\Documents and Settings\Ольга\Рабочий стол\rast3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2960370"/>
          </a:xfrm>
          <a:prstGeom prst="rect">
            <a:avLst/>
          </a:prstGeom>
          <a:noFill/>
        </p:spPr>
      </p:pic>
      <p:pic>
        <p:nvPicPr>
          <p:cNvPr id="30" name="Picture 4" descr="C:\Documents and Settings\Ольга\Рабочий стол\rast3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928934"/>
            <a:ext cx="9144000" cy="2960370"/>
          </a:xfrm>
          <a:prstGeom prst="rect">
            <a:avLst/>
          </a:prstGeom>
          <a:noFill/>
        </p:spPr>
      </p:pic>
      <p:pic>
        <p:nvPicPr>
          <p:cNvPr id="31" name="Picture 4" descr="C:\Documents and Settings\Ольга\Рабочий стол\rast3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857892"/>
            <a:ext cx="9144000" cy="2960370"/>
          </a:xfrm>
          <a:prstGeom prst="rect">
            <a:avLst/>
          </a:prstGeom>
          <a:noFill/>
        </p:spPr>
      </p:pic>
      <p:pic>
        <p:nvPicPr>
          <p:cNvPr id="1029" name="Picture 5" descr="C:\Documents and Settings\Ольга\Рабочий стол\rast10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28662" y="0"/>
            <a:ext cx="2466975" cy="7620000"/>
          </a:xfrm>
          <a:prstGeom prst="rect">
            <a:avLst/>
          </a:prstGeom>
          <a:noFill/>
        </p:spPr>
      </p:pic>
      <p:pic>
        <p:nvPicPr>
          <p:cNvPr id="1030" name="Picture 6" descr="C:\Documents and Settings\Ольга\Рабочий стол\rast10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57554" y="0"/>
            <a:ext cx="2466975" cy="7620000"/>
          </a:xfrm>
          <a:prstGeom prst="rect">
            <a:avLst/>
          </a:prstGeom>
          <a:noFill/>
        </p:spPr>
      </p:pic>
      <p:pic>
        <p:nvPicPr>
          <p:cNvPr id="1031" name="Picture 7" descr="C:\Documents and Settings\Ольга\Рабочий стол\rast10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86446" y="0"/>
            <a:ext cx="2466975" cy="7620000"/>
          </a:xfrm>
          <a:prstGeom prst="rect">
            <a:avLst/>
          </a:prstGeom>
          <a:noFill/>
        </p:spPr>
      </p:pic>
      <p:pic>
        <p:nvPicPr>
          <p:cNvPr id="1032" name="Picture 8" descr="C:\Documents and Settings\Ольга\Рабочий стол\rast10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215338" y="0"/>
            <a:ext cx="2466975" cy="7620000"/>
          </a:xfrm>
          <a:prstGeom prst="rect">
            <a:avLst/>
          </a:prstGeom>
          <a:noFill/>
        </p:spPr>
      </p:pic>
      <p:pic>
        <p:nvPicPr>
          <p:cNvPr id="1033" name="Picture 9" descr="C:\Documents and Settings\Ольга\Рабочий стол\ugol28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500098" y="-571528"/>
            <a:ext cx="3429024" cy="3214710"/>
          </a:xfrm>
          <a:prstGeom prst="rect">
            <a:avLst/>
          </a:prstGeom>
          <a:noFill/>
        </p:spPr>
      </p:pic>
      <p:pic>
        <p:nvPicPr>
          <p:cNvPr id="1034" name="Picture 10" descr="C:\Documents and Settings\Ольга\Рабочий стол\ugol28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72379" y="5286379"/>
            <a:ext cx="1571621" cy="157162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08720"/>
            <a:ext cx="8424936" cy="1470025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uk-UA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pitchFamily="34" charset="0"/>
              </a:rPr>
              <a:t>Тарас Шевченко - художник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5301208"/>
            <a:ext cx="5400600" cy="1512168"/>
          </a:xfrm>
        </p:spPr>
        <p:txBody>
          <a:bodyPr>
            <a:normAutofit/>
          </a:bodyPr>
          <a:lstStyle/>
          <a:p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                                      </a:t>
            </a:r>
            <a:r>
              <a:rPr lang="uk-UA" sz="1800" b="1" dirty="0" smtClean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Презентація</a:t>
            </a:r>
          </a:p>
          <a:p>
            <a:r>
              <a:rPr lang="uk-UA" sz="1800" b="1" dirty="0" smtClean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                 Учениці 8 – Б класу</a:t>
            </a:r>
          </a:p>
          <a:p>
            <a:r>
              <a:rPr lang="uk-UA" sz="1800" b="1" dirty="0" smtClean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                  Гімназії № 12</a:t>
            </a:r>
          </a:p>
          <a:p>
            <a:r>
              <a:rPr lang="uk-UA" sz="1800" b="1" dirty="0" smtClean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Сидоренко Лариси</a:t>
            </a:r>
            <a:endParaRPr lang="uk-UA" sz="1800" b="1" dirty="0">
              <a:ln w="1905"/>
              <a:blipFill>
                <a:blip r:embed="rId2"/>
                <a:tile tx="0" ty="0" sx="100000" sy="100000" flip="none" algn="tl"/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051939"/>
            <a:ext cx="3874744" cy="4833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67829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3801521"/>
            <a:ext cx="705678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А </a:t>
            </a:r>
            <a:r>
              <a:rPr lang="ru-RU" sz="1900" dirty="0" err="1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це</a:t>
            </a:r>
            <a:r>
              <a:rPr lang="ru-RU" sz="19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одна з </a:t>
            </a:r>
            <a:r>
              <a:rPr lang="ru-RU" sz="1900" dirty="0" err="1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кращих</a:t>
            </a:r>
            <a:r>
              <a:rPr lang="ru-RU" sz="19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його</a:t>
            </a:r>
            <a:r>
              <a:rPr lang="ru-RU" sz="19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картин пейзажного </a:t>
            </a:r>
            <a:r>
              <a:rPr lang="ru-RU" sz="1900" dirty="0" err="1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напрямку</a:t>
            </a:r>
            <a:r>
              <a:rPr lang="ru-RU" sz="19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– «</a:t>
            </a:r>
            <a:r>
              <a:rPr lang="ru-RU" sz="1900" dirty="0" err="1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Пожежа</a:t>
            </a:r>
            <a:r>
              <a:rPr lang="ru-RU" sz="19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у степу», написана у 1848 </a:t>
            </a:r>
            <a:r>
              <a:rPr lang="ru-RU" sz="1900" dirty="0" err="1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році</a:t>
            </a:r>
            <a:r>
              <a:rPr lang="ru-RU" sz="19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, </a:t>
            </a:r>
            <a:r>
              <a:rPr lang="ru-RU" sz="1900" dirty="0" err="1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під</a:t>
            </a:r>
            <a:r>
              <a:rPr lang="ru-RU" sz="19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час степного переходу </a:t>
            </a:r>
            <a:r>
              <a:rPr lang="ru-RU" sz="1900" dirty="0" err="1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із</a:t>
            </a:r>
            <a:r>
              <a:rPr lang="ru-RU" sz="19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Орська</a:t>
            </a:r>
            <a:r>
              <a:rPr lang="ru-RU" sz="19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до </a:t>
            </a:r>
            <a:r>
              <a:rPr lang="ru-RU" sz="1900" dirty="0" err="1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Аральського</a:t>
            </a:r>
            <a:r>
              <a:rPr lang="ru-RU" sz="19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моря, коли Шевченко став очевидцем </a:t>
            </a:r>
            <a:r>
              <a:rPr lang="ru-RU" sz="1900" dirty="0" err="1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дивовижного</a:t>
            </a:r>
            <a:r>
              <a:rPr lang="ru-RU" sz="19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вражаючого</a:t>
            </a:r>
            <a:r>
              <a:rPr lang="ru-RU" sz="19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видовища</a:t>
            </a:r>
            <a:r>
              <a:rPr lang="ru-RU" sz="19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– </a:t>
            </a:r>
            <a:r>
              <a:rPr lang="ru-RU" sz="1900" dirty="0" err="1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велетенського</a:t>
            </a:r>
            <a:r>
              <a:rPr lang="ru-RU" sz="19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полум’я</a:t>
            </a:r>
            <a:r>
              <a:rPr lang="ru-RU" sz="19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, </a:t>
            </a:r>
            <a:r>
              <a:rPr lang="ru-RU" sz="1900" dirty="0" err="1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від</a:t>
            </a:r>
            <a:r>
              <a:rPr lang="ru-RU" sz="19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підпаленої</a:t>
            </a:r>
            <a:r>
              <a:rPr lang="ru-RU" sz="19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казахами </a:t>
            </a:r>
            <a:r>
              <a:rPr lang="ru-RU" sz="1900" dirty="0" err="1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сухої</a:t>
            </a:r>
            <a:r>
              <a:rPr lang="ru-RU" sz="19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трави.</a:t>
            </a:r>
          </a:p>
          <a:p>
            <a:pPr algn="just"/>
            <a:r>
              <a:rPr lang="ru-RU" sz="1900" dirty="0" smtClean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Але </a:t>
            </a:r>
            <a:r>
              <a:rPr lang="ru-RU" sz="19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не </a:t>
            </a:r>
            <a:r>
              <a:rPr lang="ru-RU" sz="1900" dirty="0" err="1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менше</a:t>
            </a:r>
            <a:r>
              <a:rPr lang="ru-RU" sz="19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полум’я</a:t>
            </a:r>
            <a:r>
              <a:rPr lang="ru-RU" sz="19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горіло</a:t>
            </a:r>
            <a:r>
              <a:rPr lang="ru-RU" sz="19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в </a:t>
            </a:r>
            <a:r>
              <a:rPr lang="ru-RU" sz="1900" dirty="0" err="1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душі</a:t>
            </a:r>
            <a:r>
              <a:rPr lang="ru-RU" sz="19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легендарного Кобзаря, </a:t>
            </a:r>
            <a:r>
              <a:rPr lang="ru-RU" sz="1900" dirty="0" err="1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який</a:t>
            </a:r>
            <a:r>
              <a:rPr lang="ru-RU" sz="19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залишив</a:t>
            </a:r>
            <a:r>
              <a:rPr lang="ru-RU" sz="19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нам у </a:t>
            </a:r>
            <a:r>
              <a:rPr lang="ru-RU" sz="1900" dirty="0" err="1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спадок</a:t>
            </a:r>
            <a:r>
              <a:rPr lang="ru-RU" sz="19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свої</a:t>
            </a:r>
            <a:r>
              <a:rPr lang="ru-RU" sz="19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чудові</a:t>
            </a:r>
            <a:r>
              <a:rPr lang="ru-RU" sz="19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художні</a:t>
            </a:r>
            <a:r>
              <a:rPr lang="ru-RU" sz="19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та </a:t>
            </a:r>
            <a:r>
              <a:rPr lang="ru-RU" sz="1900" dirty="0" err="1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літературні</a:t>
            </a:r>
            <a:r>
              <a:rPr lang="ru-RU" sz="19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твори, </a:t>
            </a:r>
            <a:r>
              <a:rPr lang="ru-RU" sz="1900" dirty="0" err="1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які</a:t>
            </a:r>
            <a:r>
              <a:rPr lang="ru-RU" sz="19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надихають</a:t>
            </a:r>
            <a:r>
              <a:rPr lang="ru-RU" sz="19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та </a:t>
            </a:r>
            <a:r>
              <a:rPr lang="ru-RU" sz="1900" dirty="0" err="1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будуть</a:t>
            </a:r>
            <a:r>
              <a:rPr lang="ru-RU" sz="19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надихати</a:t>
            </a:r>
            <a:r>
              <a:rPr lang="ru-RU" sz="19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ще</a:t>
            </a:r>
            <a:r>
              <a:rPr lang="ru-RU" sz="19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не </a:t>
            </a:r>
            <a:r>
              <a:rPr lang="ru-RU" sz="1900" dirty="0" err="1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одне</a:t>
            </a:r>
            <a:r>
              <a:rPr lang="ru-RU" sz="19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покоління</a:t>
            </a:r>
            <a:r>
              <a:rPr lang="ru-RU" sz="19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українців</a:t>
            </a:r>
            <a:r>
              <a:rPr lang="ru-RU" sz="19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71170"/>
            <a:ext cx="3960440" cy="2858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3538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637881"/>
            <a:ext cx="2381250" cy="10953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276872"/>
            <a:ext cx="8229600" cy="1143000"/>
          </a:xfrm>
        </p:spPr>
        <p:txBody>
          <a:bodyPr>
            <a:noAutofit/>
          </a:bodyPr>
          <a:lstStyle/>
          <a:p>
            <a:r>
              <a:rPr lang="uk-UA" sz="3800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Тарас Шевченко видатний український поет та художник. Його твори та картини дуже красиві та сповнені моралями! </a:t>
            </a:r>
            <a:endParaRPr lang="uk-UA" sz="3800" dirty="0"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80098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blipFill>
                  <a:blip r:embed="rId2"/>
                  <a:tile tx="0" ty="0" sx="100000" sy="100000" flip="none" algn="tl"/>
                </a:blipFill>
                <a:latin typeface="Blackadder ITC" pitchFamily="82" charset="0"/>
              </a:rPr>
              <a:t>http://javot.net/iso/taras.html</a:t>
            </a:r>
          </a:p>
          <a:p>
            <a:r>
              <a:rPr lang="en-US" sz="3600" dirty="0">
                <a:blipFill>
                  <a:blip r:embed="rId2"/>
                  <a:tile tx="0" ty="0" sx="100000" sy="100000" flip="none" algn="tl"/>
                </a:blipFill>
                <a:latin typeface="Blackadder ITC" pitchFamily="82" charset="0"/>
              </a:rPr>
              <a:t>http://waking-up.org/mystectvo/shevchenko-yak-hudozhnik</a:t>
            </a:r>
          </a:p>
          <a:p>
            <a:r>
              <a:rPr lang="en-US" sz="3600" dirty="0">
                <a:blipFill>
                  <a:blip r:embed="rId2"/>
                  <a:tile tx="0" ty="0" sx="100000" sy="100000" flip="none" algn="tl"/>
                </a:blipFill>
                <a:latin typeface="Blackadder ITC" pitchFamily="82" charset="0"/>
              </a:rPr>
              <a:t>http://office.microsoft.com</a:t>
            </a:r>
          </a:p>
          <a:p>
            <a:r>
              <a:rPr lang="en-US" sz="3600" dirty="0">
                <a:blipFill>
                  <a:blip r:embed="rId2"/>
                  <a:tile tx="0" ty="0" sx="100000" sy="100000" flip="none" algn="tl"/>
                </a:blipFill>
                <a:latin typeface="Blackadder ITC" pitchFamily="82" charset="0"/>
              </a:rPr>
              <a:t>http://</a:t>
            </a:r>
            <a:r>
              <a:rPr lang="en-US" sz="3600" dirty="0" smtClean="0">
                <a:blipFill>
                  <a:blip r:embed="rId2"/>
                  <a:tile tx="0" ty="0" sx="100000" sy="100000" flip="none" algn="tl"/>
                </a:blipFill>
                <a:latin typeface="Blackadder ITC" pitchFamily="82" charset="0"/>
              </a:rPr>
              <a:t>uk.wikipedia.org/wiki</a:t>
            </a:r>
            <a:endParaRPr lang="ru-RU" i="1" dirty="0"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en-US" sz="3600" dirty="0">
                <a:blipFill>
                  <a:blip r:embed="rId2"/>
                  <a:tile tx="0" ty="0" sx="100000" sy="100000" flip="none" algn="tl"/>
                </a:blipFill>
                <a:latin typeface="Blackadder ITC" pitchFamily="82" charset="0"/>
              </a:rPr>
              <a:t>http://images.yandex.ua</a:t>
            </a:r>
            <a:endParaRPr lang="ru-RU" sz="3600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blipFill>
                  <a:blip r:embed="rId2"/>
                  <a:tile tx="0" ty="0" sx="100000" sy="100000" flip="none" algn="tl"/>
                </a:blipFill>
              </a:rPr>
              <a:t>Використані джерела:</a:t>
            </a:r>
            <a:endParaRPr lang="ru-RU" dirty="0">
              <a:blipFill>
                <a:blip r:embed="rId2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40532991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4400" y="1916832"/>
            <a:ext cx="8229600" cy="4525963"/>
          </a:xfrm>
        </p:spPr>
        <p:txBody>
          <a:bodyPr/>
          <a:lstStyle/>
          <a:p>
            <a:r>
              <a:rPr lang="uk-UA" dirty="0" smtClean="0">
                <a:blipFill>
                  <a:blip r:embed="rId2"/>
                  <a:tile tx="0" ty="0" sx="100000" sy="100000" flip="none" algn="tl"/>
                </a:blipFill>
              </a:rPr>
              <a:t>Як сильно любив малювати Тарас Шевченко.</a:t>
            </a:r>
          </a:p>
          <a:p>
            <a:r>
              <a:rPr lang="uk-UA" dirty="0" smtClean="0">
                <a:blipFill>
                  <a:blip r:embed="rId2"/>
                  <a:tile tx="0" ty="0" sx="100000" sy="100000" flip="none" algn="tl"/>
                </a:blipFill>
              </a:rPr>
              <a:t>Як почалася дорога Тараса Шевченка у світі мистецтва.</a:t>
            </a:r>
          </a:p>
          <a:p>
            <a:r>
              <a:rPr lang="uk-UA" dirty="0" smtClean="0">
                <a:blipFill>
                  <a:blip r:embed="rId2"/>
                  <a:tile tx="0" ty="0" sx="100000" sy="100000" flip="none" algn="tl"/>
                </a:blipFill>
              </a:rPr>
              <a:t>Найкращі та найвідоміші картини Тараса Григоровича.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3600" b="1" i="1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презентації ви побачите:</a:t>
            </a:r>
            <a:endParaRPr lang="ru-RU" sz="3600" b="1" i="1" dirty="0"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0516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67944" y="980728"/>
            <a:ext cx="3960440" cy="4968552"/>
          </a:xfrm>
        </p:spPr>
        <p:txBody>
          <a:bodyPr>
            <a:noAutofit/>
          </a:bodyPr>
          <a:lstStyle/>
          <a:p>
            <a:pPr algn="r">
              <a:buFont typeface="Wingdings" pitchFamily="2" charset="2"/>
              <a:buChar char="ü"/>
            </a:pPr>
            <a:r>
              <a:rPr lang="uk-UA" sz="22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Потяг до живопису та малювання у Шевченка був з самих ранніх років його життя, ще будучи зовсім маленьким Тарас любив розмальовувати крейдою стіни хати, стіл, лавки, різними дивними чудернацькими візерунками, також з насолодою малював людей, тварин, пейзажі. Якось намалював п’яного дяка Богорського, в якого перебував на вихованні з 13 років, після смерті своїх батьків.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82" y="1389112"/>
            <a:ext cx="3204102" cy="4272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42779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268760"/>
            <a:ext cx="3672408" cy="5661248"/>
          </a:xfrm>
        </p:spPr>
        <p:txBody>
          <a:bodyPr>
            <a:normAutofit fontScale="92500" lnSpcReduction="20000"/>
          </a:bodyPr>
          <a:lstStyle/>
          <a:p>
            <a:r>
              <a:rPr lang="uk-UA" sz="26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Дяк образився на свій портрет і покарав юного художника. Згодом Шевченко втікає від </a:t>
            </a:r>
            <a:r>
              <a:rPr lang="uk-UA" sz="2600" dirty="0" smtClean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дяка, </a:t>
            </a:r>
            <a:r>
              <a:rPr lang="uk-UA" sz="26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а оскільки тяга до живопису перетворилась на незгасну пристрасть, Тарас цілеспрямовано шукає у навколишніх селах вчителя-маляра. І знаходить – </a:t>
            </a:r>
            <a:r>
              <a:rPr lang="uk-UA" sz="2600" dirty="0" smtClean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стає </a:t>
            </a:r>
            <a:r>
              <a:rPr lang="uk-UA" sz="2600" dirty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учнем диякона Ефремова, а згодом вчиться малярству ще в багатьох різних майстрів.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укр. лит\titl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66553"/>
            <a:ext cx="3600400" cy="45786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06280" y="5457912"/>
            <a:ext cx="3078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blipFill>
                  <a:blip r:embed="rId2"/>
                  <a:tile tx="0" ty="0" sx="100000" sy="100000" flip="none" algn="tl"/>
                </a:blipFill>
              </a:rPr>
              <a:t>Автопортрет намальований </a:t>
            </a:r>
            <a:r>
              <a:rPr lang="uk-UA" dirty="0" smtClean="0">
                <a:blipFill>
                  <a:blip r:embed="rId2"/>
                  <a:tile tx="0" ty="0" sx="100000" sy="100000" flip="none" algn="tl"/>
                </a:blipFill>
              </a:rPr>
              <a:t>                у </a:t>
            </a:r>
            <a:r>
              <a:rPr lang="uk-UA" dirty="0">
                <a:blipFill>
                  <a:blip r:embed="rId2"/>
                  <a:tile tx="0" ty="0" sx="100000" sy="100000" flip="none" algn="tl"/>
                </a:blipFill>
              </a:rPr>
              <a:t>1841 році.</a:t>
            </a:r>
            <a:endParaRPr lang="ru-RU" dirty="0">
              <a:blipFill>
                <a:blip r:embed="rId2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7876417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368152"/>
            <a:ext cx="4536504" cy="5373216"/>
          </a:xfrm>
        </p:spPr>
        <p:txBody>
          <a:bodyPr>
            <a:normAutofit fontScale="85000" lnSpcReduction="20000"/>
          </a:bodyPr>
          <a:lstStyle/>
          <a:p>
            <a:r>
              <a:rPr lang="uk-UA" sz="2600" dirty="0" smtClean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У 1828 році Шевченко стає наймитом Павла Енгельгарда, багатого росіянина дворянського походження. Енгельгарди були своєрідними тогочасними олігархами, адже їхня родина входила у четвірку найбагатших українських сімей. Павло Енгельгард запримітив талановитого хлопця і вирішив зробити з нього свого придворного живописця (тоді то було модно) і спершу взяв його з собою у мандрівку до Вільно, де Шевченко ймовірно навчався у професора малювання Віленського Університету </a:t>
            </a:r>
            <a:r>
              <a:rPr lang="uk-UA" sz="2600" dirty="0" err="1" smtClean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Рустемеса</a:t>
            </a:r>
            <a:r>
              <a:rPr lang="uk-UA" sz="2600" dirty="0" smtClean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" t="8089" r="11179" b="15706"/>
          <a:stretch/>
        </p:blipFill>
        <p:spPr bwMode="auto">
          <a:xfrm>
            <a:off x="5652120" y="1134782"/>
            <a:ext cx="2846231" cy="2987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4128" y="4122680"/>
            <a:ext cx="2952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blipFill>
                  <a:blip r:embed="rId2"/>
                  <a:tile tx="0" ty="0" sx="100000" sy="100000" flip="none" algn="tl"/>
                </a:blipFill>
              </a:rPr>
              <a:t>Одна з картин того періоду – «Погруддя жінки», написана простим олівцем у 1830 році, Тарасу тоді було всього 16 років.</a:t>
            </a:r>
            <a:endParaRPr lang="uk-UA" dirty="0">
              <a:blipFill>
                <a:blip r:embed="rId2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17731644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81089"/>
            <a:ext cx="2956638" cy="3644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4653136"/>
            <a:ext cx="3945632" cy="191683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 smtClean="0">
                <a:blipFill>
                  <a:blip r:embed="rId3"/>
                  <a:tile tx="0" ty="0" sx="100000" sy="100000" flip="none" algn="tl"/>
                </a:blipFill>
              </a:rPr>
              <a:t>Портрет </a:t>
            </a:r>
            <a:r>
              <a:rPr lang="ru-RU" sz="2400" dirty="0">
                <a:blipFill>
                  <a:blip r:embed="rId3"/>
                  <a:tile tx="0" ty="0" sx="100000" sy="100000" flip="none" algn="tl"/>
                </a:blipFill>
              </a:rPr>
              <a:t>пана </a:t>
            </a:r>
            <a:r>
              <a:rPr lang="ru-RU" sz="2400" dirty="0" err="1">
                <a:blipFill>
                  <a:blip r:embed="rId3"/>
                  <a:tile tx="0" ty="0" sx="100000" sy="100000" flip="none" algn="tl"/>
                </a:blipFill>
              </a:rPr>
              <a:t>Енгельгарда</a:t>
            </a:r>
            <a:r>
              <a:rPr lang="ru-RU" sz="2400" dirty="0">
                <a:blipFill>
                  <a:blip r:embed="rId3"/>
                  <a:tile tx="0" ty="0" sx="100000" sy="100000" flip="none" algn="tl"/>
                </a:blipFill>
              </a:rPr>
              <a:t>, </a:t>
            </a:r>
            <a:r>
              <a:rPr lang="ru-RU" sz="2400" dirty="0" smtClean="0">
                <a:blipFill>
                  <a:blip r:embed="rId3"/>
                  <a:tile tx="0" ty="0" sx="100000" sy="100000" flip="none" algn="tl"/>
                </a:blipFill>
              </a:rPr>
              <a:t> </a:t>
            </a:r>
            <a:r>
              <a:rPr lang="ru-RU" sz="2400" dirty="0" err="1" smtClean="0">
                <a:blipFill>
                  <a:blip r:embed="rId3"/>
                  <a:tile tx="0" ty="0" sx="100000" sy="100000" flip="none" algn="tl"/>
                </a:blipFill>
              </a:rPr>
              <a:t>зроблений</a:t>
            </a:r>
            <a:r>
              <a:rPr lang="ru-RU" sz="2400" dirty="0" smtClean="0">
                <a:blipFill>
                  <a:blip r:embed="rId3"/>
                  <a:tile tx="0" ty="0" sx="100000" sy="100000" flip="none" algn="tl"/>
                </a:blipFill>
              </a:rPr>
              <a:t>    </a:t>
            </a:r>
            <a:r>
              <a:rPr lang="ru-RU" sz="2400" dirty="0" err="1">
                <a:blipFill>
                  <a:blip r:embed="rId3"/>
                  <a:tile tx="0" ty="0" sx="100000" sy="100000" flip="none" algn="tl"/>
                </a:blipFill>
              </a:rPr>
              <a:t>аквареллю</a:t>
            </a:r>
            <a:r>
              <a:rPr lang="ru-RU" sz="2400" dirty="0">
                <a:blipFill>
                  <a:blip r:embed="rId3"/>
                  <a:tile tx="0" ty="0" sx="100000" sy="100000" flip="none" algn="tl"/>
                </a:blipFill>
              </a:rPr>
              <a:t>, </a:t>
            </a:r>
          </a:p>
          <a:p>
            <a:pPr marL="0" indent="0" algn="ctr">
              <a:buNone/>
            </a:pPr>
            <a:r>
              <a:rPr lang="ru-RU" sz="2400" dirty="0" smtClean="0">
                <a:blipFill>
                  <a:blip r:embed="rId3"/>
                  <a:tile tx="0" ty="0" sx="100000" sy="100000" flip="none" algn="tl"/>
                </a:blipFill>
              </a:rPr>
              <a:t>1833 </a:t>
            </a:r>
            <a:r>
              <a:rPr lang="ru-RU" sz="2400" dirty="0" err="1">
                <a:blipFill>
                  <a:blip r:embed="rId3"/>
                  <a:tile tx="0" ty="0" sx="100000" sy="100000" flip="none" algn="tl"/>
                </a:blipFill>
              </a:rPr>
              <a:t>рік</a:t>
            </a:r>
            <a:r>
              <a:rPr lang="ru-RU" sz="2400" dirty="0">
                <a:blipFill>
                  <a:blip r:embed="rId3"/>
                  <a:tile tx="0" ty="0" sx="100000" sy="100000" flip="none" algn="tl"/>
                </a:blipFill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066085"/>
            <a:ext cx="417646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100" dirty="0" smtClean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У 1831 році Енгельгард разом із Шевченком переїздить до Санкт-Петербургу, тогочасну мистецьку та культурну Мекку Російської імперії. У Петербурзі талановитого хлопця помічають видатні російські художники Карл Брюллов та Василь Жуковський, які спільними зусиллями викупляють Тараса із кріпацтва та сприяють його вступу до Петербурзької академії мистецтв, а Карл Брюллов стає вчителем та наставником юного художника</a:t>
            </a:r>
            <a:r>
              <a:rPr lang="uk-UA" sz="2200" dirty="0" smtClean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.</a:t>
            </a:r>
            <a:endParaRPr lang="uk-UA" sz="2200" dirty="0">
              <a:blipFill>
                <a:blip r:embed="rId3"/>
                <a:tile tx="0" ty="0" sx="100000" sy="100000" flip="none" algn="tl"/>
              </a:blip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9896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66672"/>
            <a:ext cx="2376264" cy="301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1"/>
          <a:stretch/>
        </p:blipFill>
        <p:spPr bwMode="auto">
          <a:xfrm>
            <a:off x="1259632" y="3789040"/>
            <a:ext cx="4227902" cy="274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196752"/>
            <a:ext cx="41324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У 1843 </a:t>
            </a:r>
            <a:r>
              <a:rPr lang="ru-RU" sz="2400" dirty="0" err="1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році</a:t>
            </a:r>
            <a:r>
              <a:rPr lang="ru-RU" sz="2400" dirty="0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Тарас </a:t>
            </a:r>
            <a:r>
              <a:rPr lang="ru-RU" sz="2400" dirty="0" err="1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покидає</a:t>
            </a:r>
            <a:r>
              <a:rPr lang="ru-RU" sz="2400" dirty="0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Петербург та </a:t>
            </a:r>
            <a:r>
              <a:rPr lang="ru-RU" sz="2400" dirty="0" err="1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відправляється</a:t>
            </a:r>
            <a:r>
              <a:rPr lang="ru-RU" sz="2400" dirty="0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у свою </a:t>
            </a:r>
            <a:r>
              <a:rPr lang="ru-RU" sz="2400" dirty="0" err="1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мандрівку</a:t>
            </a:r>
            <a:r>
              <a:rPr lang="ru-RU" sz="2400" dirty="0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Україною</a:t>
            </a:r>
            <a:r>
              <a:rPr lang="ru-RU" sz="2400" dirty="0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під</a:t>
            </a:r>
            <a:r>
              <a:rPr lang="ru-RU" sz="2400" dirty="0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час </a:t>
            </a:r>
            <a:r>
              <a:rPr lang="ru-RU" sz="2400" dirty="0" err="1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якої</a:t>
            </a:r>
            <a:r>
              <a:rPr lang="ru-RU" sz="2400" dirty="0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малює</a:t>
            </a:r>
            <a:r>
              <a:rPr lang="ru-RU" sz="2400" dirty="0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низку </a:t>
            </a:r>
            <a:r>
              <a:rPr lang="ru-RU" sz="2400" dirty="0" err="1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гарних</a:t>
            </a:r>
            <a:r>
              <a:rPr lang="ru-RU" sz="2400" dirty="0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українських</a:t>
            </a:r>
            <a:r>
              <a:rPr lang="ru-RU" sz="2400" dirty="0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пейзажів</a:t>
            </a:r>
            <a:r>
              <a:rPr lang="ru-RU" sz="2400" dirty="0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4077072"/>
            <a:ext cx="29878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Ця</a:t>
            </a:r>
            <a:r>
              <a:rPr lang="ru-RU" dirty="0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картина </a:t>
            </a:r>
            <a:r>
              <a:rPr lang="ru-RU" dirty="0" err="1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називається</a:t>
            </a:r>
            <a:r>
              <a:rPr lang="ru-RU" dirty="0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«</a:t>
            </a:r>
            <a:r>
              <a:rPr lang="ru-RU" dirty="0" err="1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Циганка</a:t>
            </a:r>
            <a:r>
              <a:rPr lang="ru-RU" dirty="0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гадає</a:t>
            </a:r>
            <a:r>
              <a:rPr lang="ru-RU" dirty="0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українській</a:t>
            </a:r>
            <a:r>
              <a:rPr lang="ru-RU" dirty="0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дівчині</a:t>
            </a:r>
            <a:r>
              <a:rPr lang="ru-RU" dirty="0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», написана у 1841 </a:t>
            </a:r>
            <a:r>
              <a:rPr lang="ru-RU" dirty="0" err="1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році</a:t>
            </a:r>
            <a:r>
              <a:rPr lang="ru-RU" dirty="0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, тут </a:t>
            </a:r>
            <a:r>
              <a:rPr lang="ru-RU" dirty="0" err="1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теж</a:t>
            </a:r>
            <a:r>
              <a:rPr lang="ru-RU" dirty="0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прослідковується</a:t>
            </a:r>
            <a:r>
              <a:rPr lang="ru-RU" dirty="0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схожий сюжет, а </a:t>
            </a:r>
            <a:r>
              <a:rPr lang="ru-RU" dirty="0" err="1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українська</a:t>
            </a:r>
            <a:r>
              <a:rPr lang="ru-RU" dirty="0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дівчина</a:t>
            </a:r>
            <a:r>
              <a:rPr lang="ru-RU" dirty="0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символізує</a:t>
            </a:r>
            <a:r>
              <a:rPr lang="ru-RU" dirty="0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не </a:t>
            </a:r>
            <a:r>
              <a:rPr lang="ru-RU" dirty="0" err="1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що</a:t>
            </a:r>
            <a:r>
              <a:rPr lang="ru-RU" dirty="0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інше</a:t>
            </a:r>
            <a:r>
              <a:rPr lang="ru-RU" dirty="0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, але саму </a:t>
            </a:r>
            <a:r>
              <a:rPr lang="ru-RU" dirty="0" err="1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Україну</a:t>
            </a:r>
            <a:r>
              <a:rPr lang="ru-RU" dirty="0"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04922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072" y="1124744"/>
            <a:ext cx="3810000" cy="5543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48064" y="1196752"/>
            <a:ext cx="3600400" cy="5760640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«Катерина» – одна з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найцікавіших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картин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Шевченка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, написана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олією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у 1840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році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. Картина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дуже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символічна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, у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формі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образів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автор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передає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ті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почуття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які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неначе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хвилі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здіймались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у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його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серці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. Босонога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дівчина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центрі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картини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символізує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страждаючий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український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народ,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російський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солдат на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коні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–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самодержавну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російську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монархію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що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пригнічує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Україну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, селянин,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який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сидись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землі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чимось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схожий на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козака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Мамая)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втілює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собою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вільне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минуле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прагнення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до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якого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наскрізь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пронизує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як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літературну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, так і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художню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творчість</a:t>
            </a:r>
            <a:r>
              <a:rPr lang="ru-RU" dirty="0"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Тараса.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584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12474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У 1847 році Шевченко отримав замовлення написати портрет молодої княгині Катерини </a:t>
            </a:r>
            <a:r>
              <a:rPr lang="uk-UA" dirty="0" err="1" smtClean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Кейкаутової</a:t>
            </a:r>
            <a:r>
              <a:rPr lang="uk-UA" dirty="0" smtClean="0">
                <a:blipFill>
                  <a:blip r:embed="rId2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, ніжна та юна жінка, яка страждала від деспотизму свого чоловіка, викликала співчуття та симпатію художника. Вже закінчивши свій портрет, він довго її згадував і навіть передбачив у повісті «Княгиня» (вже написану у засланні) її швидку смерть. Цей образ був його останньою згадкою про свободу – при поверненні з маєтку князя на нього вже чекали жандарми, в яких був наказ арештувати Шевченка за активну участь у Кирило-Мефодіївському товаристві (створеному для боротьби проти кріпацтва) та за «обурливі» твори. Вирок був єзуїтським, Шевченка віддано у солдати із забороною писати та малювати.</a:t>
            </a:r>
            <a:endParaRPr lang="uk-UA" dirty="0">
              <a:blipFill>
                <a:blip r:embed="rId2"/>
                <a:tile tx="0" ty="0" sx="100000" sy="100000" flip="none" algn="tl"/>
              </a:blip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587" y="980728"/>
            <a:ext cx="3432498" cy="41301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9285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S10242541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TS102425414</Template>
  <TotalTime>213</TotalTime>
  <Words>712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TS102425414</vt:lpstr>
      <vt:lpstr>Тарас Шевченко - художник</vt:lpstr>
      <vt:lpstr>В презентації ви побачите: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Тарас Шевченко видатний український поет та художник. Його твори та картини дуже красиві та сповнені моралями! </vt:lpstr>
      <vt:lpstr>Використані джерела: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Тара Шевченко - художник</dc:title>
  <cp:lastModifiedBy>User</cp:lastModifiedBy>
  <cp:revision>20</cp:revision>
  <dcterms:modified xsi:type="dcterms:W3CDTF">2013-12-02T13:15:05Z</dcterms:modified>
</cp:coreProperties>
</file>