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1" r:id="rId5"/>
    <p:sldId id="269" r:id="rId6"/>
    <p:sldId id="274" r:id="rId7"/>
    <p:sldId id="275" r:id="rId8"/>
    <p:sldId id="258" r:id="rId9"/>
    <p:sldId id="267" r:id="rId10"/>
    <p:sldId id="271" r:id="rId11"/>
    <p:sldId id="263" r:id="rId12"/>
    <p:sldId id="264" r:id="rId13"/>
    <p:sldId id="265" r:id="rId14"/>
    <p:sldId id="273" r:id="rId15"/>
    <p:sldId id="259" r:id="rId16"/>
    <p:sldId id="266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Ліна Василівна Костенко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2800" dirty="0"/>
              <a:t>19 березня 1930 (83 роки)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440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Твори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60212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     Романи</a:t>
            </a:r>
            <a:endParaRPr lang="uk-UA" b="1" dirty="0"/>
          </a:p>
          <a:p>
            <a:r>
              <a:rPr lang="uk-UA" dirty="0"/>
              <a:t>Маруся Чурай, роман у віршах</a:t>
            </a:r>
          </a:p>
          <a:p>
            <a:r>
              <a:rPr lang="uk-UA" dirty="0"/>
              <a:t>«Записки українського </a:t>
            </a:r>
            <a:r>
              <a:rPr lang="uk-UA" dirty="0" err="1"/>
              <a:t>самашедшого</a:t>
            </a:r>
            <a:r>
              <a:rPr lang="uk-UA" dirty="0"/>
              <a:t>» (Київ, </a:t>
            </a:r>
            <a:r>
              <a:rPr lang="uk-UA" dirty="0" err="1"/>
              <a:t>А-ба-ба-га-ла-ма-га</a:t>
            </a:r>
            <a:r>
              <a:rPr lang="uk-UA" dirty="0"/>
              <a:t>, 2010</a:t>
            </a:r>
            <a:r>
              <a:rPr lang="uk-UA" dirty="0" smtClean="0"/>
              <a:t>)</a:t>
            </a:r>
            <a:endParaRPr lang="uk-UA" dirty="0"/>
          </a:p>
          <a:p>
            <a:pPr marL="0" indent="0">
              <a:buNone/>
            </a:pPr>
            <a:r>
              <a:rPr lang="uk-UA" b="1" dirty="0" smtClean="0"/>
              <a:t>     Поеми</a:t>
            </a:r>
            <a:endParaRPr lang="uk-UA" b="1" dirty="0"/>
          </a:p>
          <a:p>
            <a:r>
              <a:rPr lang="uk-UA" dirty="0"/>
              <a:t>Берестечко</a:t>
            </a:r>
          </a:p>
          <a:p>
            <a:r>
              <a:rPr lang="uk-UA" dirty="0"/>
              <a:t>Дума про братів </a:t>
            </a:r>
            <a:r>
              <a:rPr lang="uk-UA" dirty="0" err="1"/>
              <a:t>Неазовських</a:t>
            </a:r>
            <a:endParaRPr lang="uk-UA" dirty="0"/>
          </a:p>
          <a:p>
            <a:r>
              <a:rPr lang="uk-UA" dirty="0"/>
              <a:t>Скіфська одіссея</a:t>
            </a:r>
          </a:p>
          <a:p>
            <a:r>
              <a:rPr lang="uk-UA" dirty="0"/>
              <a:t>Сніг у Флоренції</a:t>
            </a:r>
          </a:p>
          <a:p>
            <a:r>
              <a:rPr lang="uk-UA" b="1" dirty="0"/>
              <a:t>Поезії</a:t>
            </a:r>
          </a:p>
          <a:p>
            <a:r>
              <a:rPr lang="uk-UA" dirty="0"/>
              <a:t>«Вже почалось, мабуть, майбутнє…»</a:t>
            </a:r>
          </a:p>
          <a:p>
            <a:r>
              <a:rPr lang="uk-UA" dirty="0"/>
              <a:t>Віяло мадам </a:t>
            </a:r>
            <a:r>
              <a:rPr lang="uk-UA" dirty="0" err="1"/>
              <a:t>Полетики</a:t>
            </a:r>
            <a:endParaRPr lang="uk-UA" dirty="0"/>
          </a:p>
          <a:p>
            <a:r>
              <a:rPr lang="uk-UA" dirty="0"/>
              <a:t>«Життя іде, і все без коректур…»</a:t>
            </a:r>
          </a:p>
          <a:p>
            <a:r>
              <a:rPr lang="uk-UA" dirty="0"/>
              <a:t>«На конвертики хат літо клеїть віконця, як марки…»</a:t>
            </a:r>
          </a:p>
          <a:p>
            <a:r>
              <a:rPr lang="uk-UA" dirty="0"/>
              <a:t>«Моя любове! Я перед тобою…»</a:t>
            </a:r>
          </a:p>
          <a:p>
            <a:r>
              <a:rPr lang="uk-UA" dirty="0"/>
              <a:t>«Мій перший вірш написаний в окопі…»</a:t>
            </a:r>
          </a:p>
          <a:p>
            <a:r>
              <a:rPr lang="uk-UA" dirty="0"/>
              <a:t>«Очима ти сказав мені: люблю…»</a:t>
            </a:r>
          </a:p>
          <a:p>
            <a:r>
              <a:rPr lang="uk-UA" dirty="0"/>
              <a:t>Пастораль ХХ сторіччя</a:t>
            </a:r>
          </a:p>
          <a:p>
            <a:r>
              <a:rPr lang="uk-UA" dirty="0"/>
              <a:t>Пелюстки старовинного романсу</a:t>
            </a:r>
          </a:p>
          <a:p>
            <a:r>
              <a:rPr lang="uk-UA" dirty="0"/>
              <a:t>Пісенька з варіаціями</a:t>
            </a:r>
          </a:p>
          <a:p>
            <a:r>
              <a:rPr lang="uk-UA" dirty="0"/>
              <a:t>«Послухаю цей дощ. Підкрався і шумить…»</a:t>
            </a:r>
          </a:p>
          <a:p>
            <a:r>
              <a:rPr lang="uk-UA" dirty="0"/>
              <a:t>«Розкажу тобі думку таємну…»</a:t>
            </a:r>
          </a:p>
          <a:p>
            <a:r>
              <a:rPr lang="uk-UA" dirty="0"/>
              <a:t>Світлий сонет</a:t>
            </a:r>
          </a:p>
          <a:p>
            <a:r>
              <a:rPr lang="uk-UA" dirty="0"/>
              <a:t>«Старенька жінко, Магдо чи Луїзо!…»</a:t>
            </a:r>
          </a:p>
          <a:p>
            <a:r>
              <a:rPr lang="uk-UA" dirty="0"/>
              <a:t>«Тут обелісків ціла рота…»</a:t>
            </a:r>
          </a:p>
          <a:p>
            <a:r>
              <a:rPr lang="uk-UA" dirty="0"/>
              <a:t>Українське Альфреско</a:t>
            </a:r>
          </a:p>
          <a:p>
            <a:r>
              <a:rPr lang="uk-UA" dirty="0"/>
              <a:t>«Умирають майстри…»</a:t>
            </a:r>
          </a:p>
          <a:p>
            <a:r>
              <a:rPr lang="uk-UA" dirty="0"/>
              <a:t>«Хай буде легко. Дотиком пера…»</a:t>
            </a:r>
          </a:p>
          <a:p>
            <a:r>
              <a:rPr lang="uk-UA" dirty="0"/>
              <a:t>«Чекаю дня, коли тобі скажу…»</a:t>
            </a:r>
          </a:p>
          <a:p>
            <a:r>
              <a:rPr lang="uk-UA" dirty="0" smtClean="0"/>
              <a:t>…</a:t>
            </a:r>
            <a:endParaRPr lang="uk-UA" dirty="0"/>
          </a:p>
          <a:p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3312368" cy="428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17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5338936" cy="5544616"/>
          </a:xfrm>
        </p:spPr>
        <p:txBody>
          <a:bodyPr>
            <a:normAutofit/>
          </a:bodyPr>
          <a:lstStyle/>
          <a:p>
            <a:r>
              <a:rPr lang="uk-UA" sz="2800" dirty="0"/>
              <a:t>2010 року вийшов перший роман Л. Костенко — «Записки українського </a:t>
            </a:r>
            <a:r>
              <a:rPr lang="uk-UA" sz="2800" dirty="0" err="1"/>
              <a:t>самашедшого</a:t>
            </a:r>
            <a:r>
              <a:rPr lang="uk-UA" sz="2800" dirty="0" smtClean="0"/>
              <a:t>». </a:t>
            </a:r>
            <a:r>
              <a:rPr lang="uk-UA" sz="2800" dirty="0"/>
              <a:t>Роман викликав великий ажіотаж і тимчасову його нестачу в книгарнях, що привело до появи піратських передруків. Станом на червень 2011 року загальний офіційний тираж роману становив 80 </a:t>
            </a:r>
            <a:r>
              <a:rPr lang="uk-UA" sz="2800" dirty="0" smtClean="0"/>
              <a:t>тисяч.</a:t>
            </a:r>
            <a:endParaRPr lang="uk-UA" sz="2800" dirty="0"/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16566"/>
            <a:ext cx="3240360" cy="457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76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1180728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У лютому 2011 року вийшла поетична збірка Л.Костенко «Річка Геракліта», куди ввійшли раніше написані вірші та 50 нових поезій.</a:t>
            </a:r>
          </a:p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4752528" cy="488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382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768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uk-UA" dirty="0"/>
              <a:t>Сім'я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568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Чоловіки</a:t>
            </a:r>
            <a:r>
              <a:rPr lang="uk-UA" sz="2000" dirty="0"/>
              <a:t>:</a:t>
            </a:r>
          </a:p>
          <a:p>
            <a:r>
              <a:rPr lang="uk-UA" sz="2000" dirty="0" err="1"/>
              <a:t>Єжи-Ян</a:t>
            </a:r>
            <a:r>
              <a:rPr lang="uk-UA" sz="2000" dirty="0"/>
              <a:t> </a:t>
            </a:r>
            <a:r>
              <a:rPr lang="uk-UA" sz="2000" dirty="0" err="1"/>
              <a:t>Пахльовський</a:t>
            </a:r>
            <a:r>
              <a:rPr lang="uk-UA" sz="2000" dirty="0"/>
              <a:t> (1930–2012), польський письменник, однокурсник Л.Костенко під час навчання у Московському літературному інституті імені О. М. </a:t>
            </a:r>
            <a:r>
              <a:rPr lang="uk-UA" sz="2000" dirty="0" smtClean="0"/>
              <a:t>Горького</a:t>
            </a:r>
            <a:endParaRPr lang="uk-UA" sz="2000" dirty="0"/>
          </a:p>
          <a:p>
            <a:r>
              <a:rPr lang="uk-UA" sz="2000" dirty="0" err="1"/>
              <a:t>Цвіркунов</a:t>
            </a:r>
            <a:r>
              <a:rPr lang="uk-UA" sz="2000" dirty="0"/>
              <a:t> Василь Васильович, керівник Київської кіностудії імені Довженка у 1960-х рр</a:t>
            </a:r>
            <a:r>
              <a:rPr lang="uk-UA" sz="2000" dirty="0" smtClean="0"/>
              <a:t>.</a:t>
            </a:r>
            <a:endParaRPr lang="uk-UA" sz="2000" dirty="0"/>
          </a:p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84" y="3068960"/>
            <a:ext cx="381000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388843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292484" y="5987777"/>
            <a:ext cx="3168352" cy="8255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/>
              <a:t>Цвіркунов</a:t>
            </a:r>
            <a:r>
              <a:rPr lang="uk-UA" dirty="0"/>
              <a:t> Василь Васильович</a:t>
            </a:r>
          </a:p>
        </p:txBody>
      </p:sp>
      <p:sp>
        <p:nvSpPr>
          <p:cNvPr id="7" name="Овал 6"/>
          <p:cNvSpPr/>
          <p:nvPr/>
        </p:nvSpPr>
        <p:spPr>
          <a:xfrm>
            <a:off x="5328084" y="6093296"/>
            <a:ext cx="295232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/>
              <a:t>Єжи-Ян</a:t>
            </a:r>
            <a:r>
              <a:rPr lang="uk-UA" dirty="0"/>
              <a:t> </a:t>
            </a:r>
            <a:r>
              <a:rPr lang="uk-UA" dirty="0" err="1"/>
              <a:t>Пахльовський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771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 fontScale="90000"/>
          </a:bodyPr>
          <a:lstStyle/>
          <a:p>
            <a:r>
              <a:rPr lang="uk-UA" dirty="0"/>
              <a:t>Діти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584176"/>
          </a:xfrm>
        </p:spPr>
        <p:txBody>
          <a:bodyPr>
            <a:normAutofit lnSpcReduction="10000"/>
          </a:bodyPr>
          <a:lstStyle/>
          <a:p>
            <a:endParaRPr lang="uk-UA" dirty="0"/>
          </a:p>
          <a:p>
            <a:r>
              <a:rPr lang="uk-UA" dirty="0" err="1" smtClean="0"/>
              <a:t>Пахльовська</a:t>
            </a:r>
            <a:r>
              <a:rPr lang="uk-UA" dirty="0" smtClean="0"/>
              <a:t> </a:t>
            </a:r>
            <a:r>
              <a:rPr lang="uk-UA" dirty="0"/>
              <a:t>Оксана </a:t>
            </a:r>
            <a:r>
              <a:rPr lang="uk-UA" dirty="0" err="1"/>
              <a:t>Єжи-Янівна</a:t>
            </a:r>
            <a:r>
              <a:rPr lang="uk-UA" dirty="0"/>
              <a:t>, культуролог</a:t>
            </a:r>
          </a:p>
          <a:p>
            <a:r>
              <a:rPr lang="uk-UA" dirty="0" err="1"/>
              <a:t>Цвіркунов</a:t>
            </a:r>
            <a:r>
              <a:rPr lang="uk-UA" dirty="0"/>
              <a:t> Василь </a:t>
            </a:r>
            <a:r>
              <a:rPr lang="uk-UA" dirty="0" err="1"/>
              <a:t>Васильович-молодший</a:t>
            </a:r>
            <a:r>
              <a:rPr lang="uk-UA" dirty="0"/>
              <a:t> (народився 28 травня 1969 року), програміст</a:t>
            </a:r>
          </a:p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99941"/>
            <a:ext cx="324036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42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280920" cy="1800200"/>
          </a:xfrm>
        </p:spPr>
        <p:txBody>
          <a:bodyPr/>
          <a:lstStyle/>
          <a:p>
            <a:r>
              <a:rPr lang="uk-UA" dirty="0"/>
              <a:t>Почесний професор Києво-Могилянської академії, почесний доктор Львівського та Чернівецького університетів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dirty="0"/>
              <a:t>Відмовилась від звання Героя </a:t>
            </a:r>
            <a:r>
              <a:rPr lang="uk-UA" dirty="0" smtClean="0"/>
              <a:t>України.</a:t>
            </a:r>
            <a:endParaRPr lang="uk-UA" dirty="0"/>
          </a:p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52936"/>
            <a:ext cx="11430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388843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29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Відзнаки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5280248"/>
          </a:xfrm>
        </p:spPr>
        <p:txBody>
          <a:bodyPr>
            <a:normAutofit/>
          </a:bodyPr>
          <a:lstStyle/>
          <a:p>
            <a:r>
              <a:rPr lang="uk-UA" dirty="0" smtClean="0"/>
              <a:t>Лауреат </a:t>
            </a:r>
            <a:r>
              <a:rPr lang="uk-UA" dirty="0"/>
              <a:t>Державної премії ім. Тараса Шевченка (1987, за роман «Маруся Чурай» і збірку «Неповторність»)</a:t>
            </a:r>
          </a:p>
          <a:p>
            <a:r>
              <a:rPr lang="uk-UA" dirty="0"/>
              <a:t>Лауреат Міжнародної літературно-мистецької премії ім. О.</a:t>
            </a:r>
            <a:r>
              <a:rPr lang="uk-UA" dirty="0" err="1"/>
              <a:t>Теліги</a:t>
            </a:r>
            <a:r>
              <a:rPr lang="uk-UA" dirty="0"/>
              <a:t> (2000).</a:t>
            </a:r>
          </a:p>
          <a:p>
            <a:r>
              <a:rPr lang="uk-UA" dirty="0"/>
              <a:t>Нагороджена Почесною відзнакою Президента України (1992) і Орденом князя Ярослава Мудрого V ступеня (березень 2000).</a:t>
            </a:r>
          </a:p>
          <a:p>
            <a:r>
              <a:rPr lang="uk-UA" dirty="0"/>
              <a:t>Відмовилась від звання Героя України, відповівши: «Політичної біжутерії не ношу</a:t>
            </a:r>
            <a:r>
              <a:rPr lang="uk-UA" dirty="0" smtClean="0"/>
              <a:t>!»</a:t>
            </a:r>
            <a:endParaRPr lang="uk-UA" dirty="0"/>
          </a:p>
          <a:p>
            <a:r>
              <a:rPr lang="uk-UA" dirty="0"/>
              <a:t>Відзнака «Золотий письменник України», </a:t>
            </a:r>
            <a:r>
              <a:rPr lang="uk-UA" dirty="0" smtClean="0"/>
              <a:t>2012.</a:t>
            </a:r>
            <a:endParaRPr lang="uk-UA" dirty="0"/>
          </a:p>
          <a:p>
            <a:r>
              <a:rPr lang="uk-UA" dirty="0"/>
              <a:t>В листопаді 2013 року УГКЦ нагородила Ліну Костенко, </a:t>
            </a:r>
            <a:r>
              <a:rPr lang="uk-UA" dirty="0" err="1"/>
              <a:t>Редлиха</a:t>
            </a:r>
            <a:r>
              <a:rPr lang="uk-UA" dirty="0"/>
              <a:t> </a:t>
            </a:r>
            <a:r>
              <a:rPr lang="uk-UA" dirty="0" err="1"/>
              <a:t>Шимона</a:t>
            </a:r>
            <a:r>
              <a:rPr lang="uk-UA" dirty="0"/>
              <a:t> та </a:t>
            </a:r>
            <a:r>
              <a:rPr lang="uk-UA" dirty="0" err="1"/>
              <a:t>Зеновію</a:t>
            </a:r>
            <a:r>
              <a:rPr lang="uk-UA" dirty="0"/>
              <a:t> </a:t>
            </a:r>
            <a:r>
              <a:rPr lang="uk-UA" dirty="0" err="1"/>
              <a:t>Кушпету</a:t>
            </a:r>
            <a:r>
              <a:rPr lang="uk-UA" dirty="0"/>
              <a:t> третьою щорічною відзнакою імені блаженного </a:t>
            </a:r>
            <a:r>
              <a:rPr lang="uk-UA" dirty="0" err="1"/>
              <a:t>священномученика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20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Театральні постанови за творами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2592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  Харківський </a:t>
            </a:r>
            <a:r>
              <a:rPr lang="uk-UA" dirty="0"/>
              <a:t>Театр "P.S." випустив дві вистави за </a:t>
            </a:r>
            <a:r>
              <a:rPr lang="uk-UA" dirty="0" smtClean="0"/>
              <a:t>  творами </a:t>
            </a:r>
            <a:r>
              <a:rPr lang="uk-UA" dirty="0"/>
              <a:t>Ліни Костенко:</a:t>
            </a:r>
          </a:p>
          <a:p>
            <a:r>
              <a:rPr lang="uk-UA" dirty="0"/>
              <a:t>«Горохове плем'я», поетична вистава за поезіями Ліни Костенко та Олени </a:t>
            </a:r>
            <a:r>
              <a:rPr lang="uk-UA" dirty="0" err="1" smtClean="0"/>
              <a:t>Теліги</a:t>
            </a:r>
            <a:endParaRPr lang="uk-UA" dirty="0"/>
          </a:p>
          <a:p>
            <a:pPr marL="0" indent="0">
              <a:buNone/>
            </a:pPr>
            <a:endParaRPr lang="uk-UA" dirty="0"/>
          </a:p>
          <a:p>
            <a:r>
              <a:rPr lang="uk-UA" dirty="0"/>
              <a:t>«Циганська Муза», драматична поема, прем'єра вистави відбулася 15 березня 2010 року</a:t>
            </a:r>
          </a:p>
          <a:p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73016"/>
            <a:ext cx="288032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146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" y="8230"/>
            <a:ext cx="4779030" cy="684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88024" y="404664"/>
            <a:ext cx="4248472" cy="6336704"/>
          </a:xfrm>
        </p:spPr>
        <p:txBody>
          <a:bodyPr>
            <a:normAutofit/>
          </a:bodyPr>
          <a:lstStyle/>
          <a:p>
            <a:r>
              <a:rPr lang="uk-UA" dirty="0" smtClean="0"/>
              <a:t>Ліна Василівна Костенко</a:t>
            </a:r>
            <a:br>
              <a:rPr lang="uk-UA" dirty="0" smtClean="0"/>
            </a:br>
            <a:r>
              <a:rPr lang="uk-UA" dirty="0" smtClean="0"/>
              <a:t> (19 </a:t>
            </a:r>
            <a:r>
              <a:rPr lang="uk-UA" dirty="0"/>
              <a:t>березня 1930, </a:t>
            </a:r>
            <a:r>
              <a:rPr lang="uk-UA" dirty="0" err="1"/>
              <a:t>Ржищів</a:t>
            </a:r>
            <a:r>
              <a:rPr lang="uk-UA" dirty="0"/>
              <a:t>, Київська область) — українська </a:t>
            </a:r>
            <a:r>
              <a:rPr lang="uk-UA" dirty="0" err="1"/>
              <a:t>письменниця-шістдесятниця</a:t>
            </a:r>
            <a:r>
              <a:rPr lang="uk-UA" dirty="0"/>
              <a:t>, поетеса. Мати Оксани </a:t>
            </a:r>
            <a:r>
              <a:rPr lang="uk-UA" dirty="0" err="1"/>
              <a:t>Пахльовської</a:t>
            </a:r>
            <a:r>
              <a:rPr lang="uk-UA" dirty="0"/>
              <a:t>. Лауреат Шевченківської премії (1987), </a:t>
            </a:r>
            <a:r>
              <a:rPr lang="uk-UA" dirty="0" err="1"/>
              <a:t>Премії</a:t>
            </a:r>
            <a:r>
              <a:rPr lang="uk-UA" dirty="0"/>
              <a:t> Антоновичів (1989), премії Петрарки (1994).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78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404664"/>
            <a:ext cx="4834880" cy="6072336"/>
          </a:xfrm>
        </p:spPr>
        <p:txBody>
          <a:bodyPr>
            <a:normAutofit/>
          </a:bodyPr>
          <a:lstStyle/>
          <a:p>
            <a:r>
              <a:rPr lang="uk-UA" dirty="0"/>
              <a:t>Народилась у родині вчителів</a:t>
            </a:r>
            <a:r>
              <a:rPr lang="uk-UA" dirty="0" smtClean="0"/>
              <a:t>.</a:t>
            </a:r>
            <a:endParaRPr lang="en-US" dirty="0" smtClean="0"/>
          </a:p>
          <a:p>
            <a:endParaRPr lang="uk-UA" dirty="0"/>
          </a:p>
          <a:p>
            <a:r>
              <a:rPr lang="uk-UA" dirty="0"/>
              <a:t>У 1936 році родина перебралась із </a:t>
            </a:r>
            <a:r>
              <a:rPr lang="uk-UA" dirty="0" err="1"/>
              <a:t>Ржищева</a:t>
            </a:r>
            <a:r>
              <a:rPr lang="uk-UA" dirty="0"/>
              <a:t> до Києва, де майбутня поетеса закінчила середню школу</a:t>
            </a:r>
            <a:r>
              <a:rPr lang="uk-UA" dirty="0" smtClean="0"/>
              <a:t>.</a:t>
            </a:r>
            <a:endParaRPr lang="en-US" dirty="0" smtClean="0"/>
          </a:p>
          <a:p>
            <a:endParaRPr lang="uk-UA" dirty="0" smtClean="0"/>
          </a:p>
          <a:p>
            <a:r>
              <a:rPr lang="uk-UA" dirty="0"/>
              <a:t>Після закінчення середньої школи навчалася в Київському педагогічному інституті, а згодом — у Московському літературному інституті імені О. М. Горького, який закінчила в 1956 році.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345638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979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Початок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876800"/>
          </a:xfrm>
        </p:spPr>
        <p:txBody>
          <a:bodyPr/>
          <a:lstStyle/>
          <a:p>
            <a:r>
              <a:rPr lang="uk-UA" dirty="0"/>
              <a:t>Збірки її віршів «Проміння землі» (1957) та «Вітрила» (1958) викликали інтерес читача й критики, а збірка «Мандрівки серця» (1961) не лише закріпила успіх, а й засвідчила справжню творчу зрілість поетеси, поставила її ім'я поміж визначних майстрів української поезії.</a:t>
            </a:r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61048"/>
            <a:ext cx="4392488" cy="281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398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«Шістдесятник»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27363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uk-UA" dirty="0" smtClean="0"/>
          </a:p>
          <a:p>
            <a:r>
              <a:rPr lang="uk-UA" dirty="0"/>
              <a:t>Була однією з перших і </a:t>
            </a:r>
            <a:r>
              <a:rPr lang="uk-UA" dirty="0" err="1"/>
              <a:t>найпримітніших</a:t>
            </a:r>
            <a:r>
              <a:rPr lang="uk-UA" dirty="0"/>
              <a:t> у плеяді молодих українських поетів, що виступили на межі 1950—1960-х років. Період так званих </a:t>
            </a:r>
            <a:r>
              <a:rPr lang="uk-UA" b="1" dirty="0"/>
              <a:t>«шістдесятників» </a:t>
            </a:r>
            <a:r>
              <a:rPr lang="uk-UA" dirty="0"/>
              <a:t>створив новітні стилі в українській літературі, змусив творити щось нове, атипове, щось авангардне, але, як і завше, безжальне та максимально критичне щодо влади та тодішнього режиму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7"/>
            <a:ext cx="3960440" cy="346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316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5004048" cy="6264696"/>
          </a:xfrm>
        </p:spPr>
        <p:txBody>
          <a:bodyPr>
            <a:normAutofit/>
          </a:bodyPr>
          <a:lstStyle/>
          <a:p>
            <a:r>
              <a:rPr lang="uk-UA" dirty="0"/>
              <a:t>1963 — зняли з друку книжку віршів Л. Костенко «Зоряний </a:t>
            </a:r>
            <a:r>
              <a:rPr lang="uk-UA" dirty="0" err="1"/>
              <a:t>інтеґрал</a:t>
            </a:r>
            <a:r>
              <a:rPr lang="uk-UA" dirty="0"/>
              <a:t>», книжку «Княжа гора» зняли з верстки.</a:t>
            </a:r>
          </a:p>
          <a:p>
            <a:pPr marL="0" indent="0">
              <a:buNone/>
            </a:pPr>
            <a:r>
              <a:rPr lang="uk-UA" dirty="0" smtClean="0"/>
              <a:t>  У </a:t>
            </a:r>
            <a:r>
              <a:rPr lang="uk-UA" dirty="0"/>
              <a:t>ці роки вірші Л. Костенко публікували журнали в </a:t>
            </a:r>
            <a:r>
              <a:rPr lang="uk-UA" dirty="0" smtClean="0"/>
              <a:t>     Чехословаччині</a:t>
            </a:r>
            <a:r>
              <a:rPr lang="uk-UA" dirty="0"/>
              <a:t>, газети в Польщі, і лише зрідка — в Україні. Її </a:t>
            </a:r>
            <a:r>
              <a:rPr lang="uk-UA" dirty="0" smtClean="0"/>
              <a:t>  вірші </a:t>
            </a:r>
            <a:r>
              <a:rPr lang="uk-UA" dirty="0"/>
              <a:t>ходили в «самвидаві».</a:t>
            </a:r>
          </a:p>
          <a:p>
            <a:endParaRPr lang="uk-UA" dirty="0"/>
          </a:p>
          <a:p>
            <a:r>
              <a:rPr lang="uk-UA" dirty="0"/>
              <a:t>1965 — Л. Костенко підписала лист-протест проти арештів української інтелігенції. Була присутня на суді над М. Осадчим і М. </a:t>
            </a:r>
            <a:r>
              <a:rPr lang="uk-UA" dirty="0" err="1"/>
              <a:t>Зваричевською</a:t>
            </a:r>
            <a:r>
              <a:rPr lang="uk-UA" dirty="0"/>
              <a:t> у Львові. </a:t>
            </a:r>
          </a:p>
          <a:p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20"/>
            <a:ext cx="367240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47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4248472" cy="5760640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Травень 1966 — у Спілці письменників України, де таврували «націоналістичних відщепенців».</a:t>
            </a:r>
          </a:p>
          <a:p>
            <a:endParaRPr lang="uk-UA" dirty="0"/>
          </a:p>
          <a:p>
            <a:r>
              <a:rPr lang="uk-UA" dirty="0"/>
              <a:t>1968 — написала листи на захист В. Чорновола у відповідь на наклеп на нього в газеті «Літературна Україна». Після цього ім'я Л. Костенко в радянській пресі довгі роки не згадувалося. Вона працювала «в шухляду».</a:t>
            </a:r>
          </a:p>
          <a:p>
            <a:endParaRPr lang="uk-UA" dirty="0"/>
          </a:p>
          <a:p>
            <a:r>
              <a:rPr lang="uk-UA" dirty="0"/>
              <a:t>1973 — потрапила до «чорних списків», складених секретарем ЦК КПУ з ідеології В. </a:t>
            </a:r>
            <a:r>
              <a:rPr lang="uk-UA" dirty="0" err="1"/>
              <a:t>Маланчуком</a:t>
            </a:r>
            <a:r>
              <a:rPr lang="uk-UA" dirty="0"/>
              <a:t>. </a:t>
            </a:r>
          </a:p>
          <a:p>
            <a:endParaRPr lang="uk-U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453650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466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/>
          <a:lstStyle/>
          <a:p>
            <a:r>
              <a:rPr lang="ru-RU" dirty="0" err="1" smtClean="0"/>
              <a:t>Творчий</a:t>
            </a:r>
            <a:r>
              <a:rPr lang="ru-RU" dirty="0" smtClean="0"/>
              <a:t> </a:t>
            </a:r>
            <a:r>
              <a:rPr lang="ru-RU" dirty="0" err="1" smtClean="0"/>
              <a:t>доробок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5064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У радянські часи брала активну участь у </a:t>
            </a:r>
            <a:r>
              <a:rPr lang="uk-UA" b="1" dirty="0"/>
              <a:t>дисидентському</a:t>
            </a:r>
            <a:r>
              <a:rPr lang="uk-UA" dirty="0"/>
              <a:t> русі, за що була надовго виключена з літературного процесу. Авторка поетичних </a:t>
            </a:r>
            <a:r>
              <a:rPr lang="uk-UA" dirty="0" smtClean="0"/>
              <a:t>збірок:</a:t>
            </a:r>
          </a:p>
          <a:p>
            <a:r>
              <a:rPr lang="uk-UA" dirty="0"/>
              <a:t> </a:t>
            </a:r>
            <a:r>
              <a:rPr lang="uk-UA" dirty="0" smtClean="0"/>
              <a:t>«Над берегами вічної ріки» (1977),</a:t>
            </a:r>
          </a:p>
          <a:p>
            <a:r>
              <a:rPr lang="uk-UA" dirty="0" smtClean="0"/>
              <a:t> «Неповторність» (1980), </a:t>
            </a:r>
          </a:p>
          <a:p>
            <a:r>
              <a:rPr lang="uk-UA" dirty="0" smtClean="0"/>
              <a:t> «</a:t>
            </a:r>
            <a:r>
              <a:rPr lang="uk-UA" dirty="0"/>
              <a:t>Сад нетанучих скульптур» (1987</a:t>
            </a:r>
            <a:r>
              <a:rPr lang="uk-UA" dirty="0" smtClean="0"/>
              <a:t>),</a:t>
            </a:r>
          </a:p>
          <a:p>
            <a:r>
              <a:rPr lang="uk-UA" dirty="0" smtClean="0"/>
              <a:t>  </a:t>
            </a:r>
            <a:r>
              <a:rPr lang="uk-UA" dirty="0"/>
              <a:t>роману у віршах «Маруся Чурай» (</a:t>
            </a:r>
            <a:r>
              <a:rPr lang="uk-UA" dirty="0" smtClean="0"/>
              <a:t>1979,Шевченківська </a:t>
            </a:r>
            <a:r>
              <a:rPr lang="uk-UA" dirty="0"/>
              <a:t>премія 1987), </a:t>
            </a:r>
            <a:endParaRPr lang="uk-UA" dirty="0" smtClean="0"/>
          </a:p>
          <a:p>
            <a:r>
              <a:rPr lang="uk-UA" dirty="0" smtClean="0"/>
              <a:t>поеми </a:t>
            </a:r>
            <a:r>
              <a:rPr lang="uk-UA" dirty="0"/>
              <a:t>«Берестечко» (1999, 2010</a:t>
            </a:r>
            <a:r>
              <a:rPr lang="uk-UA" dirty="0" smtClean="0"/>
              <a:t>).</a:t>
            </a:r>
          </a:p>
          <a:p>
            <a:r>
              <a:rPr lang="uk-UA" dirty="0" smtClean="0"/>
              <a:t> </a:t>
            </a:r>
            <a:r>
              <a:rPr lang="uk-UA" dirty="0"/>
              <a:t>2010 року опублікувала перший прозовий роман «Записки українського </a:t>
            </a:r>
            <a:r>
              <a:rPr lang="uk-UA" dirty="0" err="1"/>
              <a:t>самашедшого</a:t>
            </a:r>
            <a:r>
              <a:rPr lang="uk-UA" dirty="0"/>
              <a:t>», що став одним з лідерів продажу серед українських книжок у 2011 </a:t>
            </a:r>
            <a:r>
              <a:rPr lang="uk-UA" dirty="0" smtClean="0"/>
              <a:t>році.</a:t>
            </a:r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139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uk-UA" dirty="0"/>
              <a:t>Твори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60932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Видання</a:t>
            </a:r>
            <a:endParaRPr lang="uk-UA" b="1" dirty="0"/>
          </a:p>
          <a:p>
            <a:r>
              <a:rPr lang="uk-UA" dirty="0"/>
              <a:t>«Проміння землі» (1957)</a:t>
            </a:r>
          </a:p>
          <a:p>
            <a:r>
              <a:rPr lang="uk-UA" dirty="0"/>
              <a:t>«Вітрила» (1958)</a:t>
            </a:r>
          </a:p>
          <a:p>
            <a:r>
              <a:rPr lang="uk-UA" dirty="0"/>
              <a:t>«Мандрівки серця» (1961)</a:t>
            </a:r>
          </a:p>
          <a:p>
            <a:r>
              <a:rPr lang="uk-UA" dirty="0"/>
              <a:t>«Зоряний інтеграл» (1963, набір «розсипано</a:t>
            </a:r>
            <a:r>
              <a:rPr lang="uk-UA" dirty="0" smtClean="0"/>
              <a:t>»)</a:t>
            </a:r>
            <a:endParaRPr lang="uk-UA" dirty="0"/>
          </a:p>
          <a:p>
            <a:r>
              <a:rPr lang="uk-UA" dirty="0"/>
              <a:t>«Княжа гора» (1972, збірка не вийшла через заборону з боку радянської цензури</a:t>
            </a:r>
            <a:r>
              <a:rPr lang="uk-UA" dirty="0" smtClean="0"/>
              <a:t>) «</a:t>
            </a:r>
            <a:r>
              <a:rPr lang="uk-UA" dirty="0"/>
              <a:t>Над берегами вічної ріки» (1977)</a:t>
            </a:r>
          </a:p>
          <a:p>
            <a:r>
              <a:rPr lang="uk-UA" dirty="0"/>
              <a:t>«Маруся Чурай» (1979)</a:t>
            </a:r>
          </a:p>
          <a:p>
            <a:r>
              <a:rPr lang="uk-UA" dirty="0"/>
              <a:t>«</a:t>
            </a:r>
            <a:r>
              <a:rPr lang="uk-UA" dirty="0" err="1"/>
              <a:t>Неповнорність</a:t>
            </a:r>
            <a:r>
              <a:rPr lang="uk-UA" dirty="0"/>
              <a:t>» (1980)</a:t>
            </a:r>
          </a:p>
          <a:p>
            <a:r>
              <a:rPr lang="uk-UA" dirty="0"/>
              <a:t>«Сад нетанучих скульптур» (1987)</a:t>
            </a:r>
          </a:p>
          <a:p>
            <a:r>
              <a:rPr lang="uk-UA" dirty="0"/>
              <a:t>«Бузиновий цар» (1987) — для дітей</a:t>
            </a:r>
          </a:p>
          <a:p>
            <a:r>
              <a:rPr lang="uk-UA" dirty="0"/>
              <a:t>«Вибране» (1987)</a:t>
            </a:r>
          </a:p>
          <a:p>
            <a:r>
              <a:rPr lang="uk-UA" dirty="0"/>
              <a:t>«Інкрустації» (1994, видання італійською мовою, відзначене премією Петрарки)</a:t>
            </a:r>
          </a:p>
          <a:p>
            <a:r>
              <a:rPr lang="uk-UA" dirty="0"/>
              <a:t>«Берестечко» </a:t>
            </a:r>
            <a:r>
              <a:rPr lang="uk-UA" dirty="0" smtClean="0"/>
              <a:t>(1999, перевидання 2010)</a:t>
            </a:r>
          </a:p>
          <a:p>
            <a:r>
              <a:rPr lang="uk-UA" dirty="0" smtClean="0"/>
              <a:t>«Гуманітарна аура нації, або Дефект головного дзеркала», лекція в Києво-Могилянській академії (1999)</a:t>
            </a:r>
          </a:p>
          <a:p>
            <a:r>
              <a:rPr lang="uk-UA" dirty="0" smtClean="0"/>
              <a:t>«Гіацинтове сонце» (2010, вибране)</a:t>
            </a:r>
          </a:p>
          <a:p>
            <a:r>
              <a:rPr lang="uk-UA" dirty="0" smtClean="0"/>
              <a:t>«Записки українського </a:t>
            </a:r>
            <a:r>
              <a:rPr lang="uk-UA" dirty="0" err="1" smtClean="0"/>
              <a:t>самашедшого</a:t>
            </a:r>
            <a:r>
              <a:rPr lang="uk-UA" dirty="0" smtClean="0"/>
              <a:t>» (2010)</a:t>
            </a:r>
          </a:p>
          <a:p>
            <a:r>
              <a:rPr lang="uk-UA" dirty="0" smtClean="0"/>
              <a:t>«</a:t>
            </a:r>
            <a:r>
              <a:rPr lang="uk-UA" dirty="0"/>
              <a:t>Річка Геракліта» </a:t>
            </a:r>
            <a:r>
              <a:rPr lang="uk-UA" dirty="0" smtClean="0"/>
              <a:t>(2011</a:t>
            </a:r>
            <a:r>
              <a:rPr lang="uk-UA" dirty="0"/>
              <a:t>, вибране, а також нові вірші)</a:t>
            </a:r>
          </a:p>
          <a:p>
            <a:r>
              <a:rPr lang="uk-UA" dirty="0"/>
              <a:t>«Мадонна перехресть» </a:t>
            </a:r>
            <a:r>
              <a:rPr lang="uk-UA" dirty="0" smtClean="0"/>
              <a:t>(2011</a:t>
            </a:r>
            <a:r>
              <a:rPr lang="uk-UA" dirty="0"/>
              <a:t>, нові, а також раніше не друковані поезії різних років</a:t>
            </a:r>
            <a:r>
              <a:rPr lang="uk-UA" dirty="0" smtClean="0"/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6466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296</TotalTime>
  <Words>1055</Words>
  <Application>Microsoft Office PowerPoint</Application>
  <PresentationFormat>Экран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Ясность</vt:lpstr>
      <vt:lpstr>Ліна Василівна Костенко</vt:lpstr>
      <vt:lpstr>Ліна Василівна Костенко  (19 березня 1930, Ржищів, Київська область) — українська письменниця-шістдесятниця, поетеса. Мати Оксани Пахльовської. Лауреат Шевченківської премії (1987), Премії Антоновичів (1989), премії Петрарки (1994). </vt:lpstr>
      <vt:lpstr>Презентация PowerPoint</vt:lpstr>
      <vt:lpstr>Початок</vt:lpstr>
      <vt:lpstr>«Шістдесятник» </vt:lpstr>
      <vt:lpstr>Презентация PowerPoint</vt:lpstr>
      <vt:lpstr>Презентация PowerPoint</vt:lpstr>
      <vt:lpstr>Творчий доробок</vt:lpstr>
      <vt:lpstr>Твори </vt:lpstr>
      <vt:lpstr>Твори</vt:lpstr>
      <vt:lpstr>Презентация PowerPoint</vt:lpstr>
      <vt:lpstr>Презентация PowerPoint</vt:lpstr>
      <vt:lpstr>Сім'я </vt:lpstr>
      <vt:lpstr>Діти:</vt:lpstr>
      <vt:lpstr>Презентация PowerPoint</vt:lpstr>
      <vt:lpstr>Відзнаки </vt:lpstr>
      <vt:lpstr>Театральні постанови за творами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Ліна Василівна Костенко</dc:title>
  <dc:creator>user</dc:creator>
  <cp:lastModifiedBy>user</cp:lastModifiedBy>
  <cp:revision>9</cp:revision>
  <dcterms:created xsi:type="dcterms:W3CDTF">2014-03-01T15:47:41Z</dcterms:created>
  <dcterms:modified xsi:type="dcterms:W3CDTF">2014-03-02T21:03:27Z</dcterms:modified>
</cp:coreProperties>
</file>