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6" r:id="rId10"/>
    <p:sldId id="267" r:id="rId11"/>
    <p:sldId id="264" r:id="rId12"/>
    <p:sldId id="265" r:id="rId13"/>
    <p:sldId id="269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1" autoAdjust="0"/>
    <p:restoredTop sz="94700" autoAdjust="0"/>
  </p:normalViewPr>
  <p:slideViewPr>
    <p:cSldViewPr>
      <p:cViewPr varScale="1">
        <p:scale>
          <a:sx n="107" d="100"/>
          <a:sy n="107" d="100"/>
        </p:scale>
        <p:origin x="-109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54" y="4224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300D8-5E20-4DF2-9FD0-42E37AC7CC3F}" type="datetimeFigureOut">
              <a:rPr lang="ru-RU" smtClean="0"/>
              <a:t>26.09.2013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34DAFE9-30B2-4E2D-B20D-EB7FCFD145B4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300D8-5E20-4DF2-9FD0-42E37AC7CC3F}" type="datetimeFigureOut">
              <a:rPr lang="ru-RU" smtClean="0"/>
              <a:t>26.09.2013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DAFE9-30B2-4E2D-B20D-EB7FCFD145B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300D8-5E20-4DF2-9FD0-42E37AC7CC3F}" type="datetimeFigureOut">
              <a:rPr lang="ru-RU" smtClean="0"/>
              <a:t>26.09.2013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DAFE9-30B2-4E2D-B20D-EB7FCFD145B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493300D8-5E20-4DF2-9FD0-42E37AC7CC3F}" type="datetimeFigureOut">
              <a:rPr lang="ru-RU" smtClean="0"/>
              <a:t>26.09.2013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134DAFE9-30B2-4E2D-B20D-EB7FCFD145B4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300D8-5E20-4DF2-9FD0-42E37AC7CC3F}" type="datetimeFigureOut">
              <a:rPr lang="ru-RU" smtClean="0"/>
              <a:t>26.09.2013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DAFE9-30B2-4E2D-B20D-EB7FCFD145B4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300D8-5E20-4DF2-9FD0-42E37AC7CC3F}" type="datetimeFigureOut">
              <a:rPr lang="ru-RU" smtClean="0"/>
              <a:t>26.09.2013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DAFE9-30B2-4E2D-B20D-EB7FCFD145B4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DAFE9-30B2-4E2D-B20D-EB7FCFD145B4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300D8-5E20-4DF2-9FD0-42E37AC7CC3F}" type="datetimeFigureOut">
              <a:rPr lang="ru-RU" smtClean="0"/>
              <a:t>26.09.2013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300D8-5E20-4DF2-9FD0-42E37AC7CC3F}" type="datetimeFigureOut">
              <a:rPr lang="ru-RU" smtClean="0"/>
              <a:t>26.09.2013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DAFE9-30B2-4E2D-B20D-EB7FCFD145B4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300D8-5E20-4DF2-9FD0-42E37AC7CC3F}" type="datetimeFigureOut">
              <a:rPr lang="ru-RU" smtClean="0"/>
              <a:t>26.09.2013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DAFE9-30B2-4E2D-B20D-EB7FCFD145B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493300D8-5E20-4DF2-9FD0-42E37AC7CC3F}" type="datetimeFigureOut">
              <a:rPr lang="ru-RU" smtClean="0"/>
              <a:t>26.09.2013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34DAFE9-30B2-4E2D-B20D-EB7FCFD145B4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300D8-5E20-4DF2-9FD0-42E37AC7CC3F}" type="datetimeFigureOut">
              <a:rPr lang="ru-RU" smtClean="0"/>
              <a:t>26.09.2013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34DAFE9-30B2-4E2D-B20D-EB7FCFD145B4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493300D8-5E20-4DF2-9FD0-42E37AC7CC3F}" type="datetimeFigureOut">
              <a:rPr lang="ru-RU" smtClean="0"/>
              <a:t>26.09.2013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134DAFE9-30B2-4E2D-B20D-EB7FCFD145B4}" type="slidenum">
              <a:rPr lang="ru-RU" smtClean="0"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8596" y="4857760"/>
            <a:ext cx="8305800" cy="1143000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3600" b="1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Творчість</a:t>
            </a:r>
            <a:endParaRPr lang="ru-RU" sz="3600" b="1" spc="0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r>
              <a:rPr lang="uk-UA" sz="1800" b="1" spc="0" dirty="0" smtClean="0">
                <a:ln w="11430"/>
                <a:solidFill>
                  <a:srgbClr val="002060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Підготувала </a:t>
            </a:r>
            <a:r>
              <a:rPr lang="uk-UA" sz="1800" b="1" spc="0" dirty="0" err="1" smtClean="0">
                <a:ln w="11430"/>
                <a:solidFill>
                  <a:srgbClr val="002060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Пророкова</a:t>
            </a:r>
            <a:r>
              <a:rPr lang="uk-UA" sz="1800" b="1" spc="0" dirty="0" smtClean="0">
                <a:ln w="11430"/>
                <a:solidFill>
                  <a:srgbClr val="002060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Руслана 10Б</a:t>
            </a:r>
            <a:endParaRPr lang="ru-RU" sz="1800" b="1" spc="0" dirty="0">
              <a:ln w="11430"/>
              <a:solidFill>
                <a:srgbClr val="002060"/>
              </a:soli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8596" y="2857496"/>
            <a:ext cx="8305800" cy="1981200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b="1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Панас</a:t>
            </a:r>
            <a:r>
              <a:rPr lang="ru-RU" b="1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Мирний</a:t>
            </a:r>
            <a:endParaRPr lang="ru-RU" b="1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4" name="Рисунок 3" descr="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43174" y="357166"/>
            <a:ext cx="3786214" cy="307183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s38975145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714480" y="1524000"/>
            <a:ext cx="6215106" cy="4572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uk-UA" sz="4400" b="1" i="1" spc="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Чіпка</a:t>
            </a:r>
            <a:endParaRPr lang="ru-RU" sz="4400" b="1" i="1" spc="0" dirty="0">
              <a:ln w="50800"/>
              <a:solidFill>
                <a:schemeClr val="bg1">
                  <a:shade val="50000"/>
                </a:schemeClr>
              </a:solidFill>
              <a:effectLst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143240" y="500042"/>
            <a:ext cx="5543560" cy="5595958"/>
          </a:xfrm>
        </p:spPr>
        <p:txBody>
          <a:bodyPr>
            <a:normAutofit fontScale="92500"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Це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була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перша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редакція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майбутнього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великого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соціально-психологічного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роману «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Хіба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ревуть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воли, як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ясла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повні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?»,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співавтором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якого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став брат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письменника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—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відомий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критик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Іван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Білик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. За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оцінкою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І. Франка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він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був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«один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із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перлів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нашої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повістевої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літератури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». У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романі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відображені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зрушення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,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які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сталися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на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Україні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після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реформи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1861 року,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піддано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гострій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критиці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феодально-кріпосницьке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та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пореформене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суспільство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.</a:t>
            </a:r>
            <a:endParaRPr lang="ru-RU" b="1" dirty="0">
              <a:ln w="50800"/>
              <a:solidFill>
                <a:schemeClr val="bg1">
                  <a:shade val="50000"/>
                </a:schemeClr>
              </a:solidFill>
            </a:endParaRPr>
          </a:p>
        </p:txBody>
      </p:sp>
      <p:pic>
        <p:nvPicPr>
          <p:cNvPr id="4" name="Рисунок 3" descr="134947----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720" y="571480"/>
            <a:ext cx="3143272" cy="507209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Содержимое 5" descr="b1584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3643306" y="571480"/>
            <a:ext cx="3000396" cy="557216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Текст 4"/>
          <p:cNvSpPr>
            <a:spLocks noGrp="1"/>
          </p:cNvSpPr>
          <p:nvPr>
            <p:ph type="body" idx="2"/>
          </p:nvPr>
        </p:nvSpPr>
        <p:spPr>
          <a:xfrm>
            <a:off x="6781800" y="571480"/>
            <a:ext cx="1984248" cy="5572164"/>
          </a:xfrm>
        </p:spPr>
        <p:txBody>
          <a:bodyPr>
            <a:normAutofit fontScale="92500" lnSpcReduction="20000"/>
          </a:bodyPr>
          <a:lstStyle/>
          <a:p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У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творчому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доробку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Панаса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Мирного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є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й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інші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твори: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це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незакінчена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повість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«Голодна воля» (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опублікована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лише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в 1940 р.),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повість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«Лихо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давнє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й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сьогочасне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» (1897) та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багато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інших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. Вони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свідчать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про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величезний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діапазон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творчих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інтересів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письменника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,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його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високий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патріотизм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,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відданість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ідеалам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демократії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.</a:t>
            </a:r>
          </a:p>
          <a:p>
            <a:endParaRPr lang="ru-RU" dirty="0"/>
          </a:p>
        </p:txBody>
      </p:sp>
      <p:pic>
        <p:nvPicPr>
          <p:cNvPr id="8" name="Рисунок 7" descr="i (1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57158" y="571480"/>
            <a:ext cx="3214710" cy="550072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857232"/>
            <a:ext cx="8229600" cy="3562352"/>
          </a:xfrm>
        </p:spPr>
        <p:txBody>
          <a:bodyPr>
            <a:norm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 prst="relaxedInset"/>
              <a:contourClr>
                <a:schemeClr val="bg2"/>
              </a:contourClr>
            </a:sp3d>
          </a:bodyPr>
          <a:lstStyle/>
          <a:p>
            <a:pPr algn="ctr"/>
            <a:r>
              <a:rPr lang="uk-UA" sz="9600" b="1" spc="0" dirty="0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Дякую усім за увагу!</a:t>
            </a:r>
            <a:endParaRPr lang="ru-RU" sz="9600" b="1" spc="0" dirty="0">
              <a:ln w="50800"/>
              <a:solidFill>
                <a:schemeClr val="bg1">
                  <a:shade val="50000"/>
                </a:schemeClr>
              </a:soli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3562352"/>
          </a:xfrm>
        </p:spPr>
        <p:txBody>
          <a:bodyPr>
            <a:normAutofit fontScale="9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1700" b="1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Народився</a:t>
            </a:r>
            <a:r>
              <a:rPr lang="ru-RU" sz="1700" b="1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1700" b="1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він</a:t>
            </a:r>
            <a:r>
              <a:rPr lang="ru-RU" sz="1700" b="1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за </a:t>
            </a:r>
            <a:r>
              <a:rPr lang="ru-RU" sz="1700" b="1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кріпаччини</a:t>
            </a:r>
            <a:r>
              <a:rPr lang="ru-RU" sz="1700" b="1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,— 13 </a:t>
            </a:r>
            <a:r>
              <a:rPr lang="ru-RU" sz="1700" b="1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травня</a:t>
            </a:r>
            <a:r>
              <a:rPr lang="ru-RU" sz="1700" b="1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1849 року,— а помер </a:t>
            </a:r>
            <a:r>
              <a:rPr lang="ru-RU" sz="1700" b="1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після</a:t>
            </a:r>
            <a:r>
              <a:rPr lang="ru-RU" sz="1700" b="1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1700" b="1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Жовтневої</a:t>
            </a:r>
            <a:r>
              <a:rPr lang="ru-RU" sz="1700" b="1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1700" b="1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революції</a:t>
            </a:r>
            <a:r>
              <a:rPr lang="ru-RU" sz="1700" b="1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, коли </a:t>
            </a:r>
            <a:r>
              <a:rPr lang="ru-RU" sz="1700" b="1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ше</a:t>
            </a:r>
            <a:r>
              <a:rPr lang="ru-RU" sz="1700" b="1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не </a:t>
            </a:r>
            <a:r>
              <a:rPr lang="ru-RU" sz="1700" b="1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втихли</a:t>
            </a:r>
            <a:r>
              <a:rPr lang="ru-RU" sz="1700" b="1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громи </a:t>
            </a:r>
            <a:r>
              <a:rPr lang="ru-RU" sz="1700" b="1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боїв</a:t>
            </a:r>
            <a:r>
              <a:rPr lang="ru-RU" sz="1700" b="1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1700" b="1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громадянської</a:t>
            </a:r>
            <a:r>
              <a:rPr lang="ru-RU" sz="1700" b="1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1700" b="1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війни</a:t>
            </a:r>
            <a:r>
              <a:rPr lang="ru-RU" sz="1700" b="1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,— 28 </a:t>
            </a:r>
            <a:r>
              <a:rPr lang="ru-RU" sz="1700" b="1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січня</a:t>
            </a:r>
            <a:r>
              <a:rPr lang="ru-RU" sz="1700" b="1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1920 року в </a:t>
            </a:r>
            <a:r>
              <a:rPr lang="ru-RU" sz="1700" b="1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Полтаві</a:t>
            </a:r>
            <a:r>
              <a:rPr lang="ru-RU" sz="1700" b="1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. </a:t>
            </a:r>
            <a:br>
              <a:rPr lang="ru-RU" sz="1700" b="1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ru-RU" sz="1700" b="1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Почалося</a:t>
            </a:r>
            <a:r>
              <a:rPr lang="ru-RU" sz="1700" b="1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1700" b="1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його</a:t>
            </a:r>
            <a:r>
              <a:rPr lang="ru-RU" sz="1700" b="1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1700" b="1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життя</a:t>
            </a:r>
            <a:r>
              <a:rPr lang="ru-RU" sz="1700" b="1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в тихому </a:t>
            </a:r>
            <a:r>
              <a:rPr lang="ru-RU" sz="1700" b="1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містечку</a:t>
            </a:r>
            <a:r>
              <a:rPr lang="ru-RU" sz="1700" b="1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1700" b="1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Миргороді</a:t>
            </a:r>
            <a:r>
              <a:rPr lang="ru-RU" sz="1700" b="1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на </a:t>
            </a:r>
            <a:r>
              <a:rPr lang="ru-RU" sz="1700" b="1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Полтавщині</a:t>
            </a:r>
            <a:r>
              <a:rPr lang="ru-RU" sz="1700" b="1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. Потекло </a:t>
            </a:r>
            <a:r>
              <a:rPr lang="ru-RU" sz="1700" b="1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воно</a:t>
            </a:r>
            <a:r>
              <a:rPr lang="ru-RU" sz="1700" b="1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1700" b="1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вузеньким</a:t>
            </a:r>
            <a:r>
              <a:rPr lang="ru-RU" sz="1700" b="1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1700" b="1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срібним</a:t>
            </a:r>
            <a:r>
              <a:rPr lang="ru-RU" sz="1700" b="1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1700" b="1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струмочком</a:t>
            </a:r>
            <a:r>
              <a:rPr lang="ru-RU" sz="1700" b="1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1700" b="1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раннього</a:t>
            </a:r>
            <a:r>
              <a:rPr lang="ru-RU" sz="1700" b="1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1700" b="1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дитинства</a:t>
            </a:r>
            <a:r>
              <a:rPr lang="ru-RU" sz="1700" b="1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. </a:t>
            </a:r>
            <a:br>
              <a:rPr lang="ru-RU" sz="1700" b="1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ru-RU" sz="1700" b="1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..Од людей </a:t>
            </a:r>
            <a:r>
              <a:rPr lang="ru-RU" sz="1700" b="1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щоденно</a:t>
            </a:r>
            <a:r>
              <a:rPr lang="ru-RU" sz="1700" b="1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1700" b="1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чував</a:t>
            </a:r>
            <a:r>
              <a:rPr lang="ru-RU" sz="1700" b="1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1700" b="1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Панас</a:t>
            </a:r>
            <a:r>
              <a:rPr lang="ru-RU" sz="1700" b="1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про </a:t>
            </a:r>
            <a:r>
              <a:rPr lang="ru-RU" sz="1700" b="1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сваволю</a:t>
            </a:r>
            <a:r>
              <a:rPr lang="ru-RU" sz="1700" b="1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1700" b="1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панів</a:t>
            </a:r>
            <a:r>
              <a:rPr lang="ru-RU" sz="1700" b="1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1700" b="1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і</a:t>
            </a:r>
            <a:r>
              <a:rPr lang="ru-RU" sz="1700" b="1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1700" b="1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про</a:t>
            </a:r>
            <a:r>
              <a:rPr lang="ru-RU" sz="1700" b="1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ту кривду, яку вони чинили </a:t>
            </a:r>
            <a:r>
              <a:rPr lang="ru-RU" sz="1700" b="1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покріпаченому</a:t>
            </a:r>
            <a:r>
              <a:rPr lang="ru-RU" sz="1700" b="1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селянству, </a:t>
            </a:r>
            <a:r>
              <a:rPr lang="ru-RU" sz="1700" b="1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чув</a:t>
            </a:r>
            <a:r>
              <a:rPr lang="ru-RU" sz="1700" b="1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1700" b="1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зойки</a:t>
            </a:r>
            <a:r>
              <a:rPr lang="ru-RU" sz="1700" b="1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1700" b="1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й</a:t>
            </a:r>
            <a:r>
              <a:rPr lang="ru-RU" sz="1700" b="1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1700" b="1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плачі</a:t>
            </a:r>
            <a:r>
              <a:rPr lang="ru-RU" sz="1700" b="1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1700" b="1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поневолених</a:t>
            </a:r>
            <a:r>
              <a:rPr lang="ru-RU" sz="1700" b="1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, на ярмарку </a:t>
            </a:r>
            <a:r>
              <a:rPr lang="ru-RU" sz="1700" b="1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слухав</a:t>
            </a:r>
            <a:r>
              <a:rPr lang="ru-RU" sz="1700" b="1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1700" b="1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думи</a:t>
            </a:r>
            <a:r>
              <a:rPr lang="ru-RU" sz="1700" b="1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, </a:t>
            </a:r>
            <a:r>
              <a:rPr lang="ru-RU" sz="1700" b="1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що</a:t>
            </a:r>
            <a:r>
              <a:rPr lang="ru-RU" sz="1700" b="1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1700" b="1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їх</a:t>
            </a:r>
            <a:r>
              <a:rPr lang="ru-RU" sz="1700" b="1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1700" b="1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співали</a:t>
            </a:r>
            <a:r>
              <a:rPr lang="ru-RU" sz="1700" b="1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1700" b="1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кобзарі</a:t>
            </a:r>
            <a:r>
              <a:rPr lang="ru-RU" sz="1700" b="1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про </a:t>
            </a:r>
            <a:r>
              <a:rPr lang="ru-RU" sz="1700" b="1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минуле</a:t>
            </a:r>
            <a:r>
              <a:rPr lang="ru-RU" sz="1700" b="1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1700" b="1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України</a:t>
            </a:r>
            <a:r>
              <a:rPr lang="ru-RU" sz="1700" b="1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. </a:t>
            </a:r>
            <a:r>
              <a:rPr lang="ru-RU" sz="1700" b="1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Слухав</a:t>
            </a:r>
            <a:r>
              <a:rPr lang="ru-RU" sz="1700" b="1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1700" b="1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пісні</a:t>
            </a:r>
            <a:r>
              <a:rPr lang="ru-RU" sz="1700" b="1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1700" b="1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й</a:t>
            </a:r>
            <a:r>
              <a:rPr lang="ru-RU" sz="1700" b="1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1700" b="1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казки</a:t>
            </a:r>
            <a:r>
              <a:rPr lang="ru-RU" sz="1700" b="1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1700" b="1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народні</a:t>
            </a:r>
            <a:r>
              <a:rPr lang="ru-RU" sz="1700" b="1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. </a:t>
            </a:r>
            <a:br>
              <a:rPr lang="ru-RU" sz="1700" b="1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ru-RU" sz="1700" b="1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Юний</a:t>
            </a:r>
            <a:r>
              <a:rPr lang="ru-RU" sz="1700" b="1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1700" b="1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Панас</a:t>
            </a:r>
            <a:r>
              <a:rPr lang="ru-RU" sz="1700" b="1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1700" b="1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Рудченко</a:t>
            </a:r>
            <a:r>
              <a:rPr lang="ru-RU" sz="1700" b="1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не </a:t>
            </a:r>
            <a:r>
              <a:rPr lang="ru-RU" sz="1700" b="1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міг</a:t>
            </a:r>
            <a:r>
              <a:rPr lang="ru-RU" sz="1700" b="1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1700" b="1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ще</a:t>
            </a:r>
            <a:r>
              <a:rPr lang="ru-RU" sz="1700" b="1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1700" b="1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збагнути</a:t>
            </a:r>
            <a:r>
              <a:rPr lang="ru-RU" sz="1700" b="1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1700" b="1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усього</a:t>
            </a:r>
            <a:r>
              <a:rPr lang="ru-RU" sz="1700" b="1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1700" b="1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дитячим</a:t>
            </a:r>
            <a:r>
              <a:rPr lang="ru-RU" sz="1700" b="1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1700" b="1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розумом</a:t>
            </a:r>
            <a:r>
              <a:rPr lang="ru-RU" sz="1700" b="1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, </a:t>
            </a:r>
            <a:r>
              <a:rPr lang="ru-RU" sz="1700" b="1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але</a:t>
            </a:r>
            <a:r>
              <a:rPr lang="ru-RU" sz="1700" b="1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1700" b="1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враження</a:t>
            </a:r>
            <a:r>
              <a:rPr lang="ru-RU" sz="1700" b="1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1700" b="1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від</a:t>
            </a:r>
            <a:r>
              <a:rPr lang="ru-RU" sz="1700" b="1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1700" b="1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подій</a:t>
            </a:r>
            <a:r>
              <a:rPr lang="ru-RU" sz="1700" b="1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1700" b="1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і</a:t>
            </a:r>
            <a:r>
              <a:rPr lang="ru-RU" sz="1700" b="1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1700" b="1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від</a:t>
            </a:r>
            <a:r>
              <a:rPr lang="ru-RU" sz="1700" b="1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1700" b="1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розмов</a:t>
            </a:r>
            <a:r>
              <a:rPr lang="ru-RU" sz="1700" b="1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старших </a:t>
            </a:r>
            <a:r>
              <a:rPr lang="ru-RU" sz="1700" b="1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глибоко</a:t>
            </a:r>
            <a:r>
              <a:rPr lang="ru-RU" sz="1700" b="1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1700" b="1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відкладалися</a:t>
            </a:r>
            <a:r>
              <a:rPr lang="ru-RU" sz="1700" b="1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в </a:t>
            </a:r>
            <a:r>
              <a:rPr lang="ru-RU" sz="1700" b="1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його</a:t>
            </a:r>
            <a:r>
              <a:rPr lang="ru-RU" sz="1700" b="1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1700" b="1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пам'яті</a:t>
            </a:r>
            <a:r>
              <a:rPr lang="ru-RU" sz="1700" b="1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. І </a:t>
            </a:r>
            <a:r>
              <a:rPr lang="ru-RU" sz="1700" b="1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згодилося</a:t>
            </a:r>
            <a:r>
              <a:rPr lang="ru-RU" sz="1700" b="1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все </a:t>
            </a:r>
            <a:r>
              <a:rPr lang="ru-RU" sz="1700" b="1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це</a:t>
            </a:r>
            <a:r>
              <a:rPr lang="ru-RU" sz="1700" b="1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1700" b="1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пізніше</a:t>
            </a:r>
            <a:r>
              <a:rPr lang="ru-RU" sz="1700" b="1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1700" b="1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йому</a:t>
            </a:r>
            <a:r>
              <a:rPr lang="ru-RU" sz="1700" b="1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не раз. І </a:t>
            </a:r>
            <a:r>
              <a:rPr lang="ru-RU" sz="1700" b="1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тоді</a:t>
            </a:r>
            <a:r>
              <a:rPr lang="ru-RU" sz="1700" b="1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, коли писав «</a:t>
            </a:r>
            <a:r>
              <a:rPr lang="ru-RU" sz="1700" b="1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Лихий</a:t>
            </a:r>
            <a:r>
              <a:rPr lang="ru-RU" sz="1700" b="1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попутав», </a:t>
            </a:r>
            <a:r>
              <a:rPr lang="ru-RU" sz="1700" b="1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і</a:t>
            </a:r>
            <a:r>
              <a:rPr lang="ru-RU" sz="1700" b="1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1700" b="1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тоді</a:t>
            </a:r>
            <a:r>
              <a:rPr lang="ru-RU" sz="1700" b="1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, коли </a:t>
            </a:r>
            <a:r>
              <a:rPr lang="ru-RU" sz="1700" b="1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малював</a:t>
            </a:r>
            <a:r>
              <a:rPr lang="ru-RU" sz="1700" b="1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1700" b="1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картини</a:t>
            </a:r>
            <a:r>
              <a:rPr lang="ru-RU" sz="1700" b="1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1700" b="1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життя</a:t>
            </a:r>
            <a:r>
              <a:rPr lang="ru-RU" sz="1700" b="1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народного в </a:t>
            </a:r>
            <a:r>
              <a:rPr lang="ru-RU" sz="1700" b="1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повісті</a:t>
            </a:r>
            <a:r>
              <a:rPr lang="ru-RU" sz="1700" b="1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«Лихо </a:t>
            </a:r>
            <a:r>
              <a:rPr lang="ru-RU" sz="1700" b="1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давнє</a:t>
            </a:r>
            <a:r>
              <a:rPr lang="ru-RU" sz="1700" b="1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1700" b="1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й</a:t>
            </a:r>
            <a:r>
              <a:rPr lang="ru-RU" sz="1700" b="1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1700" b="1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сьогочасне</a:t>
            </a:r>
            <a:r>
              <a:rPr lang="ru-RU" sz="1700" b="1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». </a:t>
            </a:r>
            <a:r>
              <a:rPr lang="ru-RU" b="1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ru-RU" b="1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endParaRPr lang="ru-RU" b="1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10" name="Содержимое 9" descr="2545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642910" y="3214686"/>
            <a:ext cx="3929089" cy="314327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1" name="Содержимое 10" descr="419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4643438" y="3214686"/>
            <a:ext cx="3500461" cy="314327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357166"/>
            <a:ext cx="4114800" cy="6000792"/>
          </a:xfrm>
        </p:spPr>
        <p:txBody>
          <a:bodyPr>
            <a:normAutofit fontScale="77500" lnSpcReduction="20000"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Тоді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це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був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худорлявенький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височенький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хлопець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з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тендітним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обличчям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,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з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м'яким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поглядом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і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лагідною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вдачею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.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Зовні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—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дрібний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чиновник у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канцелярії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,—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писарчук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Прилуцького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казначейства. </a:t>
            </a:r>
            <a:b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</a:b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А душа юнака,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збурена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ідеями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й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образами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творів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Тараса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Шевченка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і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Миколи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Чернишевського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,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вже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готувалася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до великого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творчого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подвигу в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житті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. Як то тяжко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мати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молоде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орлина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серце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в грудях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і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жити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в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неволі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! </a:t>
            </a:r>
            <a:b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</a:b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У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серпні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1867 року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його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перевели в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Миргородське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казначейство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помічником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бухгалтера. І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знову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— як пташка в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клітці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.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Працював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там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майже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чотири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роки. </a:t>
            </a:r>
            <a:endParaRPr lang="ru-RU" b="1" dirty="0">
              <a:ln w="50800"/>
              <a:solidFill>
                <a:schemeClr val="bg1">
                  <a:shade val="50000"/>
                </a:schemeClr>
              </a:solidFill>
            </a:endParaRPr>
          </a:p>
        </p:txBody>
      </p:sp>
      <p:pic>
        <p:nvPicPr>
          <p:cNvPr id="5" name="Рисунок 4" descr="140921457.jpg"/>
          <p:cNvPicPr>
            <a:picLocks noChangeAspect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5000628" y="357166"/>
            <a:ext cx="3500462" cy="547688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929190" y="357166"/>
            <a:ext cx="3757610" cy="5738834"/>
          </a:xfrm>
        </p:spPr>
        <p:txBody>
          <a:bodyPr>
            <a:normAutofit fontScale="70000" lnSpcReduction="20000"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5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березня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1870 року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Панас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Рудченко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, доведений таким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життям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до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розпачу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, писав у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щоденнику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:- «І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найшли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на мене думки одна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другої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тяжче, одна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другої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важче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.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Пригадалася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моя служба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і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в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Гадячому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,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і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в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Прилуці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,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і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тута. Невесело,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і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як невесело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зробилось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на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душі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...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Серце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моє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наливалося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огнем, у грудях ходили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прибої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гніву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... О,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чим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я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тобі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відомщу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,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дурний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начальнику, за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твої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даремні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попріки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,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за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твоє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огудне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і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неправдиве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слово?!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Ні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, я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виставлю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тебе напоказ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усьому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мирові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,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твої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дурні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привички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.</a:t>
            </a:r>
            <a:b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</a:b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Само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серце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письменника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горіло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великою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любов'ю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до людей,—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добрих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,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але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скривджених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,—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і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тепло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тієї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любові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розлите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по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всіх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творах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його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. </a:t>
            </a:r>
            <a:endParaRPr lang="ru-RU" b="1" dirty="0">
              <a:ln w="50800"/>
              <a:solidFill>
                <a:schemeClr val="bg1">
                  <a:shade val="50000"/>
                </a:schemeClr>
              </a:solidFill>
            </a:endParaRPr>
          </a:p>
        </p:txBody>
      </p:sp>
      <p:pic>
        <p:nvPicPr>
          <p:cNvPr id="4" name="Рисунок 3" descr="156-234x30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57224" y="500042"/>
            <a:ext cx="3286148" cy="54292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286116" y="500042"/>
            <a:ext cx="5400684" cy="5595958"/>
          </a:xfrm>
        </p:spPr>
        <p:txBody>
          <a:bodyPr>
            <a:normAutofit fontScale="85000" lnSpcReduction="20000"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Ласкаво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й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ніжно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він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писав про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дітей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,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про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їхні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чисті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жадання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,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мрії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,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добрі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порухи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серця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... </a:t>
            </a:r>
            <a:b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</a:b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Отакий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чудовий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і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сердечний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семилітній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хлопчик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Пилипко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з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оповідання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«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Морозенко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». Нас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глибоко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вражав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трагічний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зміст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цього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твору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,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якому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автор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знайшов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таку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довершену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форму,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розкрив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у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такій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гармонійно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побудованій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композиції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.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Кажуть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: у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краплині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відбито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весь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світ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.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Оповідання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«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Морозенко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»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і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є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така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«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краплина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». </a:t>
            </a:r>
            <a:b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</a:b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В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ньому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знайшла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свій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художній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вияв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головна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тема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творчості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Панаса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Мирного: «лихо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давне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і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сьогочасне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», особливо —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сьогочасне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,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і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нестерпно-пекуча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гіркота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жіночої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долі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,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долі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сироти-наймички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, яку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занапастив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панич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. </a:t>
            </a:r>
            <a:endParaRPr lang="ru-RU" b="1" dirty="0">
              <a:ln w="50800"/>
              <a:solidFill>
                <a:schemeClr val="bg1">
                  <a:shade val="50000"/>
                </a:schemeClr>
              </a:solidFill>
            </a:endParaRPr>
          </a:p>
        </p:txBody>
      </p:sp>
      <p:pic>
        <p:nvPicPr>
          <p:cNvPr id="4" name="Рисунок 3" descr="3050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42910" y="571480"/>
            <a:ext cx="2505075" cy="53578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500034" y="571480"/>
            <a:ext cx="5114932" cy="6072230"/>
          </a:xfrm>
        </p:spPr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1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Чарівне</a:t>
            </a:r>
            <a:r>
              <a:rPr lang="ru-RU" sz="1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1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оповідання</a:t>
            </a:r>
            <a:r>
              <a:rPr lang="ru-RU" sz="1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«</a:t>
            </a:r>
            <a:r>
              <a:rPr lang="ru-RU" sz="1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Серед</a:t>
            </a:r>
            <a:r>
              <a:rPr lang="ru-RU" sz="1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1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степів</a:t>
            </a:r>
            <a:r>
              <a:rPr lang="ru-RU" sz="1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». Ось автор </a:t>
            </a:r>
            <a:r>
              <a:rPr lang="ru-RU" sz="1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милується</a:t>
            </a:r>
            <a:r>
              <a:rPr lang="ru-RU" sz="1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степом, </a:t>
            </a:r>
            <a:r>
              <a:rPr lang="ru-RU" sz="1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тішиться</a:t>
            </a:r>
            <a:r>
              <a:rPr lang="ru-RU" sz="1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ним: «...</a:t>
            </a:r>
            <a:r>
              <a:rPr lang="ru-RU" sz="1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синє</a:t>
            </a:r>
            <a:r>
              <a:rPr lang="ru-RU" sz="1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небо, побратавшись </a:t>
            </a:r>
            <a:r>
              <a:rPr lang="ru-RU" sz="1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</a:t>
            </a:r>
            <a:r>
              <a:rPr lang="ru-RU" sz="1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веселою землею, </a:t>
            </a:r>
            <a:r>
              <a:rPr lang="ru-RU" sz="1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розгортав</a:t>
            </a:r>
            <a:r>
              <a:rPr lang="ru-RU" sz="1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над нею </a:t>
            </a:r>
            <a:r>
              <a:rPr lang="ru-RU" sz="1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своє</a:t>
            </a:r>
            <a:r>
              <a:rPr lang="ru-RU" sz="1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1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блакитне</a:t>
            </a:r>
            <a:r>
              <a:rPr lang="ru-RU" sz="1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, </a:t>
            </a:r>
            <a:r>
              <a:rPr lang="ru-RU" sz="1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безмірно-високе</a:t>
            </a:r>
            <a:r>
              <a:rPr lang="ru-RU" sz="1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, </a:t>
            </a:r>
            <a:r>
              <a:rPr lang="ru-RU" sz="1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безодньо-глибоке</a:t>
            </a:r>
            <a:r>
              <a:rPr lang="ru-RU" sz="1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1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шатро</a:t>
            </a:r>
            <a:r>
              <a:rPr lang="ru-RU" sz="1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: де тоне ваш </a:t>
            </a:r>
            <a:r>
              <a:rPr lang="ru-RU" sz="1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погляд</a:t>
            </a:r>
            <a:r>
              <a:rPr lang="ru-RU" sz="1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у </a:t>
            </a:r>
            <a:r>
              <a:rPr lang="ru-RU" sz="1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безкрайому</a:t>
            </a:r>
            <a:r>
              <a:rPr lang="ru-RU" sz="1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1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просторі</a:t>
            </a:r>
            <a:r>
              <a:rPr lang="ru-RU" sz="1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, як </a:t>
            </a:r>
            <a:r>
              <a:rPr lang="ru-RU" sz="1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і</a:t>
            </a:r>
            <a:r>
              <a:rPr lang="ru-RU" sz="1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ваша душа — у </a:t>
            </a:r>
            <a:r>
              <a:rPr lang="ru-RU" sz="1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безмірній</a:t>
            </a:r>
            <a:r>
              <a:rPr lang="ru-RU" sz="1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1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безодні</a:t>
            </a:r>
            <a:r>
              <a:rPr lang="ru-RU" sz="1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того </a:t>
            </a:r>
            <a:r>
              <a:rPr lang="ru-RU" sz="1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світу</a:t>
            </a:r>
            <a:r>
              <a:rPr lang="ru-RU" sz="1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та </a:t>
            </a:r>
            <a:r>
              <a:rPr lang="ru-RU" sz="1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сяйва</a:t>
            </a:r>
            <a:r>
              <a:rPr lang="ru-RU" sz="1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, </a:t>
            </a:r>
            <a:r>
              <a:rPr lang="ru-RU" sz="1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синьої</a:t>
            </a:r>
            <a:r>
              <a:rPr lang="ru-RU" sz="1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1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глибини</a:t>
            </a:r>
            <a:r>
              <a:rPr lang="ru-RU" sz="1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1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та</a:t>
            </a:r>
            <a:r>
              <a:rPr lang="ru-RU" sz="1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1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сизо-прозорої</a:t>
            </a:r>
            <a:r>
              <a:rPr lang="ru-RU" sz="1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1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далечизни</a:t>
            </a:r>
            <a:r>
              <a:rPr lang="ru-RU" sz="1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...» Художник слова </a:t>
            </a:r>
            <a:r>
              <a:rPr lang="ru-RU" sz="1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знов</a:t>
            </a:r>
            <a:r>
              <a:rPr lang="ru-RU" sz="1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1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накладає</a:t>
            </a:r>
            <a:r>
              <a:rPr lang="ru-RU" sz="1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1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і</a:t>
            </a:r>
            <a:r>
              <a:rPr lang="ru-RU" sz="1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1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накладає</a:t>
            </a:r>
            <a:r>
              <a:rPr lang="ru-RU" sz="1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1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пензлем</a:t>
            </a:r>
            <a:r>
              <a:rPr lang="ru-RU" sz="1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мазки </a:t>
            </a:r>
            <a:r>
              <a:rPr lang="ru-RU" sz="1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ще</a:t>
            </a:r>
            <a:r>
              <a:rPr lang="ru-RU" sz="1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1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тонші</a:t>
            </a:r>
            <a:r>
              <a:rPr lang="ru-RU" sz="1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1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й</a:t>
            </a:r>
            <a:r>
              <a:rPr lang="ru-RU" sz="1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1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виразніші</a:t>
            </a:r>
            <a:r>
              <a:rPr lang="ru-RU" sz="1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, </a:t>
            </a:r>
            <a:r>
              <a:rPr lang="ru-RU" sz="1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ніжні</a:t>
            </a:r>
            <a:r>
              <a:rPr lang="ru-RU" sz="1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, </a:t>
            </a:r>
            <a:r>
              <a:rPr lang="ru-RU" sz="1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ледь</a:t>
            </a:r>
            <a:r>
              <a:rPr lang="ru-RU" sz="1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1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помітні</a:t>
            </a:r>
            <a:r>
              <a:rPr lang="ru-RU" sz="1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1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й</a:t>
            </a:r>
            <a:r>
              <a:rPr lang="ru-RU" sz="1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— </a:t>
            </a:r>
            <a:r>
              <a:rPr lang="ru-RU" sz="1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широкі</a:t>
            </a:r>
            <a:r>
              <a:rPr lang="ru-RU" sz="1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, на </a:t>
            </a:r>
            <a:r>
              <a:rPr lang="ru-RU" sz="1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півнеба</a:t>
            </a:r>
            <a:r>
              <a:rPr lang="ru-RU" sz="1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, </a:t>
            </a:r>
            <a:r>
              <a:rPr lang="ru-RU" sz="1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на</a:t>
            </a:r>
            <a:r>
              <a:rPr lang="ru-RU" sz="1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1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півсвіту</a:t>
            </a:r>
            <a:r>
              <a:rPr lang="ru-RU" sz="1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... </a:t>
            </a:r>
            <a:br>
              <a:rPr lang="ru-RU" sz="1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ru-RU" sz="1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Автор, сам </a:t>
            </a:r>
            <a:r>
              <a:rPr lang="ru-RU" sz="1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зачарований</a:t>
            </a:r>
            <a:r>
              <a:rPr lang="ru-RU" sz="1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, </a:t>
            </a:r>
            <a:r>
              <a:rPr lang="ru-RU" sz="1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приголомшений</a:t>
            </a:r>
            <a:r>
              <a:rPr lang="ru-RU" sz="1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красою </a:t>
            </a:r>
            <a:r>
              <a:rPr lang="ru-RU" sz="1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світу</a:t>
            </a:r>
            <a:r>
              <a:rPr lang="ru-RU" sz="1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, у </a:t>
            </a:r>
            <a:r>
              <a:rPr lang="ru-RU" sz="1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захваті</a:t>
            </a:r>
            <a:r>
              <a:rPr lang="ru-RU" sz="1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1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заплющує</a:t>
            </a:r>
            <a:r>
              <a:rPr lang="ru-RU" sz="1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1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очі</a:t>
            </a:r>
            <a:r>
              <a:rPr lang="ru-RU" sz="1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, </a:t>
            </a:r>
            <a:r>
              <a:rPr lang="ru-RU" sz="1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й</a:t>
            </a:r>
            <a:r>
              <a:rPr lang="ru-RU" sz="1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тиха </a:t>
            </a:r>
            <a:r>
              <a:rPr lang="ru-RU" sz="1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радість</a:t>
            </a:r>
            <a:r>
              <a:rPr lang="ru-RU" sz="1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1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починає</a:t>
            </a:r>
            <a:r>
              <a:rPr lang="ru-RU" sz="1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1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обнімати</a:t>
            </a:r>
            <a:r>
              <a:rPr lang="ru-RU" sz="1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1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його</a:t>
            </a:r>
            <a:r>
              <a:rPr lang="ru-RU" sz="1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1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серце</a:t>
            </a:r>
            <a:r>
              <a:rPr lang="ru-RU" sz="1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. Аж ось </a:t>
            </a:r>
            <a:r>
              <a:rPr lang="ru-RU" sz="1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зустрічається</a:t>
            </a:r>
            <a:r>
              <a:rPr lang="ru-RU" sz="1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1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йому</a:t>
            </a:r>
            <a:r>
              <a:rPr lang="ru-RU" sz="1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валка </a:t>
            </a:r>
            <a:r>
              <a:rPr lang="ru-RU" sz="1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возів</a:t>
            </a:r>
            <a:r>
              <a:rPr lang="ru-RU" sz="1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: </a:t>
            </a:r>
            <a:r>
              <a:rPr lang="ru-RU" sz="1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це</a:t>
            </a:r>
            <a:r>
              <a:rPr lang="ru-RU" sz="1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1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правляться</a:t>
            </a:r>
            <a:r>
              <a:rPr lang="ru-RU" sz="1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1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селяни</a:t>
            </a:r>
            <a:r>
              <a:rPr lang="ru-RU" sz="1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1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</a:t>
            </a:r>
            <a:r>
              <a:rPr lang="ru-RU" sz="1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родинами, </a:t>
            </a:r>
            <a:r>
              <a:rPr lang="ru-RU" sz="1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</a:t>
            </a:r>
            <a:r>
              <a:rPr lang="ru-RU" sz="1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1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усім</a:t>
            </a:r>
            <a:r>
              <a:rPr lang="ru-RU" sz="1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1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збіжжям</a:t>
            </a:r>
            <a:r>
              <a:rPr lang="ru-RU" sz="1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1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і</a:t>
            </a:r>
            <a:r>
              <a:rPr lang="ru-RU" sz="1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1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начинням</a:t>
            </a:r>
            <a:r>
              <a:rPr lang="ru-RU" sz="1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у далекий-далекий край — на Амур. </a:t>
            </a:r>
            <a:r>
              <a:rPr lang="ru-RU" sz="1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Немає</a:t>
            </a:r>
            <a:r>
              <a:rPr lang="ru-RU" sz="1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1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їм</a:t>
            </a:r>
            <a:r>
              <a:rPr lang="ru-RU" sz="1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тут </a:t>
            </a:r>
            <a:r>
              <a:rPr lang="ru-RU" sz="1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землі</a:t>
            </a:r>
            <a:r>
              <a:rPr lang="ru-RU" sz="1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, </a:t>
            </a:r>
            <a:r>
              <a:rPr lang="ru-RU" sz="1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немає</a:t>
            </a:r>
            <a:r>
              <a:rPr lang="ru-RU" sz="1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1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радості</a:t>
            </a:r>
            <a:r>
              <a:rPr lang="ru-RU" sz="1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1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серед</a:t>
            </a:r>
            <a:r>
              <a:rPr lang="ru-RU" sz="1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1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цієї</a:t>
            </a:r>
            <a:r>
              <a:rPr lang="ru-RU" sz="1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1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розкоші</a:t>
            </a:r>
            <a:r>
              <a:rPr lang="ru-RU" sz="1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. І </a:t>
            </a:r>
            <a:r>
              <a:rPr lang="ru-RU" sz="1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візник</a:t>
            </a:r>
            <a:r>
              <a:rPr lang="ru-RU" sz="1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1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Яким</a:t>
            </a:r>
            <a:r>
              <a:rPr lang="ru-RU" sz="1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1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питається</a:t>
            </a:r>
            <a:r>
              <a:rPr lang="ru-RU" sz="1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, як </a:t>
            </a:r>
            <a:r>
              <a:rPr lang="ru-RU" sz="1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записатися</a:t>
            </a:r>
            <a:r>
              <a:rPr lang="ru-RU" sz="1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на Амур. </a:t>
            </a:r>
            <a:r>
              <a:rPr lang="ru-RU" sz="1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Чого</a:t>
            </a:r>
            <a:r>
              <a:rPr lang="ru-RU" sz="1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? </a:t>
            </a:r>
            <a:r>
              <a:rPr lang="ru-RU" sz="1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Хіба</a:t>
            </a:r>
            <a:r>
              <a:rPr lang="ru-RU" sz="1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1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є</a:t>
            </a:r>
            <a:r>
              <a:rPr lang="ru-RU" sz="1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де </a:t>
            </a:r>
            <a:r>
              <a:rPr lang="ru-RU" sz="1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кращий</a:t>
            </a:r>
            <a:r>
              <a:rPr lang="ru-RU" sz="1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край на </a:t>
            </a:r>
            <a:r>
              <a:rPr lang="ru-RU" sz="1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білому</a:t>
            </a:r>
            <a:r>
              <a:rPr lang="ru-RU" sz="1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1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світі</a:t>
            </a:r>
            <a:r>
              <a:rPr lang="ru-RU" sz="1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, </a:t>
            </a:r>
            <a:r>
              <a:rPr lang="ru-RU" sz="1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ніж</a:t>
            </a:r>
            <a:r>
              <a:rPr lang="ru-RU" sz="1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1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оцей</a:t>
            </a:r>
            <a:r>
              <a:rPr lang="ru-RU" sz="1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? </a:t>
            </a:r>
            <a:br>
              <a:rPr lang="ru-RU" sz="1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ru-RU" sz="1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— Так </a:t>
            </a:r>
            <a:r>
              <a:rPr lang="ru-RU" sz="1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воно-то</a:t>
            </a:r>
            <a:r>
              <a:rPr lang="ru-RU" sz="1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1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так</a:t>
            </a:r>
            <a:r>
              <a:rPr lang="ru-RU" sz="1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, </a:t>
            </a:r>
            <a:r>
              <a:rPr lang="ru-RU" sz="1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добродію</a:t>
            </a:r>
            <a:r>
              <a:rPr lang="ru-RU" sz="1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. </a:t>
            </a:r>
            <a:r>
              <a:rPr lang="ru-RU" sz="1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Що</a:t>
            </a:r>
            <a:r>
              <a:rPr lang="ru-RU" sz="1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1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й</a:t>
            </a:r>
            <a:r>
              <a:rPr lang="ru-RU" sz="1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1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казати</a:t>
            </a:r>
            <a:r>
              <a:rPr lang="ru-RU" sz="1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? </a:t>
            </a:r>
            <a:r>
              <a:rPr lang="ru-RU" sz="1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Хороше</a:t>
            </a:r>
            <a:r>
              <a:rPr lang="ru-RU" sz="1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в нас, </a:t>
            </a:r>
            <a:r>
              <a:rPr lang="ru-RU" sz="1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врасно</a:t>
            </a:r>
            <a:r>
              <a:rPr lang="ru-RU" sz="1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, </a:t>
            </a:r>
            <a:r>
              <a:rPr lang="ru-RU" sz="1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і</a:t>
            </a:r>
            <a:r>
              <a:rPr lang="ru-RU" sz="1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1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всього</a:t>
            </a:r>
            <a:r>
              <a:rPr lang="ru-RU" sz="1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вволю </a:t>
            </a:r>
            <a:r>
              <a:rPr lang="ru-RU" sz="1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є</a:t>
            </a:r>
            <a:r>
              <a:rPr lang="ru-RU" sz="1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... </a:t>
            </a:r>
            <a:r>
              <a:rPr lang="ru-RU" sz="1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Тільки</a:t>
            </a:r>
            <a:r>
              <a:rPr lang="ru-RU" sz="1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все то, </a:t>
            </a:r>
            <a:r>
              <a:rPr lang="ru-RU" sz="1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добродію</a:t>
            </a:r>
            <a:r>
              <a:rPr lang="ru-RU" sz="1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, </a:t>
            </a:r>
            <a:r>
              <a:rPr lang="ru-RU" sz="1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чуже</a:t>
            </a:r>
            <a:r>
              <a:rPr lang="ru-RU" sz="1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та не наше. </a:t>
            </a:r>
            <a:br>
              <a:rPr lang="ru-RU" sz="1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ru-RU" sz="1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«</a:t>
            </a:r>
            <a:r>
              <a:rPr lang="ru-RU" sz="1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Бо</a:t>
            </a:r>
            <a:r>
              <a:rPr lang="ru-RU" sz="1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1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вже</a:t>
            </a:r>
            <a:r>
              <a:rPr lang="ru-RU" sz="1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ж тая Кривда стала </a:t>
            </a:r>
            <a:r>
              <a:rPr lang="ru-RU" sz="1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правдувати</a:t>
            </a:r>
            <a:r>
              <a:rPr lang="ru-RU" sz="1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»,— </a:t>
            </a:r>
            <a:r>
              <a:rPr lang="ru-RU" sz="1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співали</a:t>
            </a:r>
            <a:r>
              <a:rPr lang="ru-RU" sz="1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1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тоді</a:t>
            </a:r>
            <a:r>
              <a:rPr lang="ru-RU" sz="1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в </a:t>
            </a:r>
            <a:r>
              <a:rPr lang="ru-RU" sz="1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пісні</a:t>
            </a:r>
            <a:r>
              <a:rPr lang="ru-RU" sz="1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. </a:t>
            </a:r>
            <a:br>
              <a:rPr lang="ru-RU" sz="1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ru-RU" sz="1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Кривда </a:t>
            </a:r>
            <a:r>
              <a:rPr lang="ru-RU" sz="1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й</a:t>
            </a:r>
            <a:r>
              <a:rPr lang="ru-RU" sz="1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1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виганяла</a:t>
            </a:r>
            <a:r>
              <a:rPr lang="ru-RU" sz="1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1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трудівників-хліборобів</a:t>
            </a:r>
            <a:r>
              <a:rPr lang="ru-RU" sz="1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1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</a:t>
            </a:r>
            <a:r>
              <a:rPr lang="ru-RU" sz="1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1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рідного</a:t>
            </a:r>
            <a:r>
              <a:rPr lang="ru-RU" sz="1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краю... </a:t>
            </a:r>
            <a:br>
              <a:rPr lang="ru-RU" sz="1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ru-RU" sz="1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От </a:t>
            </a:r>
            <a:r>
              <a:rPr lang="ru-RU" sz="1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Панас</a:t>
            </a:r>
            <a:r>
              <a:rPr lang="ru-RU" sz="1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1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Мирний</a:t>
            </a:r>
            <a:r>
              <a:rPr lang="ru-RU" sz="1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1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і</a:t>
            </a:r>
            <a:r>
              <a:rPr lang="ru-RU" sz="1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написав свою «Казку про Правду та Кривду». </a:t>
            </a:r>
            <a:endParaRPr lang="ru-RU" sz="1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4" name="Рисунок 3" descr="show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15008" y="1071546"/>
            <a:ext cx="2933700" cy="4714875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000496" y="571480"/>
            <a:ext cx="4686304" cy="5524520"/>
          </a:xfrm>
        </p:spPr>
        <p:txBody>
          <a:bodyPr>
            <a:normAutofit fontScale="85000" lnSpcReduction="20000"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Молодого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письменника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приваблювала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тема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чиновництва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.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Безпросвітність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,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несправедливість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,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кар’єризм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, деспотизм — ось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що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панувало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в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середовищі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чиновників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.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Чесній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,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благородній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людині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тут не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було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місця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.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Іван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Левадний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, герой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оповідання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«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П’яниця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» (1874),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обдарований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юнак,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який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жадібно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рветься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до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знань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,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має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талант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скрипаля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, не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може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змиритися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із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задушливою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атмосферою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канцелярської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служби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,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занепадає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духом.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Безвихідь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призвела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героя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твору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до чарки,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втрати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перспективи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життя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і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,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врешті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, до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смерті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.</a:t>
            </a:r>
            <a:endParaRPr lang="ru-RU" b="1" dirty="0">
              <a:ln w="50800"/>
              <a:solidFill>
                <a:schemeClr val="bg1">
                  <a:shade val="50000"/>
                </a:schemeClr>
              </a:solidFill>
            </a:endParaRPr>
          </a:p>
        </p:txBody>
      </p:sp>
      <p:pic>
        <p:nvPicPr>
          <p:cNvPr id="4" name="Рисунок 3" descr="Мирний_Рудченко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14348" y="714356"/>
            <a:ext cx="3175000" cy="494189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53082"/>
          </a:xfrm>
        </p:spPr>
        <p:txBody>
          <a:bodyPr>
            <a:normAutofit fontScale="92500" lnSpcReduction="2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Під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час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подорожі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Панас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Мирний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від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хлопчика-візника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почув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жахливу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історію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про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розбійника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Василя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Гнидку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,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який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зі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своєю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ватагою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вирізав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сім’ю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заможного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козака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, за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що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був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засуджений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на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каторжні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роботи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.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Письменника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глибоко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вразила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розповідь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про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Гнидку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і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він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шукає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причини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злочинів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,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вчинених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цим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розбійником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.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Мирний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вважав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,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що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виникнення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негативних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явищ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у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житті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народу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зумовлене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не природною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зіпсованістю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деяких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людей, а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соціальними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умовами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. Так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з’являється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нарис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«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Подоріжжя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від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Полтави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до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Гадячого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», у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якому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письменник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порушує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найгостріше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питання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часу — про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наслідки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реформи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1861 року. А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ці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наслідки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були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вкрай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грабіжницькими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.</a:t>
            </a:r>
          </a:p>
          <a:p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Роздуми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над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трагічною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долею Василя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Гнидки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лягли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в основу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повісті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«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Чіпка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». </a:t>
            </a:r>
          </a:p>
          <a:p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1356195542_33ccf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357290" y="1614487"/>
            <a:ext cx="6072230" cy="439102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uk-UA" sz="4400" b="1" i="1" spc="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Чіпка</a:t>
            </a:r>
            <a:endParaRPr lang="ru-RU" sz="4400" b="1" i="1" spc="0" dirty="0">
              <a:ln w="50800"/>
              <a:solidFill>
                <a:schemeClr val="bg1">
                  <a:shade val="50000"/>
                </a:schemeClr>
              </a:solidFill>
              <a:effectLst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Другая 2">
      <a:dk1>
        <a:srgbClr val="00B0F0"/>
      </a:dk1>
      <a:lt1>
        <a:srgbClr val="ACC1E8"/>
      </a:lt1>
      <a:dk2>
        <a:srgbClr val="93E2FF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83</TotalTime>
  <Words>597</Words>
  <Application>Microsoft Office PowerPoint</Application>
  <PresentationFormat>Экран (4:3)</PresentationFormat>
  <Paragraphs>16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Бумажная</vt:lpstr>
      <vt:lpstr>Панас Мирний</vt:lpstr>
      <vt:lpstr>Народився він за кріпаччини,— 13 травня 1849 року,— а помер після Жовтневої революції, коли ше не втихли громи боїв громадянської війни,— 28 січня 1920 року в Полтаві.  Почалося його життя в тихому містечку Миргороді на Полтавщині. Потекло воно вузеньким срібним струмочком раннього дитинства.  ..Од людей щоденно чував Панас про сваволю панів і про ту кривду, яку вони чинили покріпаченому селянству, чув зойки й плачі поневолених, на ярмарку слухав думи, що їх співали кобзарі про минуле України. Слухав пісні й казки народні.  Юний Панас Рудченко не міг ще збагнути усього дитячим розумом, але враження від подій і від розмов старших глибоко відкладалися в його пам'яті. І згодилося все це пізніше йому не раз. І тоді, коли писав «Лихий попутав», і тоді, коли малював картини життя народного в повісті «Лихо давнє й сьогочасне».  </vt:lpstr>
      <vt:lpstr>Слайд 3</vt:lpstr>
      <vt:lpstr>Слайд 4</vt:lpstr>
      <vt:lpstr>Слайд 5</vt:lpstr>
      <vt:lpstr>Слайд 6</vt:lpstr>
      <vt:lpstr>Слайд 7</vt:lpstr>
      <vt:lpstr>Слайд 8</vt:lpstr>
      <vt:lpstr>Чіпка</vt:lpstr>
      <vt:lpstr>Чіпка</vt:lpstr>
      <vt:lpstr>Слайд 11</vt:lpstr>
      <vt:lpstr>Слайд 12</vt:lpstr>
      <vt:lpstr>Дякую усім за увагу!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Панас Мирний</dc:title>
  <dc:creator>Admin</dc:creator>
  <cp:lastModifiedBy>Admin</cp:lastModifiedBy>
  <cp:revision>9</cp:revision>
  <dcterms:created xsi:type="dcterms:W3CDTF">2013-09-26T17:06:09Z</dcterms:created>
  <dcterms:modified xsi:type="dcterms:W3CDTF">2013-09-26T18:29:36Z</dcterms:modified>
</cp:coreProperties>
</file>