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7AABA45-C5A6-44E3-BD17-956F7E84F30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0835128-E9DA-4BF2-807C-F648BEC143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251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7923" y="5661248"/>
            <a:ext cx="22525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МАРС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43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27" y="0"/>
            <a:ext cx="7924800" cy="1143000"/>
          </a:xfrm>
        </p:spPr>
        <p:txBody>
          <a:bodyPr/>
          <a:lstStyle/>
          <a:p>
            <a:r>
              <a:rPr lang="uk-UA" dirty="0" smtClean="0"/>
              <a:t>Рельєф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82277" y="0"/>
            <a:ext cx="4134746" cy="5805264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У </a:t>
            </a:r>
            <a:r>
              <a:rPr lang="ru-RU" sz="1900" dirty="0" err="1" smtClean="0"/>
              <a:t>потужний</a:t>
            </a:r>
            <a:r>
              <a:rPr lang="ru-RU" sz="1900" dirty="0" smtClean="0"/>
              <a:t> телескоп на </a:t>
            </a:r>
            <a:r>
              <a:rPr lang="ru-RU" sz="1900" dirty="0" err="1" smtClean="0"/>
              <a:t>поверхні</a:t>
            </a:r>
            <a:r>
              <a:rPr lang="ru-RU" sz="1900" dirty="0" smtClean="0"/>
              <a:t> Марса </a:t>
            </a:r>
            <a:r>
              <a:rPr lang="ru-RU" sz="1900" dirty="0" err="1" smtClean="0"/>
              <a:t>можна</a:t>
            </a:r>
            <a:r>
              <a:rPr lang="ru-RU" sz="1900" dirty="0" smtClean="0"/>
              <a:t> </a:t>
            </a:r>
            <a:r>
              <a:rPr lang="ru-RU" sz="1900" dirty="0" err="1" smtClean="0"/>
              <a:t>розрізнити</a:t>
            </a:r>
            <a:r>
              <a:rPr lang="ru-RU" sz="1900" dirty="0" smtClean="0"/>
              <a:t> </a:t>
            </a:r>
            <a:r>
              <a:rPr lang="ru-RU" sz="1900" dirty="0" err="1" smtClean="0"/>
              <a:t>лише</a:t>
            </a:r>
            <a:r>
              <a:rPr lang="ru-RU" sz="1900" dirty="0" smtClean="0"/>
              <a:t> </a:t>
            </a:r>
            <a:r>
              <a:rPr lang="ru-RU" sz="1900" dirty="0" err="1" smtClean="0"/>
              <a:t>великі</a:t>
            </a:r>
            <a:r>
              <a:rPr lang="ru-RU" sz="1900" dirty="0" smtClean="0"/>
              <a:t> </a:t>
            </a:r>
            <a:r>
              <a:rPr lang="ru-RU" sz="1900" dirty="0" err="1" smtClean="0"/>
              <a:t>темні</a:t>
            </a:r>
            <a:r>
              <a:rPr lang="ru-RU" sz="1900" dirty="0" smtClean="0"/>
              <a:t> та </a:t>
            </a:r>
            <a:r>
              <a:rPr lang="ru-RU" sz="1900" dirty="0" err="1" smtClean="0"/>
              <a:t>світлі</a:t>
            </a:r>
            <a:r>
              <a:rPr lang="ru-RU" sz="1900" dirty="0" smtClean="0"/>
              <a:t> </a:t>
            </a:r>
            <a:r>
              <a:rPr lang="ru-RU" sz="1900" dirty="0" err="1" smtClean="0"/>
              <a:t>ділянки</a:t>
            </a:r>
            <a:r>
              <a:rPr lang="ru-RU" sz="1900" dirty="0" smtClean="0"/>
              <a:t> </a:t>
            </a:r>
            <a:r>
              <a:rPr lang="ru-RU" sz="1900" dirty="0" err="1" smtClean="0"/>
              <a:t>діаметром</a:t>
            </a:r>
            <a:r>
              <a:rPr lang="ru-RU" sz="1900" dirty="0" smtClean="0"/>
              <a:t> у </a:t>
            </a:r>
            <a:r>
              <a:rPr lang="ru-RU" sz="1900" dirty="0" err="1" smtClean="0"/>
              <a:t>сотні</a:t>
            </a:r>
            <a:r>
              <a:rPr lang="ru-RU" sz="1900" dirty="0" smtClean="0"/>
              <a:t> й </a:t>
            </a:r>
            <a:r>
              <a:rPr lang="ru-RU" sz="1900" dirty="0" err="1" smtClean="0"/>
              <a:t>тисячі</a:t>
            </a:r>
            <a:r>
              <a:rPr lang="ru-RU" sz="1900" dirty="0" smtClean="0"/>
              <a:t> </a:t>
            </a:r>
            <a:r>
              <a:rPr lang="ru-RU" sz="1900" dirty="0" err="1" smtClean="0"/>
              <a:t>кілометрів</a:t>
            </a:r>
            <a:r>
              <a:rPr lang="ru-RU" sz="1900" dirty="0" smtClean="0"/>
              <a:t>. Добре видно </a:t>
            </a:r>
            <a:r>
              <a:rPr lang="ru-RU" sz="1900" dirty="0" err="1" smtClean="0"/>
              <a:t>білі</a:t>
            </a:r>
            <a:r>
              <a:rPr lang="ru-RU" sz="1900" dirty="0" smtClean="0"/>
              <a:t> </a:t>
            </a:r>
            <a:r>
              <a:rPr lang="ru-RU" sz="1900" dirty="0" err="1" smtClean="0"/>
              <a:t>полярні</a:t>
            </a:r>
            <a:r>
              <a:rPr lang="ru-RU" sz="1900" dirty="0" smtClean="0"/>
              <a:t> шапки Марса. </a:t>
            </a:r>
            <a:r>
              <a:rPr lang="ru-RU" sz="1900" dirty="0" err="1" smtClean="0"/>
              <a:t>Ще</a:t>
            </a:r>
            <a:r>
              <a:rPr lang="ru-RU" sz="1900" dirty="0" smtClean="0"/>
              <a:t> </a:t>
            </a:r>
            <a:r>
              <a:rPr lang="ru-RU" sz="1900" dirty="0" err="1" smtClean="0"/>
              <a:t>наприкінці</a:t>
            </a:r>
            <a:r>
              <a:rPr lang="ru-RU" sz="1900" dirty="0" smtClean="0"/>
              <a:t> </a:t>
            </a:r>
            <a:r>
              <a:rPr lang="en-US" sz="1900" dirty="0" smtClean="0"/>
              <a:t>XVIII </a:t>
            </a:r>
            <a:r>
              <a:rPr lang="ru-RU" sz="1900" dirty="0" err="1"/>
              <a:t>століття</a:t>
            </a:r>
            <a:r>
              <a:rPr lang="ru-RU" sz="1900" dirty="0"/>
              <a:t> </a:t>
            </a:r>
            <a:r>
              <a:rPr lang="ru-RU" sz="1900" dirty="0" err="1"/>
              <a:t>видатний</a:t>
            </a:r>
            <a:r>
              <a:rPr lang="ru-RU" sz="1900" dirty="0"/>
              <a:t> </a:t>
            </a:r>
            <a:r>
              <a:rPr lang="ru-RU" sz="1900" dirty="0" err="1"/>
              <a:t>англійський</a:t>
            </a:r>
            <a:r>
              <a:rPr lang="ru-RU" sz="1900" dirty="0"/>
              <a:t> астроном В. Гершель </a:t>
            </a:r>
            <a:r>
              <a:rPr lang="ru-RU" sz="1900" dirty="0" err="1"/>
              <a:t>помітив</a:t>
            </a:r>
            <a:r>
              <a:rPr lang="ru-RU" sz="1900" dirty="0"/>
              <a:t>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розміри</a:t>
            </a:r>
            <a:r>
              <a:rPr lang="ru-RU" sz="1900" dirty="0"/>
              <a:t> </a:t>
            </a:r>
            <a:r>
              <a:rPr lang="ru-RU" sz="1900" dirty="0" err="1"/>
              <a:t>білих</a:t>
            </a:r>
            <a:r>
              <a:rPr lang="ru-RU" sz="1900" dirty="0"/>
              <a:t> </a:t>
            </a:r>
            <a:r>
              <a:rPr lang="ru-RU" sz="1900" dirty="0" err="1"/>
              <a:t>полярних</a:t>
            </a:r>
            <a:r>
              <a:rPr lang="ru-RU" sz="1900" dirty="0"/>
              <a:t> шапок </a:t>
            </a:r>
            <a:r>
              <a:rPr lang="ru-RU" sz="1900" dirty="0" err="1"/>
              <a:t>періодично</a:t>
            </a:r>
            <a:r>
              <a:rPr lang="ru-RU" sz="1900" dirty="0"/>
              <a:t> </a:t>
            </a:r>
            <a:r>
              <a:rPr lang="ru-RU" sz="1900" dirty="0" err="1"/>
              <a:t>змінюються</a:t>
            </a:r>
            <a:r>
              <a:rPr lang="ru-RU" sz="1900" dirty="0"/>
              <a:t>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зміною</a:t>
            </a:r>
            <a:r>
              <a:rPr lang="ru-RU" sz="1900" dirty="0"/>
              <a:t> сезону. </a:t>
            </a:r>
            <a:r>
              <a:rPr lang="ru-RU" sz="1900" dirty="0" err="1"/>
              <a:t>Улітку</a:t>
            </a:r>
            <a:r>
              <a:rPr lang="ru-RU" sz="1900" dirty="0"/>
              <a:t> шапки </a:t>
            </a:r>
            <a:r>
              <a:rPr lang="ru-RU" sz="1900" dirty="0" err="1"/>
              <a:t>випаровуються</a:t>
            </a:r>
            <a:r>
              <a:rPr lang="ru-RU" sz="1900" dirty="0"/>
              <a:t> й </a:t>
            </a:r>
            <a:r>
              <a:rPr lang="ru-RU" sz="1900" dirty="0" err="1"/>
              <a:t>зменшуються</a:t>
            </a:r>
            <a:r>
              <a:rPr lang="ru-RU" sz="1900" dirty="0"/>
              <a:t> в </a:t>
            </a:r>
            <a:r>
              <a:rPr lang="ru-RU" sz="1900" dirty="0" err="1"/>
              <a:t>розмірах</a:t>
            </a:r>
            <a:r>
              <a:rPr lang="ru-RU" sz="1900" dirty="0"/>
              <a:t>, </a:t>
            </a:r>
            <a:r>
              <a:rPr lang="ru-RU" sz="1900" dirty="0" err="1"/>
              <a:t>причому</a:t>
            </a:r>
            <a:r>
              <a:rPr lang="ru-RU" sz="1900" dirty="0"/>
              <a:t> </a:t>
            </a:r>
            <a:r>
              <a:rPr lang="ru-RU" sz="1900" dirty="0" err="1"/>
              <a:t>одночасно</a:t>
            </a:r>
            <a:r>
              <a:rPr lang="ru-RU" sz="1900" dirty="0"/>
              <a:t> з </a:t>
            </a:r>
            <a:r>
              <a:rPr lang="ru-RU" sz="1900" dirty="0" err="1"/>
              <a:t>полярних</a:t>
            </a:r>
            <a:r>
              <a:rPr lang="ru-RU" sz="1900" dirty="0"/>
              <a:t> </a:t>
            </a:r>
            <a:r>
              <a:rPr lang="ru-RU" sz="1900" dirty="0" err="1"/>
              <a:t>ділянок</a:t>
            </a:r>
            <a:r>
              <a:rPr lang="ru-RU" sz="1900" dirty="0"/>
              <a:t> у </a:t>
            </a:r>
            <a:r>
              <a:rPr lang="ru-RU" sz="1900" dirty="0" err="1"/>
              <a:t>помірні</a:t>
            </a:r>
            <a:r>
              <a:rPr lang="ru-RU" sz="1900" dirty="0"/>
              <a:t> </a:t>
            </a:r>
            <a:r>
              <a:rPr lang="ru-RU" sz="1900" dirty="0" err="1"/>
              <a:t>широти</a:t>
            </a:r>
            <a:r>
              <a:rPr lang="ru-RU" sz="1900" dirty="0"/>
              <a:t> </a:t>
            </a:r>
            <a:r>
              <a:rPr lang="ru-RU" sz="1900" dirty="0" err="1"/>
              <a:t>поширюється</a:t>
            </a:r>
            <a:r>
              <a:rPr lang="ru-RU" sz="1900" dirty="0"/>
              <a:t> «</a:t>
            </a:r>
            <a:r>
              <a:rPr lang="ru-RU" sz="1900" dirty="0" err="1"/>
              <a:t>хвиля</a:t>
            </a:r>
            <a:r>
              <a:rPr lang="ru-RU" sz="1900" dirty="0"/>
              <a:t> </a:t>
            </a:r>
            <a:r>
              <a:rPr lang="ru-RU" sz="1900" dirty="0" err="1"/>
              <a:t>потемніння</a:t>
            </a:r>
            <a:r>
              <a:rPr lang="ru-RU" sz="1900" dirty="0"/>
              <a:t>» </a:t>
            </a:r>
            <a:r>
              <a:rPr lang="ru-RU" sz="1900" dirty="0" err="1"/>
              <a:t>ділянок</a:t>
            </a:r>
            <a:r>
              <a:rPr lang="ru-RU" sz="1900" dirty="0"/>
              <a:t> </a:t>
            </a:r>
            <a:r>
              <a:rPr lang="ru-RU" sz="1900" dirty="0" err="1"/>
              <a:t>поверхні</a:t>
            </a:r>
            <a:r>
              <a:rPr lang="ru-RU" sz="1900" dirty="0"/>
              <a:t>. Для </a:t>
            </a:r>
            <a:r>
              <a:rPr lang="ru-RU" sz="1900" dirty="0" err="1"/>
              <a:t>поверхні</a:t>
            </a:r>
            <a:r>
              <a:rPr lang="ru-RU" sz="1900" dirty="0"/>
              <a:t> Марса характерна глобальна </a:t>
            </a:r>
            <a:r>
              <a:rPr lang="ru-RU" sz="1900" dirty="0" err="1"/>
              <a:t>асиметрія</a:t>
            </a:r>
            <a:r>
              <a:rPr lang="ru-RU" sz="1900" dirty="0"/>
              <a:t> в </a:t>
            </a:r>
            <a:r>
              <a:rPr lang="ru-RU" sz="1900" dirty="0" err="1"/>
              <a:t>розподілі</a:t>
            </a:r>
            <a:r>
              <a:rPr lang="ru-RU" sz="1900" dirty="0"/>
              <a:t> </a:t>
            </a:r>
            <a:r>
              <a:rPr lang="ru-RU" sz="1900" dirty="0" err="1"/>
              <a:t>знижених</a:t>
            </a:r>
            <a:r>
              <a:rPr lang="ru-RU" sz="1900" dirty="0"/>
              <a:t> </a:t>
            </a:r>
            <a:r>
              <a:rPr lang="ru-RU" sz="1900" dirty="0" err="1"/>
              <a:t>ділянок</a:t>
            </a:r>
            <a:r>
              <a:rPr lang="ru-RU" sz="1900" dirty="0"/>
              <a:t> — </a:t>
            </a:r>
            <a:r>
              <a:rPr lang="ru-RU" sz="1900" dirty="0" err="1"/>
              <a:t>рівнин</a:t>
            </a:r>
            <a:r>
              <a:rPr lang="ru-RU" sz="1900" dirty="0"/>
              <a:t>, —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становлять</a:t>
            </a:r>
            <a:r>
              <a:rPr lang="ru-RU" sz="1900" dirty="0"/>
              <a:t> 35 % </a:t>
            </a:r>
            <a:r>
              <a:rPr lang="ru-RU" sz="1900" dirty="0" err="1"/>
              <a:t>усієї</a:t>
            </a:r>
            <a:r>
              <a:rPr lang="ru-RU" sz="1900" dirty="0"/>
              <a:t> </a:t>
            </a:r>
            <a:r>
              <a:rPr lang="ru-RU" sz="1900" dirty="0" err="1"/>
              <a:t>поверхні</a:t>
            </a:r>
            <a:r>
              <a:rPr lang="ru-RU" sz="1900" dirty="0"/>
              <a:t>, і </a:t>
            </a:r>
            <a:r>
              <a:rPr lang="ru-RU" sz="1900" dirty="0" err="1"/>
              <a:t>піднесених</a:t>
            </a:r>
            <a:r>
              <a:rPr lang="ru-RU" sz="1900" dirty="0"/>
              <a:t>, </a:t>
            </a:r>
            <a:r>
              <a:rPr lang="ru-RU" sz="1900" dirty="0" err="1"/>
              <a:t>вкритих</a:t>
            </a:r>
            <a:r>
              <a:rPr lang="ru-RU" sz="1900" dirty="0"/>
              <a:t> </a:t>
            </a:r>
            <a:r>
              <a:rPr lang="ru-RU" sz="1900" dirty="0" err="1"/>
              <a:t>безліччю</a:t>
            </a:r>
            <a:r>
              <a:rPr lang="ru-RU" sz="1900" dirty="0"/>
              <a:t> </a:t>
            </a:r>
            <a:r>
              <a:rPr lang="ru-RU" sz="1900" dirty="0" err="1"/>
              <a:t>кратерів</a:t>
            </a:r>
            <a:r>
              <a:rPr lang="ru-RU" sz="1900" dirty="0"/>
              <a:t> </a:t>
            </a:r>
            <a:r>
              <a:rPr lang="ru-RU" sz="1900" dirty="0" err="1"/>
              <a:t>районів</a:t>
            </a:r>
            <a:r>
              <a:rPr lang="ru-RU" sz="1900" dirty="0"/>
              <a:t>. </a:t>
            </a:r>
            <a:r>
              <a:rPr lang="ru-RU" sz="1900" dirty="0" err="1"/>
              <a:t>Значна</a:t>
            </a:r>
            <a:r>
              <a:rPr lang="ru-RU" sz="1900" dirty="0"/>
              <a:t> </a:t>
            </a:r>
            <a:r>
              <a:rPr lang="ru-RU" sz="1900" dirty="0" err="1"/>
              <a:t>частина</a:t>
            </a:r>
            <a:r>
              <a:rPr lang="ru-RU" sz="1900" dirty="0"/>
              <a:t> </a:t>
            </a:r>
            <a:r>
              <a:rPr lang="ru-RU" sz="1900" dirty="0" err="1"/>
              <a:t>рівнин</a:t>
            </a:r>
            <a:r>
              <a:rPr lang="ru-RU" sz="1900" dirty="0"/>
              <a:t> </a:t>
            </a:r>
            <a:r>
              <a:rPr lang="ru-RU" sz="1900" dirty="0" err="1"/>
              <a:t>розташована</a:t>
            </a:r>
            <a:r>
              <a:rPr lang="ru-RU" sz="1900" dirty="0"/>
              <a:t> в </a:t>
            </a:r>
            <a:r>
              <a:rPr lang="ru-RU" sz="1900" dirty="0" err="1"/>
              <a:t>північній</a:t>
            </a:r>
            <a:r>
              <a:rPr lang="ru-RU" sz="1900" dirty="0"/>
              <a:t> </a:t>
            </a:r>
            <a:r>
              <a:rPr lang="ru-RU" sz="1900" dirty="0" err="1"/>
              <a:t>півкулі</a:t>
            </a:r>
            <a:r>
              <a:rPr lang="ru-RU" sz="1900" dirty="0"/>
              <a:t>. Межа </a:t>
            </a:r>
            <a:r>
              <a:rPr lang="ru-RU" sz="1900" dirty="0" err="1"/>
              <a:t>між</a:t>
            </a:r>
            <a:r>
              <a:rPr lang="ru-RU" sz="1900" dirty="0"/>
              <a:t> ними в </a:t>
            </a:r>
            <a:r>
              <a:rPr lang="ru-RU" sz="1900" dirty="0" err="1"/>
              <a:t>ряді</a:t>
            </a:r>
            <a:r>
              <a:rPr lang="ru-RU" sz="1900" dirty="0"/>
              <a:t> </a:t>
            </a:r>
            <a:r>
              <a:rPr lang="ru-RU" sz="1900" dirty="0" err="1"/>
              <a:t>випадків</a:t>
            </a:r>
            <a:r>
              <a:rPr lang="ru-RU" sz="1900" dirty="0"/>
              <a:t> представлена </a:t>
            </a:r>
            <a:r>
              <a:rPr lang="ru-RU" sz="1900" dirty="0" err="1"/>
              <a:t>особливим</a:t>
            </a:r>
            <a:r>
              <a:rPr lang="ru-RU" sz="1900" dirty="0"/>
              <a:t> типом </a:t>
            </a:r>
            <a:r>
              <a:rPr lang="ru-RU" sz="1900" dirty="0" err="1"/>
              <a:t>рельєфу</a:t>
            </a:r>
            <a:r>
              <a:rPr lang="ru-RU" sz="1900" dirty="0"/>
              <a:t> — </a:t>
            </a:r>
            <a:r>
              <a:rPr lang="ru-RU" sz="1900" dirty="0" err="1"/>
              <a:t>столовими</a:t>
            </a:r>
            <a:r>
              <a:rPr lang="ru-RU" sz="1900" dirty="0"/>
              <a:t> горами, </a:t>
            </a:r>
            <a:r>
              <a:rPr lang="ru-RU" sz="1900" dirty="0" err="1"/>
              <a:t>складеними</a:t>
            </a:r>
            <a:r>
              <a:rPr lang="ru-RU" sz="1900" dirty="0"/>
              <a:t> </a:t>
            </a:r>
            <a:r>
              <a:rPr lang="ru-RU" sz="1900" dirty="0" err="1"/>
              <a:t>плосковершинними</a:t>
            </a:r>
            <a:r>
              <a:rPr lang="ru-RU" sz="1900" dirty="0"/>
              <a:t> </a:t>
            </a:r>
            <a:r>
              <a:rPr lang="ru-RU" sz="1900" dirty="0" err="1"/>
              <a:t>гірками</a:t>
            </a:r>
            <a:r>
              <a:rPr lang="ru-RU" sz="1900" dirty="0"/>
              <a:t> і хребтами.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0" y="1268760"/>
            <a:ext cx="471897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Область Кратера </a:t>
            </a:r>
            <a:r>
              <a:rPr lang="ru-RU" dirty="0" err="1" smtClean="0"/>
              <a:t>Гусєва</a:t>
            </a:r>
            <a:r>
              <a:rPr lang="ru-RU" dirty="0" smtClean="0"/>
              <a:t>, </a:t>
            </a:r>
            <a:r>
              <a:rPr lang="ru-RU" dirty="0" err="1" smtClean="0"/>
              <a:t>сфотографована</a:t>
            </a:r>
            <a:r>
              <a:rPr lang="ru-RU" dirty="0" smtClean="0"/>
              <a:t> </a:t>
            </a:r>
            <a:r>
              <a:rPr lang="ru-RU" dirty="0" err="1" smtClean="0"/>
              <a:t>американським</a:t>
            </a:r>
            <a:r>
              <a:rPr lang="ru-RU" dirty="0" smtClean="0"/>
              <a:t> </a:t>
            </a:r>
            <a:r>
              <a:rPr lang="ru-RU" dirty="0" err="1" smtClean="0"/>
              <a:t>марсоходом</a:t>
            </a:r>
            <a:r>
              <a:rPr lang="ru-RU" dirty="0" smtClean="0"/>
              <a:t> </a:t>
            </a:r>
            <a:r>
              <a:rPr lang="ru-RU" dirty="0" err="1" smtClean="0"/>
              <a:t>Spirit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1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Магнітне поле і магнітосфера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У Марса є </a:t>
            </a:r>
            <a:r>
              <a:rPr lang="ru-RU" dirty="0" err="1"/>
              <a:t>магнітне</a:t>
            </a:r>
            <a:r>
              <a:rPr lang="ru-RU" dirty="0"/>
              <a:t> поле, але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слабке</a:t>
            </a:r>
            <a:r>
              <a:rPr lang="ru-RU" dirty="0"/>
              <a:t> й </a:t>
            </a:r>
            <a:r>
              <a:rPr lang="ru-RU" dirty="0" err="1"/>
              <a:t>нестійке</a:t>
            </a:r>
            <a:r>
              <a:rPr lang="ru-RU" dirty="0"/>
              <a:t>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напруженість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поля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1,5 до 2 </a:t>
            </a:r>
            <a:r>
              <a:rPr lang="ru-RU" dirty="0" err="1"/>
              <a:t>разів</a:t>
            </a:r>
            <a:r>
              <a:rPr lang="ru-RU" dirty="0"/>
              <a:t>, а </a:t>
            </a:r>
            <a:r>
              <a:rPr lang="ru-RU" dirty="0" err="1"/>
              <a:t>магнітні</a:t>
            </a:r>
            <a:r>
              <a:rPr lang="ru-RU" dirty="0"/>
              <a:t> </a:t>
            </a:r>
            <a:r>
              <a:rPr lang="ru-RU" dirty="0" err="1"/>
              <a:t>полюси</a:t>
            </a:r>
            <a:r>
              <a:rPr lang="ru-RU" dirty="0"/>
              <a:t> не </a:t>
            </a:r>
            <a:r>
              <a:rPr lang="ru-RU" dirty="0" err="1"/>
              <a:t>збігаються</a:t>
            </a:r>
            <a:r>
              <a:rPr lang="ru-RU" dirty="0"/>
              <a:t> з </a:t>
            </a:r>
            <a:r>
              <a:rPr lang="ru-RU" dirty="0" err="1"/>
              <a:t>ареографічними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залізне</a:t>
            </a:r>
            <a:r>
              <a:rPr lang="ru-RU" dirty="0"/>
              <a:t> ядро Марса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відносній</a:t>
            </a:r>
            <a:r>
              <a:rPr lang="ru-RU" dirty="0"/>
              <a:t> </a:t>
            </a:r>
            <a:r>
              <a:rPr lang="ru-RU" dirty="0" err="1"/>
              <a:t>нерухомості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кори, то </a:t>
            </a:r>
            <a:r>
              <a:rPr lang="ru-RU" dirty="0" err="1"/>
              <a:t>механізм</a:t>
            </a:r>
            <a:r>
              <a:rPr lang="ru-RU" dirty="0"/>
              <a:t> планетарного динамо,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магнітне</a:t>
            </a:r>
            <a:r>
              <a:rPr lang="ru-RU" dirty="0"/>
              <a:t> поле на </a:t>
            </a:r>
            <a:r>
              <a:rPr lang="ru-RU" dirty="0" err="1"/>
              <a:t>Землі</a:t>
            </a:r>
            <a:r>
              <a:rPr lang="ru-RU" dirty="0"/>
              <a:t>, на </a:t>
            </a:r>
            <a:r>
              <a:rPr lang="ru-RU" dirty="0" err="1"/>
              <a:t>Марсі</a:t>
            </a:r>
            <a:r>
              <a:rPr lang="ru-RU" dirty="0"/>
              <a:t> не </a:t>
            </a:r>
            <a:r>
              <a:rPr lang="ru-RU" dirty="0" err="1"/>
              <a:t>працює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планета мала </a:t>
            </a:r>
            <a:r>
              <a:rPr lang="ru-RU" dirty="0" err="1"/>
              <a:t>магнітне</a:t>
            </a:r>
            <a:r>
              <a:rPr lang="ru-RU" dirty="0"/>
              <a:t> поле, але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з великим </a:t>
            </a:r>
            <a:r>
              <a:rPr lang="ru-RU" dirty="0" err="1"/>
              <a:t>небесним</a:t>
            </a:r>
            <a:r>
              <a:rPr lang="ru-RU" dirty="0"/>
              <a:t> </a:t>
            </a:r>
            <a:r>
              <a:rPr lang="ru-RU" dirty="0" err="1"/>
              <a:t>тілом</a:t>
            </a:r>
            <a:r>
              <a:rPr lang="ru-RU" dirty="0"/>
              <a:t> ядро </a:t>
            </a:r>
            <a:r>
              <a:rPr lang="ru-RU" dirty="0" err="1"/>
              <a:t>втратило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весь </a:t>
            </a:r>
            <a:r>
              <a:rPr lang="ru-RU" dirty="0" err="1"/>
              <a:t>обертальний</a:t>
            </a:r>
            <a:r>
              <a:rPr lang="ru-RU" dirty="0"/>
              <a:t> момент. Сталось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4 млрд </a:t>
            </a:r>
            <a:r>
              <a:rPr lang="ru-RU" dirty="0" err="1"/>
              <a:t>років</a:t>
            </a:r>
            <a:r>
              <a:rPr lang="ru-RU" dirty="0"/>
              <a:t> тому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297342" cy="15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581128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Долина </a:t>
            </a:r>
            <a:r>
              <a:rPr lang="ru-RU" sz="2000" dirty="0" err="1" smtClean="0"/>
              <a:t>Марінер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Марсі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16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Льодові 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1556792"/>
            <a:ext cx="345638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Полярні</a:t>
            </a:r>
            <a:r>
              <a:rPr lang="ru-RU" sz="1800" dirty="0"/>
              <a:t> шапки Марса </a:t>
            </a:r>
            <a:r>
              <a:rPr lang="ru-RU" sz="1800" dirty="0" err="1"/>
              <a:t>багатошарові</a:t>
            </a:r>
            <a:r>
              <a:rPr lang="ru-RU" sz="1800" dirty="0"/>
              <a:t>. </a:t>
            </a:r>
            <a:r>
              <a:rPr lang="ru-RU" sz="1800" dirty="0" err="1"/>
              <a:t>Нижній</a:t>
            </a:r>
            <a:r>
              <a:rPr lang="ru-RU" sz="1800" dirty="0"/>
              <a:t>, </a:t>
            </a:r>
            <a:r>
              <a:rPr lang="ru-RU" sz="1800" dirty="0" err="1"/>
              <a:t>основний</a:t>
            </a:r>
            <a:r>
              <a:rPr lang="ru-RU" sz="1800" dirty="0"/>
              <a:t> шар </a:t>
            </a:r>
            <a:r>
              <a:rPr lang="ru-RU" sz="1800" dirty="0" err="1"/>
              <a:t>товщиною</a:t>
            </a:r>
            <a:r>
              <a:rPr lang="ru-RU" sz="1800" dirty="0"/>
              <a:t> в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кілометрів</a:t>
            </a:r>
            <a:r>
              <a:rPr lang="ru-RU" sz="1800" dirty="0"/>
              <a:t> </a:t>
            </a:r>
            <a:r>
              <a:rPr lang="ru-RU" sz="1800" dirty="0" err="1"/>
              <a:t>утворений</a:t>
            </a:r>
            <a:r>
              <a:rPr lang="ru-RU" sz="1800" dirty="0"/>
              <a:t> </a:t>
            </a:r>
            <a:r>
              <a:rPr lang="ru-RU" sz="1800" dirty="0" err="1"/>
              <a:t>звичайним</a:t>
            </a:r>
            <a:r>
              <a:rPr lang="ru-RU" sz="1800" dirty="0"/>
              <a:t> </a:t>
            </a:r>
            <a:r>
              <a:rPr lang="ru-RU" sz="1800" dirty="0" err="1"/>
              <a:t>водяним</a:t>
            </a:r>
            <a:r>
              <a:rPr lang="ru-RU" sz="1800" dirty="0"/>
              <a:t> </a:t>
            </a:r>
            <a:r>
              <a:rPr lang="ru-RU" sz="1800" dirty="0" err="1"/>
              <a:t>льодом</a:t>
            </a:r>
            <a:r>
              <a:rPr lang="ru-RU" sz="1800" dirty="0"/>
              <a:t>, </a:t>
            </a:r>
            <a:r>
              <a:rPr lang="ru-RU" sz="1800" dirty="0" err="1"/>
              <a:t>змішаним</a:t>
            </a:r>
            <a:r>
              <a:rPr lang="ru-RU" sz="1800" dirty="0"/>
              <a:t> з </a:t>
            </a:r>
            <a:r>
              <a:rPr lang="ru-RU" sz="1800" dirty="0" err="1"/>
              <a:t>пилом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зберігається</a:t>
            </a:r>
            <a:r>
              <a:rPr lang="ru-RU" sz="1800" dirty="0"/>
              <a:t> й у </a:t>
            </a:r>
            <a:r>
              <a:rPr lang="ru-RU" sz="1800" dirty="0" err="1"/>
              <a:t>літній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постійні</a:t>
            </a:r>
            <a:r>
              <a:rPr lang="ru-RU" sz="1800" dirty="0"/>
              <a:t> шапки. </a:t>
            </a:r>
            <a:r>
              <a:rPr lang="ru-RU" sz="1800" dirty="0" err="1"/>
              <a:t>Сезонні</a:t>
            </a:r>
            <a:r>
              <a:rPr lang="ru-RU" sz="1800" dirty="0"/>
              <a:t> </a:t>
            </a:r>
            <a:r>
              <a:rPr lang="ru-RU" sz="1800" dirty="0" err="1"/>
              <a:t>зміни</a:t>
            </a:r>
            <a:r>
              <a:rPr lang="ru-RU" sz="1800" dirty="0"/>
              <a:t> </a:t>
            </a:r>
            <a:r>
              <a:rPr lang="ru-RU" sz="1800" dirty="0" err="1"/>
              <a:t>полярних</a:t>
            </a:r>
            <a:r>
              <a:rPr lang="ru-RU" sz="1800" dirty="0"/>
              <a:t> шапок,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спостерігаються</a:t>
            </a:r>
            <a:r>
              <a:rPr lang="ru-RU" sz="1800" dirty="0"/>
              <a:t>, </a:t>
            </a:r>
            <a:r>
              <a:rPr lang="ru-RU" sz="1800" dirty="0" err="1"/>
              <a:t>відбуваються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верхнього</a:t>
            </a:r>
            <a:r>
              <a:rPr lang="ru-RU" sz="1800" dirty="0"/>
              <a:t> шару </a:t>
            </a:r>
            <a:r>
              <a:rPr lang="ru-RU" sz="1800" dirty="0" err="1"/>
              <a:t>товщиною</a:t>
            </a:r>
            <a:r>
              <a:rPr lang="ru-RU" sz="1800" dirty="0"/>
              <a:t> </a:t>
            </a:r>
            <a:r>
              <a:rPr lang="ru-RU" sz="1800" dirty="0" err="1"/>
              <a:t>менше</a:t>
            </a:r>
            <a:r>
              <a:rPr lang="ru-RU" sz="1800" dirty="0"/>
              <a:t> 1 метра,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складається</a:t>
            </a:r>
            <a:r>
              <a:rPr lang="ru-RU" sz="1800" dirty="0"/>
              <a:t> з </a:t>
            </a:r>
            <a:r>
              <a:rPr lang="ru-RU" sz="1800" dirty="0" err="1"/>
              <a:t>твердої</a:t>
            </a:r>
            <a:r>
              <a:rPr lang="ru-RU" sz="1800" dirty="0"/>
              <a:t> </a:t>
            </a:r>
            <a:r>
              <a:rPr lang="ru-RU" sz="1800" dirty="0" err="1"/>
              <a:t>вуглекислоти</a:t>
            </a:r>
            <a:r>
              <a:rPr lang="ru-RU" sz="1800" dirty="0"/>
              <a:t>, так званого «сухого </a:t>
            </a:r>
            <a:r>
              <a:rPr lang="ru-RU" sz="1800" dirty="0" err="1"/>
              <a:t>льоду</a:t>
            </a:r>
            <a:r>
              <a:rPr lang="ru-RU" sz="1800" dirty="0"/>
              <a:t>».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304256" cy="22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219" y="4149080"/>
            <a:ext cx="2436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Мікроскопічні</a:t>
            </a:r>
            <a:r>
              <a:rPr lang="ru-RU" dirty="0" smtClean="0"/>
              <a:t> </a:t>
            </a:r>
            <a:r>
              <a:rPr lang="ru-RU" dirty="0" err="1" smtClean="0"/>
              <a:t>гірські</a:t>
            </a:r>
            <a:r>
              <a:rPr lang="ru-RU" dirty="0" smtClean="0"/>
              <a:t> породи,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води. </a:t>
            </a:r>
            <a:r>
              <a:rPr lang="ru-RU" dirty="0" err="1" smtClean="0"/>
              <a:t>Фотографію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марсоходом</a:t>
            </a:r>
            <a:r>
              <a:rPr lang="ru-RU" dirty="0" smtClean="0"/>
              <a:t> </a:t>
            </a:r>
            <a:r>
              <a:rPr lang="ru-RU" dirty="0" err="1" smtClean="0"/>
              <a:t>Opportunity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229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516573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Північний</a:t>
            </a:r>
            <a:r>
              <a:rPr lang="ru-RU" dirty="0" smtClean="0"/>
              <a:t> полюс Марса.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56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Життя на Марсі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Наразі</a:t>
            </a:r>
            <a:r>
              <a:rPr lang="ru-RU" sz="1800" dirty="0"/>
              <a:t> </a:t>
            </a:r>
            <a:r>
              <a:rPr lang="ru-RU" sz="1800" dirty="0" err="1"/>
              <a:t>немає</a:t>
            </a:r>
            <a:r>
              <a:rPr lang="ru-RU" sz="1800" dirty="0"/>
              <a:t>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доказів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на </a:t>
            </a:r>
            <a:r>
              <a:rPr lang="ru-RU" sz="1800" dirty="0" err="1"/>
              <a:t>Марсі</a:t>
            </a:r>
            <a:r>
              <a:rPr lang="ru-RU" sz="1800" dirty="0"/>
              <a:t>. </a:t>
            </a:r>
            <a:r>
              <a:rPr lang="ru-RU" sz="1800" dirty="0" err="1"/>
              <a:t>Хоча</a:t>
            </a:r>
            <a:r>
              <a:rPr lang="ru-RU" sz="1800" dirty="0"/>
              <a:t> </a:t>
            </a:r>
            <a:r>
              <a:rPr lang="ru-RU" sz="1800" dirty="0" err="1"/>
              <a:t>припускають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воно</a:t>
            </a:r>
            <a:r>
              <a:rPr lang="ru-RU" sz="1800" dirty="0"/>
              <a:t> там </a:t>
            </a:r>
            <a:r>
              <a:rPr lang="ru-RU" sz="1800" dirty="0" err="1"/>
              <a:t>може</a:t>
            </a:r>
            <a:r>
              <a:rPr lang="ru-RU" sz="1800" dirty="0"/>
              <a:t> бути. </a:t>
            </a:r>
            <a:r>
              <a:rPr lang="ru-RU" sz="1800" dirty="0" err="1"/>
              <a:t>Ще</a:t>
            </a:r>
            <a:r>
              <a:rPr lang="ru-RU" sz="1800" dirty="0"/>
              <a:t> до початку </a:t>
            </a:r>
            <a:r>
              <a:rPr lang="ru-RU" sz="1800" dirty="0" err="1"/>
              <a:t>польотів</a:t>
            </a:r>
            <a:r>
              <a:rPr lang="ru-RU" sz="1800" dirty="0"/>
              <a:t> на Марс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першим кандидатом на </a:t>
            </a:r>
            <a:r>
              <a:rPr lang="ru-RU" sz="1800" dirty="0" err="1"/>
              <a:t>виявлення</a:t>
            </a:r>
            <a:r>
              <a:rPr lang="ru-RU" sz="1800" dirty="0"/>
              <a:t> там </a:t>
            </a:r>
            <a:r>
              <a:rPr lang="ru-RU" sz="1800" dirty="0" err="1"/>
              <a:t>позаземного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. На </a:t>
            </a:r>
            <a:r>
              <a:rPr lang="ru-RU" sz="1800" dirty="0" err="1"/>
              <a:t>Марсі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знайдено</a:t>
            </a:r>
            <a:r>
              <a:rPr lang="ru-RU" sz="1800" dirty="0"/>
              <a:t> </a:t>
            </a:r>
            <a:r>
              <a:rPr lang="ru-RU" sz="1800" dirty="0" err="1"/>
              <a:t>зразки</a:t>
            </a:r>
            <a:r>
              <a:rPr lang="ru-RU" sz="1800" dirty="0"/>
              <a:t> </a:t>
            </a:r>
            <a:r>
              <a:rPr lang="ru-RU" sz="1800" dirty="0" err="1"/>
              <a:t>льоду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є </a:t>
            </a:r>
            <a:r>
              <a:rPr lang="ru-RU" sz="1800" dirty="0" err="1"/>
              <a:t>однією</a:t>
            </a:r>
            <a:r>
              <a:rPr lang="ru-RU" sz="1800" dirty="0"/>
              <a:t> з умов </a:t>
            </a:r>
            <a:r>
              <a:rPr lang="ru-RU" sz="1800" dirty="0" err="1"/>
              <a:t>існування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. За </a:t>
            </a:r>
            <a:r>
              <a:rPr lang="ru-RU" sz="1800" dirty="0" err="1"/>
              <a:t>останніми</a:t>
            </a:r>
            <a:r>
              <a:rPr lang="ru-RU" sz="1800" dirty="0"/>
              <a:t> </a:t>
            </a:r>
            <a:r>
              <a:rPr lang="ru-RU" sz="1800" dirty="0" err="1"/>
              <a:t>відомостями</a:t>
            </a:r>
            <a:r>
              <a:rPr lang="ru-RU" sz="1800" dirty="0"/>
              <a:t>, в </a:t>
            </a:r>
            <a:r>
              <a:rPr lang="ru-RU" sz="1800" dirty="0" err="1"/>
              <a:t>минулому</a:t>
            </a:r>
            <a:r>
              <a:rPr lang="ru-RU" sz="1800" dirty="0"/>
              <a:t> на </a:t>
            </a:r>
            <a:r>
              <a:rPr lang="ru-RU" sz="1800" dirty="0" err="1"/>
              <a:t>Марсі</a:t>
            </a:r>
            <a:r>
              <a:rPr lang="ru-RU" sz="1800" dirty="0"/>
              <a:t> </a:t>
            </a:r>
            <a:r>
              <a:rPr lang="ru-RU" sz="1800" dirty="0" err="1"/>
              <a:t>існувала</a:t>
            </a:r>
            <a:r>
              <a:rPr lang="ru-RU" sz="1800" dirty="0"/>
              <a:t> вода в </a:t>
            </a:r>
            <a:r>
              <a:rPr lang="ru-RU" sz="1800" dirty="0" err="1"/>
              <a:t>рідкому</a:t>
            </a:r>
            <a:r>
              <a:rPr lang="ru-RU" sz="1800" dirty="0"/>
              <a:t> </a:t>
            </a:r>
            <a:r>
              <a:rPr lang="ru-RU" sz="1800" dirty="0" err="1"/>
              <a:t>стані</a:t>
            </a:r>
            <a:r>
              <a:rPr lang="ru-RU" sz="1800" dirty="0"/>
              <a:t>, </a:t>
            </a:r>
            <a:r>
              <a:rPr lang="ru-RU" sz="1800" dirty="0" err="1"/>
              <a:t>поверхню</a:t>
            </a:r>
            <a:r>
              <a:rPr lang="ru-RU" sz="1800" dirty="0"/>
              <a:t> </a:t>
            </a:r>
            <a:r>
              <a:rPr lang="ru-RU" sz="1800" dirty="0" err="1"/>
              <a:t>планети</a:t>
            </a:r>
            <a:r>
              <a:rPr lang="ru-RU" sz="1800" dirty="0"/>
              <a:t> </a:t>
            </a:r>
            <a:r>
              <a:rPr lang="ru-RU" sz="1800" dirty="0" err="1"/>
              <a:t>вкривали</a:t>
            </a:r>
            <a:r>
              <a:rPr lang="ru-RU" sz="1800" dirty="0"/>
              <a:t> </a:t>
            </a:r>
            <a:r>
              <a:rPr lang="ru-RU" sz="1800" dirty="0" smtClean="0"/>
              <a:t>моря. </a:t>
            </a:r>
            <a:r>
              <a:rPr lang="ru-RU" sz="1800" dirty="0" err="1"/>
              <a:t>Однак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нез'ясованих</a:t>
            </a:r>
            <a:r>
              <a:rPr lang="ru-RU" sz="1800" dirty="0"/>
              <a:t> </a:t>
            </a:r>
            <a:r>
              <a:rPr lang="ru-RU" sz="1800" dirty="0" err="1"/>
              <a:t>досі</a:t>
            </a:r>
            <a:r>
              <a:rPr lang="ru-RU" sz="1800" dirty="0"/>
              <a:t> причин вона практично </a:t>
            </a:r>
            <a:r>
              <a:rPr lang="ru-RU" sz="1800" dirty="0" err="1"/>
              <a:t>зникла</a:t>
            </a:r>
            <a:r>
              <a:rPr lang="ru-RU" sz="1800" dirty="0"/>
              <a:t>. </a:t>
            </a:r>
            <a:r>
              <a:rPr lang="ru-RU" sz="1800" dirty="0" err="1"/>
              <a:t>Цілком</a:t>
            </a:r>
            <a:r>
              <a:rPr lang="ru-RU" sz="1800" dirty="0"/>
              <a:t> </a:t>
            </a:r>
            <a:r>
              <a:rPr lang="ru-RU" sz="1800" dirty="0" err="1"/>
              <a:t>можливо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мільйонів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тому </a:t>
            </a:r>
            <a:r>
              <a:rPr lang="ru-RU" sz="1800" dirty="0" err="1"/>
              <a:t>клімат</a:t>
            </a:r>
            <a:r>
              <a:rPr lang="ru-RU" sz="1800" dirty="0"/>
              <a:t> на </a:t>
            </a:r>
            <a:r>
              <a:rPr lang="ru-RU" sz="1800" dirty="0" err="1"/>
              <a:t>Марсі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вологішим</a:t>
            </a:r>
            <a:r>
              <a:rPr lang="ru-RU" sz="1800" dirty="0"/>
              <a:t>. </a:t>
            </a:r>
            <a:r>
              <a:rPr lang="ru-RU" sz="1800" dirty="0" err="1"/>
              <a:t>Доказом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слугує</a:t>
            </a:r>
            <a:r>
              <a:rPr lang="ru-RU" sz="1800" dirty="0"/>
              <a:t> </a:t>
            </a:r>
            <a:r>
              <a:rPr lang="ru-RU" sz="1800" dirty="0" err="1"/>
              <a:t>рельєф</a:t>
            </a:r>
            <a:r>
              <a:rPr lang="ru-RU" sz="1800" dirty="0"/>
              <a:t> </a:t>
            </a:r>
            <a:r>
              <a:rPr lang="ru-RU" sz="1800" dirty="0" err="1"/>
              <a:t>планети</a:t>
            </a:r>
            <a:r>
              <a:rPr lang="ru-RU" sz="18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1944216" cy="15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9828"/>
            <a:ext cx="3101330" cy="31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8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66943" cy="581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8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64" y="32792"/>
            <a:ext cx="9135074" cy="15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Марс — </a:t>
            </a:r>
            <a:r>
              <a:rPr lang="ru-RU" sz="3200" dirty="0" err="1"/>
              <a:t>четверта</a:t>
            </a:r>
            <a:r>
              <a:rPr lang="ru-RU" sz="3200" dirty="0"/>
              <a:t> планета </a:t>
            </a:r>
            <a:r>
              <a:rPr lang="ru-RU" sz="3200" dirty="0" err="1"/>
              <a:t>Сонячної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за </a:t>
            </a:r>
            <a:r>
              <a:rPr lang="ru-RU" sz="3200" dirty="0" err="1"/>
              <a:t>відстанню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Сонця</a:t>
            </a:r>
            <a:r>
              <a:rPr lang="ru-RU" sz="3200" dirty="0"/>
              <a:t> і </a:t>
            </a:r>
            <a:r>
              <a:rPr lang="ru-RU" sz="3200" dirty="0" err="1"/>
              <a:t>сьома</a:t>
            </a:r>
            <a:r>
              <a:rPr lang="ru-RU" sz="3200" dirty="0"/>
              <a:t> за </a:t>
            </a:r>
            <a:r>
              <a:rPr lang="ru-RU" sz="3200" dirty="0" err="1"/>
              <a:t>розміром</a:t>
            </a:r>
            <a:r>
              <a:rPr lang="ru-RU" sz="3200" dirty="0"/>
              <a:t> та </a:t>
            </a:r>
            <a:r>
              <a:rPr lang="ru-RU" sz="3200" dirty="0" err="1"/>
              <a:t>масою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02557" cy="411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9282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Поверхня</a:t>
            </a:r>
            <a:r>
              <a:rPr lang="ru-RU" dirty="0" smtClean="0"/>
              <a:t> Марса, фото </a:t>
            </a:r>
            <a:r>
              <a:rPr lang="ru-RU" dirty="0" err="1" smtClean="0"/>
              <a:t>Viking</a:t>
            </a:r>
            <a:r>
              <a:rPr lang="ru-RU" dirty="0" smtClean="0"/>
              <a:t> 2, 9 листопада, 1977.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64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5445224"/>
            <a:ext cx="5407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Поверхня Марса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27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4475" y="0"/>
            <a:ext cx="4236435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Марс — планета земного типу з </a:t>
            </a:r>
            <a:r>
              <a:rPr lang="ru-RU" sz="2400" dirty="0" err="1"/>
              <a:t>розрідженою</a:t>
            </a:r>
            <a:r>
              <a:rPr lang="ru-RU" sz="2400" dirty="0"/>
              <a:t> атмосферою. На </a:t>
            </a:r>
            <a:r>
              <a:rPr lang="ru-RU" sz="2400" dirty="0" err="1"/>
              <a:t>Марсі</a:t>
            </a:r>
            <a:r>
              <a:rPr lang="ru-RU" sz="2400" dirty="0"/>
              <a:t> є </a:t>
            </a:r>
            <a:r>
              <a:rPr lang="ru-RU" sz="2400" dirty="0" err="1"/>
              <a:t>метеоритні</a:t>
            </a:r>
            <a:r>
              <a:rPr lang="ru-RU" sz="2400" dirty="0"/>
              <a:t> </a:t>
            </a:r>
            <a:r>
              <a:rPr lang="ru-RU" sz="2400" dirty="0" err="1"/>
              <a:t>кратери</a:t>
            </a:r>
            <a:r>
              <a:rPr lang="ru-RU" sz="2400" dirty="0"/>
              <a:t>, як на </a:t>
            </a:r>
            <a:r>
              <a:rPr lang="ru-RU" sz="2400" dirty="0" err="1"/>
              <a:t>Місяці</a:t>
            </a:r>
            <a:r>
              <a:rPr lang="ru-RU" sz="2400" dirty="0"/>
              <a:t>, </a:t>
            </a:r>
            <a:r>
              <a:rPr lang="ru-RU" sz="2400" dirty="0" err="1"/>
              <a:t>вулкани</a:t>
            </a:r>
            <a:r>
              <a:rPr lang="ru-RU" sz="2400" dirty="0"/>
              <a:t>, </a:t>
            </a:r>
            <a:r>
              <a:rPr lang="ru-RU" sz="2400" dirty="0" err="1"/>
              <a:t>долини</a:t>
            </a:r>
            <a:r>
              <a:rPr lang="ru-RU" sz="2400" dirty="0"/>
              <a:t> і </a:t>
            </a:r>
            <a:r>
              <a:rPr lang="ru-RU" sz="2400" dirty="0" err="1"/>
              <a:t>пустелі</a:t>
            </a:r>
            <a:r>
              <a:rPr lang="ru-RU" sz="2400" dirty="0"/>
              <a:t>, </a:t>
            </a:r>
            <a:r>
              <a:rPr lang="ru-RU" sz="2400" dirty="0" err="1"/>
              <a:t>подібні</a:t>
            </a:r>
            <a:r>
              <a:rPr lang="ru-RU" sz="2400" dirty="0"/>
              <a:t> до </a:t>
            </a:r>
            <a:r>
              <a:rPr lang="ru-RU" sz="2400" dirty="0" err="1"/>
              <a:t>земних</a:t>
            </a:r>
            <a:r>
              <a:rPr lang="ru-RU" sz="2400" dirty="0"/>
              <a:t>. Тут </a:t>
            </a:r>
            <a:r>
              <a:rPr lang="ru-RU" sz="2400" dirty="0" err="1"/>
              <a:t>розташована</a:t>
            </a:r>
            <a:r>
              <a:rPr lang="ru-RU" sz="2400" dirty="0"/>
              <a:t> гора </a:t>
            </a:r>
            <a:r>
              <a:rPr lang="ru-RU" sz="2400" dirty="0" err="1"/>
              <a:t>Олімп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ru-RU" sz="2400" dirty="0"/>
              <a:t>22 км), </a:t>
            </a:r>
            <a:r>
              <a:rPr lang="ru-RU" sz="2400" dirty="0" err="1"/>
              <a:t>найвища</a:t>
            </a:r>
            <a:r>
              <a:rPr lang="ru-RU" sz="2400" dirty="0"/>
              <a:t> </a:t>
            </a:r>
            <a:r>
              <a:rPr lang="ru-RU" sz="2400" dirty="0" err="1"/>
              <a:t>відома</a:t>
            </a:r>
            <a:r>
              <a:rPr lang="ru-RU" sz="2400" dirty="0"/>
              <a:t> гора в </a:t>
            </a:r>
            <a:r>
              <a:rPr lang="ru-RU" sz="2400" dirty="0" err="1"/>
              <a:t>Сонячній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, і Долина </a:t>
            </a:r>
            <a:r>
              <a:rPr lang="ru-RU" sz="2400" dirty="0" err="1"/>
              <a:t>Марінер</a:t>
            </a:r>
            <a:r>
              <a:rPr lang="ru-RU" sz="2400" dirty="0"/>
              <a:t> — </a:t>
            </a:r>
            <a:r>
              <a:rPr lang="ru-RU" sz="2400" dirty="0" err="1"/>
              <a:t>величезна</a:t>
            </a:r>
            <a:r>
              <a:rPr lang="ru-RU" sz="2400" dirty="0"/>
              <a:t> </a:t>
            </a:r>
            <a:r>
              <a:rPr lang="ru-RU" sz="2400" dirty="0" err="1"/>
              <a:t>рифтоподібна</a:t>
            </a:r>
            <a:r>
              <a:rPr lang="ru-RU" sz="2400" dirty="0"/>
              <a:t> система </a:t>
            </a:r>
            <a:r>
              <a:rPr lang="ru-RU" sz="2400" dirty="0" err="1" smtClean="0"/>
              <a:t>каньйонів</a:t>
            </a:r>
            <a:r>
              <a:rPr lang="ru-RU" sz="2400" dirty="0" smtClean="0"/>
              <a:t>. </a:t>
            </a:r>
            <a:r>
              <a:rPr lang="ru-RU" sz="2400" dirty="0"/>
              <a:t>На </a:t>
            </a:r>
            <a:r>
              <a:rPr lang="ru-RU" sz="2400" dirty="0" err="1"/>
              <a:t>додаток</a:t>
            </a:r>
            <a:r>
              <a:rPr lang="ru-RU" sz="2400" dirty="0"/>
              <a:t> до </a:t>
            </a:r>
            <a:r>
              <a:rPr lang="ru-RU" sz="2400" dirty="0" err="1"/>
              <a:t>географічних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—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обертання</a:t>
            </a:r>
            <a:r>
              <a:rPr lang="ru-RU" sz="2400" dirty="0"/>
              <a:t> Марса і </a:t>
            </a:r>
            <a:r>
              <a:rPr lang="ru-RU" sz="2400" dirty="0" err="1"/>
              <a:t>сезонні</a:t>
            </a:r>
            <a:r>
              <a:rPr lang="ru-RU" sz="2400" dirty="0"/>
              <a:t> цикли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подібні</a:t>
            </a:r>
            <a:r>
              <a:rPr lang="ru-RU" sz="2400" dirty="0"/>
              <a:t> до </a:t>
            </a:r>
            <a:r>
              <a:rPr lang="ru-RU" sz="2400" dirty="0" err="1"/>
              <a:t>земних</a:t>
            </a:r>
            <a:r>
              <a:rPr lang="ru-RU" sz="24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39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84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7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5868144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Через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криваво-червоний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колір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іноді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називають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Червоною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планетою. Марс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довго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асоціювали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війною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кровопролиттям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 і тому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назвали на честь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римського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бога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війни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У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планети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є два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супутники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, Фобос (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грец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. «Страх») і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Деймос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(«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Жах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»),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були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названі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на честь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двох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синів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Ареса і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Афродіти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римські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варіанти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назв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— Марс і Венера </a:t>
            </a:r>
            <a:r>
              <a:rPr lang="ru-RU" sz="24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відповідно</a:t>
            </a:r>
            <a:r>
              <a:rPr lang="ru-RU" sz="24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0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324887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6460" y="0"/>
            <a:ext cx="9417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Фобос (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ліворуч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і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Деймос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праворуч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0"/>
            <a:ext cx="7924800" cy="4114800"/>
          </a:xfrm>
        </p:spPr>
        <p:txBody>
          <a:bodyPr>
            <a:noAutofit/>
          </a:bodyPr>
          <a:lstStyle/>
          <a:p>
            <a:r>
              <a:rPr lang="ru-RU" sz="2400" dirty="0" err="1"/>
              <a:t>Обидва</a:t>
            </a:r>
            <a:r>
              <a:rPr lang="ru-RU" sz="2400" dirty="0"/>
              <a:t> </a:t>
            </a:r>
            <a:r>
              <a:rPr lang="ru-RU" sz="2400" dirty="0" err="1"/>
              <a:t>супутники</a:t>
            </a:r>
            <a:r>
              <a:rPr lang="ru-RU" sz="2400" dirty="0"/>
              <a:t> — шматки </a:t>
            </a:r>
            <a:r>
              <a:rPr lang="ru-RU" sz="2400" dirty="0" err="1"/>
              <a:t>гірської</a:t>
            </a:r>
            <a:r>
              <a:rPr lang="ru-RU" sz="2400" dirty="0"/>
              <a:t> породи </a:t>
            </a:r>
            <a:r>
              <a:rPr lang="ru-RU" sz="2400" dirty="0" err="1"/>
              <a:t>неправильної</a:t>
            </a:r>
            <a:r>
              <a:rPr lang="ru-RU" sz="2400" dirty="0"/>
              <a:t>, </a:t>
            </a:r>
            <a:r>
              <a:rPr lang="ru-RU" sz="2400" dirty="0" err="1"/>
              <a:t>приблизно</a:t>
            </a:r>
            <a:r>
              <a:rPr lang="ru-RU" sz="2400" dirty="0"/>
              <a:t> </a:t>
            </a:r>
            <a:r>
              <a:rPr lang="ru-RU" sz="2400" dirty="0" err="1"/>
              <a:t>еліпсоїдальної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. </a:t>
            </a:r>
            <a:r>
              <a:rPr lang="ru-RU" sz="2400" dirty="0" err="1"/>
              <a:t>Нерівна</a:t>
            </a:r>
            <a:r>
              <a:rPr lang="ru-RU" sz="2400" dirty="0"/>
              <a:t> </a:t>
            </a:r>
            <a:r>
              <a:rPr lang="ru-RU" sz="2400" dirty="0" err="1"/>
              <a:t>поверхня</a:t>
            </a:r>
            <a:r>
              <a:rPr lang="ru-RU" sz="2400" dirty="0"/>
              <a:t> Фобоса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вкрита</a:t>
            </a:r>
            <a:r>
              <a:rPr lang="ru-RU" sz="2400" dirty="0"/>
              <a:t> </a:t>
            </a:r>
            <a:r>
              <a:rPr lang="ru-RU" sz="2400" dirty="0" err="1"/>
              <a:t>метеоритними</a:t>
            </a:r>
            <a:r>
              <a:rPr lang="ru-RU" sz="2400" dirty="0"/>
              <a:t> кратерами. </a:t>
            </a:r>
            <a:r>
              <a:rPr lang="ru-RU" sz="2400" dirty="0" err="1"/>
              <a:t>Найбільший</a:t>
            </a:r>
            <a:r>
              <a:rPr lang="ru-RU" sz="2400" dirty="0"/>
              <a:t> кратер </a:t>
            </a:r>
            <a:r>
              <a:rPr lang="ru-RU" sz="2400" dirty="0" err="1"/>
              <a:t>Стікні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половину </a:t>
            </a:r>
            <a:r>
              <a:rPr lang="ru-RU" sz="2400" dirty="0" err="1"/>
              <a:t>супутника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поверхня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вкрита</a:t>
            </a:r>
            <a:r>
              <a:rPr lang="ru-RU" sz="2400" dirty="0"/>
              <a:t> системою </a:t>
            </a:r>
            <a:r>
              <a:rPr lang="ru-RU" sz="2400" dirty="0" err="1"/>
              <a:t>лінійних</a:t>
            </a:r>
            <a:r>
              <a:rPr lang="ru-RU" sz="2400" dirty="0"/>
              <a:t> </a:t>
            </a:r>
            <a:r>
              <a:rPr lang="ru-RU" sz="2400" dirty="0" err="1"/>
              <a:t>переломів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заглиблень</a:t>
            </a:r>
            <a:r>
              <a:rPr lang="ru-RU" sz="2400" dirty="0"/>
              <a:t>, </a:t>
            </a:r>
            <a:r>
              <a:rPr lang="ru-RU" sz="2400" dirty="0" err="1"/>
              <a:t>багато</a:t>
            </a:r>
            <a:r>
              <a:rPr lang="ru-RU" sz="2400" dirty="0"/>
              <a:t> 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геометрично</a:t>
            </a:r>
            <a:r>
              <a:rPr lang="ru-RU" sz="2400" dirty="0"/>
              <a:t> </a:t>
            </a:r>
            <a:r>
              <a:rPr lang="ru-RU" sz="2400" dirty="0" err="1"/>
              <a:t>пов'язані</a:t>
            </a:r>
            <a:r>
              <a:rPr lang="ru-RU" sz="2400" dirty="0"/>
              <a:t> з кратером </a:t>
            </a:r>
            <a:r>
              <a:rPr lang="ru-RU" sz="2400" dirty="0" err="1"/>
              <a:t>Стікні</a:t>
            </a:r>
            <a:r>
              <a:rPr lang="ru-RU" sz="2400" dirty="0"/>
              <a:t>. </a:t>
            </a:r>
            <a:r>
              <a:rPr lang="ru-RU" sz="2400" dirty="0" err="1"/>
              <a:t>Поверхня</a:t>
            </a:r>
            <a:r>
              <a:rPr lang="ru-RU" sz="2400" dirty="0"/>
              <a:t> </a:t>
            </a:r>
            <a:r>
              <a:rPr lang="ru-RU" sz="2400" dirty="0" err="1"/>
              <a:t>Деймоса</a:t>
            </a:r>
            <a:r>
              <a:rPr lang="ru-RU" sz="2400" dirty="0"/>
              <a:t>, </a:t>
            </a:r>
            <a:r>
              <a:rPr lang="ru-RU" sz="2400" dirty="0" err="1"/>
              <a:t>навпаки</a:t>
            </a:r>
            <a:r>
              <a:rPr lang="ru-RU" sz="2400" dirty="0"/>
              <a:t>, </a:t>
            </a:r>
            <a:r>
              <a:rPr lang="ru-RU" sz="2400" dirty="0" err="1"/>
              <a:t>здається</a:t>
            </a:r>
            <a:r>
              <a:rPr lang="ru-RU" sz="2400" dirty="0"/>
              <a:t> гладенькою,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кратерів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вкрито</a:t>
            </a:r>
            <a:r>
              <a:rPr lang="ru-RU" sz="2400" dirty="0"/>
              <a:t> </a:t>
            </a:r>
            <a:r>
              <a:rPr lang="ru-RU" sz="2400" dirty="0" err="1"/>
              <a:t>уламками</a:t>
            </a:r>
            <a:r>
              <a:rPr lang="ru-RU" sz="2400" dirty="0"/>
              <a:t> </a:t>
            </a:r>
            <a:r>
              <a:rPr lang="ru-RU" sz="2400" dirty="0" err="1"/>
              <a:t>порід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Остаточно проблему </a:t>
            </a:r>
            <a:r>
              <a:rPr lang="ru-RU" sz="2400" dirty="0" err="1"/>
              <a:t>походження</a:t>
            </a:r>
            <a:r>
              <a:rPr lang="ru-RU" sz="2400" dirty="0"/>
              <a:t> </a:t>
            </a:r>
            <a:r>
              <a:rPr lang="ru-RU" sz="2400" dirty="0" err="1"/>
              <a:t>супутників</a:t>
            </a:r>
            <a:r>
              <a:rPr lang="ru-RU" sz="2400" dirty="0"/>
              <a:t> не </a:t>
            </a:r>
            <a:r>
              <a:rPr lang="ru-RU" sz="2400" dirty="0" err="1"/>
              <a:t>вирішено</a:t>
            </a:r>
            <a:r>
              <a:rPr lang="ru-RU" sz="2400" dirty="0"/>
              <a:t>. </a:t>
            </a:r>
            <a:r>
              <a:rPr lang="ru-RU" sz="2400" dirty="0" err="1"/>
              <a:t>Найвірогідніша</a:t>
            </a:r>
            <a:r>
              <a:rPr lang="ru-RU" sz="2400" dirty="0"/>
              <a:t> </a:t>
            </a:r>
            <a:r>
              <a:rPr lang="ru-RU" sz="2400" dirty="0" err="1"/>
              <a:t>версія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астероїди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захоплено</a:t>
            </a:r>
            <a:r>
              <a:rPr lang="ru-RU" sz="2400" dirty="0"/>
              <a:t> Марсом, коли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починав </a:t>
            </a:r>
            <a:r>
              <a:rPr lang="ru-RU" sz="2400" dirty="0" err="1"/>
              <a:t>формуватися</a:t>
            </a:r>
            <a:r>
              <a:rPr lang="ru-RU" sz="2400" dirty="0"/>
              <a:t>. </a:t>
            </a:r>
            <a:r>
              <a:rPr lang="ru-RU" sz="2400" dirty="0" err="1"/>
              <a:t>Можливо</a:t>
            </a:r>
            <a:r>
              <a:rPr lang="ru-RU" sz="2400" dirty="0"/>
              <a:t>, вони </a:t>
            </a:r>
            <a:r>
              <a:rPr lang="ru-RU" sz="2400" dirty="0" err="1"/>
              <a:t>збереглися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часу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 smtClean="0"/>
              <a:t>планети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511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924800" cy="1143000"/>
          </a:xfrm>
        </p:spPr>
        <p:txBody>
          <a:bodyPr/>
          <a:lstStyle/>
          <a:p>
            <a:r>
              <a:rPr lang="uk-UA" dirty="0" smtClean="0"/>
              <a:t>Орбіта  марса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24800" cy="4114800"/>
          </a:xfrm>
        </p:spPr>
        <p:txBody>
          <a:bodyPr>
            <a:noAutofit/>
          </a:bodyPr>
          <a:lstStyle/>
          <a:p>
            <a:r>
              <a:rPr lang="ru-RU" sz="2400" dirty="0" err="1"/>
              <a:t>Орбіта</a:t>
            </a:r>
            <a:r>
              <a:rPr lang="ru-RU" sz="2400" dirty="0"/>
              <a:t> Марса </a:t>
            </a:r>
            <a:r>
              <a:rPr lang="ru-RU" sz="2400" dirty="0" err="1"/>
              <a:t>приблизно</a:t>
            </a:r>
            <a:r>
              <a:rPr lang="ru-RU" sz="2400" dirty="0"/>
              <a:t> у 1,5 рази </a:t>
            </a:r>
            <a:r>
              <a:rPr lang="ru-RU" sz="2400" dirty="0" err="1"/>
              <a:t>віддаленіша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Сонця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орбіта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/>
              <a:t>марсіанського</a:t>
            </a:r>
            <a:r>
              <a:rPr lang="ru-RU" sz="2400" dirty="0"/>
              <a:t> року становить 687 </a:t>
            </a:r>
            <a:r>
              <a:rPr lang="ru-RU" sz="2400" dirty="0" err="1"/>
              <a:t>земних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. Марс </a:t>
            </a:r>
            <a:r>
              <a:rPr lang="ru-RU" sz="2400" dirty="0" err="1"/>
              <a:t>обертається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 з </a:t>
            </a:r>
            <a:r>
              <a:rPr lang="ru-RU" sz="2400" dirty="0" err="1"/>
              <a:t>періодом</a:t>
            </a:r>
            <a:r>
              <a:rPr lang="ru-RU" sz="2400" dirty="0"/>
              <a:t> 24 </a:t>
            </a:r>
            <a:r>
              <a:rPr lang="ru-RU" sz="2400" dirty="0" err="1"/>
              <a:t>години</a:t>
            </a:r>
            <a:r>
              <a:rPr lang="ru-RU" sz="2400" dirty="0"/>
              <a:t> 37 </a:t>
            </a:r>
            <a:r>
              <a:rPr lang="ru-RU" sz="2400" dirty="0" err="1"/>
              <a:t>хвилин</a:t>
            </a:r>
            <a:r>
              <a:rPr lang="ru-RU" sz="2400" dirty="0"/>
              <a:t> (</a:t>
            </a:r>
            <a:r>
              <a:rPr lang="ru-RU" sz="2400" dirty="0" err="1"/>
              <a:t>марсіанську</a:t>
            </a:r>
            <a:r>
              <a:rPr lang="ru-RU" sz="2400" dirty="0"/>
              <a:t> </a:t>
            </a:r>
            <a:r>
              <a:rPr lang="ru-RU" sz="2400" dirty="0" err="1"/>
              <a:t>добу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сол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трохи</a:t>
            </a:r>
            <a:r>
              <a:rPr lang="ru-RU" sz="2400" dirty="0"/>
              <a:t> </a:t>
            </a:r>
            <a:r>
              <a:rPr lang="ru-RU" sz="2400" dirty="0" err="1"/>
              <a:t>довше</a:t>
            </a:r>
            <a:r>
              <a:rPr lang="ru-RU" sz="2400" dirty="0"/>
              <a:t> за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На </a:t>
            </a:r>
            <a:r>
              <a:rPr lang="ru-RU" sz="2400" dirty="0" err="1"/>
              <a:t>Марсі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пір</a:t>
            </a:r>
            <a:r>
              <a:rPr lang="ru-RU" sz="2400" dirty="0"/>
              <a:t> року. Через </a:t>
            </a:r>
            <a:r>
              <a:rPr lang="ru-RU" sz="2400" dirty="0" err="1"/>
              <a:t>еліптичну</a:t>
            </a:r>
            <a:r>
              <a:rPr lang="ru-RU" sz="2400" dirty="0"/>
              <a:t> </a:t>
            </a:r>
            <a:r>
              <a:rPr lang="ru-RU" sz="2400" dirty="0" err="1"/>
              <a:t>орбіту</a:t>
            </a:r>
            <a:r>
              <a:rPr lang="ru-RU" sz="2400" dirty="0"/>
              <a:t> </a:t>
            </a:r>
            <a:r>
              <a:rPr lang="ru-RU" sz="2400" dirty="0" err="1"/>
              <a:t>сезони</a:t>
            </a:r>
            <a:r>
              <a:rPr lang="ru-RU" sz="2400" dirty="0"/>
              <a:t> в </a:t>
            </a:r>
            <a:r>
              <a:rPr lang="ru-RU" sz="2400" dirty="0" err="1"/>
              <a:t>північній</a:t>
            </a:r>
            <a:r>
              <a:rPr lang="ru-RU" sz="2400" dirty="0"/>
              <a:t> і </a:t>
            </a:r>
            <a:r>
              <a:rPr lang="ru-RU" sz="2400" dirty="0" err="1"/>
              <a:t>південній</a:t>
            </a:r>
            <a:r>
              <a:rPr lang="ru-RU" sz="2400" dirty="0"/>
              <a:t> </a:t>
            </a:r>
            <a:r>
              <a:rPr lang="ru-RU" sz="2400" dirty="0" err="1"/>
              <a:t>півкулі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різну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: </a:t>
            </a:r>
            <a:r>
              <a:rPr lang="ru-RU" sz="2400" dirty="0" err="1"/>
              <a:t>літо</a:t>
            </a:r>
            <a:r>
              <a:rPr lang="ru-RU" sz="2400" dirty="0"/>
              <a:t> в </a:t>
            </a:r>
            <a:r>
              <a:rPr lang="ru-RU" sz="2400" dirty="0" err="1"/>
              <a:t>північній</a:t>
            </a:r>
            <a:r>
              <a:rPr lang="ru-RU" sz="2400" dirty="0"/>
              <a:t> </a:t>
            </a:r>
            <a:r>
              <a:rPr lang="ru-RU" sz="2400" dirty="0" err="1"/>
              <a:t>півкулі</a:t>
            </a:r>
            <a:r>
              <a:rPr lang="ru-RU" sz="2400" dirty="0"/>
              <a:t> </a:t>
            </a:r>
            <a:r>
              <a:rPr lang="ru-RU" sz="2400" dirty="0" err="1"/>
              <a:t>триває</a:t>
            </a:r>
            <a:r>
              <a:rPr lang="ru-RU" sz="2400" dirty="0"/>
              <a:t> 177 </a:t>
            </a:r>
            <a:r>
              <a:rPr lang="ru-RU" sz="2400" dirty="0" err="1"/>
              <a:t>марсіанських</a:t>
            </a:r>
            <a:r>
              <a:rPr lang="ru-RU" sz="2400" dirty="0"/>
              <a:t> </a:t>
            </a:r>
            <a:r>
              <a:rPr lang="ru-RU" sz="2400" dirty="0" err="1"/>
              <a:t>діб</a:t>
            </a:r>
            <a:r>
              <a:rPr lang="ru-RU" sz="2400" dirty="0"/>
              <a:t>, а в </a:t>
            </a:r>
            <a:r>
              <a:rPr lang="ru-RU" sz="2400" dirty="0" err="1"/>
              <a:t>південній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на 21 день </a:t>
            </a:r>
            <a:r>
              <a:rPr lang="ru-RU" sz="2400" dirty="0" err="1"/>
              <a:t>коротше</a:t>
            </a:r>
            <a:r>
              <a:rPr lang="ru-RU" sz="2400" dirty="0"/>
              <a:t> й на 20 </a:t>
            </a:r>
            <a:r>
              <a:rPr lang="ru-RU" sz="2400" dirty="0" err="1"/>
              <a:t>градусів</a:t>
            </a:r>
            <a:r>
              <a:rPr lang="ru-RU" sz="2400" dirty="0"/>
              <a:t> </a:t>
            </a:r>
            <a:r>
              <a:rPr lang="ru-RU" sz="2400" dirty="0" err="1"/>
              <a:t>тепліше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05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367"/>
            <a:ext cx="7924800" cy="1143000"/>
          </a:xfrm>
        </p:spPr>
        <p:txBody>
          <a:bodyPr/>
          <a:lstStyle/>
          <a:p>
            <a:r>
              <a:rPr lang="uk-UA" dirty="0" smtClean="0"/>
              <a:t>Температурний режим і атмосфера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4283968" cy="4392488"/>
          </a:xfrm>
        </p:spPr>
        <p:txBody>
          <a:bodyPr>
            <a:normAutofit/>
          </a:bodyPr>
          <a:lstStyle/>
          <a:p>
            <a:r>
              <a:rPr lang="ru-RU" dirty="0"/>
              <a:t>Через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віддаленість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Марс </a:t>
            </a:r>
            <a:r>
              <a:rPr lang="ru-RU" dirty="0" err="1"/>
              <a:t>отримує</a:t>
            </a:r>
            <a:r>
              <a:rPr lang="ru-RU" dirty="0"/>
              <a:t> на 57 %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тією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одержує</a:t>
            </a:r>
            <a:r>
              <a:rPr lang="ru-RU" dirty="0"/>
              <a:t> Земля. </a:t>
            </a:r>
            <a:r>
              <a:rPr lang="ru-RU" dirty="0" err="1"/>
              <a:t>Середньорічна</a:t>
            </a:r>
            <a:r>
              <a:rPr lang="ru-RU" dirty="0"/>
              <a:t> температура там −60° С. Температура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 на </a:t>
            </a:r>
            <a:r>
              <a:rPr lang="ru-RU" dirty="0" err="1"/>
              <a:t>широті</a:t>
            </a:r>
            <a:r>
              <a:rPr lang="ru-RU" dirty="0"/>
              <a:t> 50 </a:t>
            </a:r>
            <a:r>
              <a:rPr lang="ru-RU" dirty="0" err="1"/>
              <a:t>градусів</a:t>
            </a:r>
            <a:r>
              <a:rPr lang="ru-RU" dirty="0"/>
              <a:t> температура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−18 </a:t>
            </a:r>
            <a:r>
              <a:rPr lang="ru-RU" dirty="0" err="1"/>
              <a:t>градусів</a:t>
            </a:r>
            <a:r>
              <a:rPr lang="ru-RU" dirty="0"/>
              <a:t> (</a:t>
            </a:r>
            <a:r>
              <a:rPr lang="ru-RU" dirty="0" err="1"/>
              <a:t>опівдні</a:t>
            </a:r>
            <a:r>
              <a:rPr lang="ru-RU" dirty="0"/>
              <a:t>) до −63 </a:t>
            </a:r>
            <a:r>
              <a:rPr lang="ru-RU" dirty="0" err="1"/>
              <a:t>градусів</a:t>
            </a:r>
            <a:r>
              <a:rPr lang="ru-RU" dirty="0"/>
              <a:t> (</a:t>
            </a:r>
            <a:r>
              <a:rPr lang="ru-RU" dirty="0" err="1"/>
              <a:t>увечері</a:t>
            </a:r>
            <a:r>
              <a:rPr lang="ru-RU" dirty="0"/>
              <a:t>). </a:t>
            </a:r>
            <a:r>
              <a:rPr lang="ru-RU" dirty="0" err="1"/>
              <a:t>Однак</a:t>
            </a:r>
            <a:r>
              <a:rPr lang="ru-RU" dirty="0"/>
              <a:t>, на </a:t>
            </a:r>
            <a:r>
              <a:rPr lang="ru-RU" dirty="0" err="1"/>
              <a:t>глибині</a:t>
            </a:r>
            <a:r>
              <a:rPr lang="ru-RU" dirty="0"/>
              <a:t> 25 м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температура практично </a:t>
            </a:r>
            <a:r>
              <a:rPr lang="ru-RU" dirty="0" err="1"/>
              <a:t>постійна</a:t>
            </a:r>
            <a:r>
              <a:rPr lang="ru-RU" dirty="0"/>
              <a:t> −60° С і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сезону. </a:t>
            </a:r>
            <a:r>
              <a:rPr lang="ru-RU" dirty="0" err="1"/>
              <a:t>Максимальні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не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градусів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0, а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зареєстровані</a:t>
            </a:r>
            <a:r>
              <a:rPr lang="ru-RU" dirty="0"/>
              <a:t> на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полярній</a:t>
            </a:r>
            <a:r>
              <a:rPr lang="ru-RU" dirty="0"/>
              <a:t> </a:t>
            </a:r>
            <a:r>
              <a:rPr lang="ru-RU" dirty="0" err="1"/>
              <a:t>шапці</a:t>
            </a:r>
            <a:r>
              <a:rPr lang="ru-RU" dirty="0"/>
              <a:t>, − </a:t>
            </a:r>
            <a:r>
              <a:rPr lang="ru-RU" dirty="0" err="1"/>
              <a:t>мінус</a:t>
            </a:r>
            <a:r>
              <a:rPr lang="ru-RU" dirty="0"/>
              <a:t> 138 °</a:t>
            </a:r>
            <a:r>
              <a:rPr lang="en-US" dirty="0"/>
              <a:t>C.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985120" cy="29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4581128"/>
            <a:ext cx="4355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Марс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пилової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 28 </a:t>
            </a:r>
            <a:r>
              <a:rPr lang="ru-RU" dirty="0" err="1" smtClean="0"/>
              <a:t>жовтня</a:t>
            </a:r>
            <a:r>
              <a:rPr lang="ru-RU" dirty="0" smtClean="0"/>
              <a:t> 2005 року. </a:t>
            </a:r>
            <a:r>
              <a:rPr lang="ru-RU" dirty="0" err="1" smtClean="0"/>
              <a:t>Фотографію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Космічним</a:t>
            </a:r>
            <a:r>
              <a:rPr lang="ru-RU" dirty="0" smtClean="0"/>
              <a:t> телескопом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Едвіна</a:t>
            </a:r>
            <a:r>
              <a:rPr lang="ru-RU" dirty="0" smtClean="0"/>
              <a:t> Хаббла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37</TotalTime>
  <Words>933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Орбіта  марса</vt:lpstr>
      <vt:lpstr>Температурний режим і атмосфера</vt:lpstr>
      <vt:lpstr>Рельєф</vt:lpstr>
      <vt:lpstr>Магнітне поле і магнітосфера</vt:lpstr>
      <vt:lpstr>Льодові утворення</vt:lpstr>
      <vt:lpstr>Життя на Марсі</vt:lpstr>
      <vt:lpstr>Презентация PowerPoint</vt:lpstr>
    </vt:vector>
  </TitlesOfParts>
  <Company>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Korvin</dc:creator>
  <cp:lastModifiedBy>Korvin</cp:lastModifiedBy>
  <cp:revision>4</cp:revision>
  <dcterms:created xsi:type="dcterms:W3CDTF">2014-10-24T08:13:44Z</dcterms:created>
  <dcterms:modified xsi:type="dcterms:W3CDTF">2014-10-24T08:51:05Z</dcterms:modified>
</cp:coreProperties>
</file>