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>
      <p:cViewPr>
        <p:scale>
          <a:sx n="59" d="100"/>
          <a:sy n="59" d="100"/>
        </p:scale>
        <p:origin x="-606" y="-35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12/15/2013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291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12/15/2013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307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12/15/2013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12/15/2013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2700808" y="5301208"/>
            <a:ext cx="6194066" cy="925223"/>
          </a:xfrm>
        </p:spPr>
        <p:txBody>
          <a:bodyPr/>
          <a:lstStyle/>
          <a:p>
            <a:r>
              <a:rPr lang="uk-UA" dirty="0" err="1" smtClean="0">
                <a:solidFill>
                  <a:srgbClr val="00B0F0"/>
                </a:solidFill>
              </a:rPr>
              <a:t>Резник</a:t>
            </a:r>
            <a:r>
              <a:rPr lang="uk-UA" dirty="0" smtClean="0">
                <a:solidFill>
                  <a:srgbClr val="00B0F0"/>
                </a:solidFill>
              </a:rPr>
              <a:t> Дмитро 11-Б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87624" y="3356992"/>
            <a:ext cx="7577814" cy="1470025"/>
          </a:xfrm>
        </p:spPr>
        <p:txBody>
          <a:bodyPr/>
          <a:lstStyle/>
          <a:p>
            <a:r>
              <a:rPr lang="uk-UA" b="1" noProof="0" dirty="0" smtClean="0">
                <a:solidFill>
                  <a:srgbClr val="0070C0"/>
                </a:solidFill>
              </a:rPr>
              <a:t>Шістдесятники</a:t>
            </a:r>
            <a:endParaRPr lang="ru-RU" b="1" noProof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   У </a:t>
            </a:r>
            <a:r>
              <a:rPr lang="ru-RU" sz="2000" dirty="0"/>
              <a:t>роки "</a:t>
            </a:r>
            <a:r>
              <a:rPr lang="ru-RU" sz="2000" dirty="0" err="1"/>
              <a:t>відлиги</a:t>
            </a:r>
            <a:r>
              <a:rPr lang="ru-RU" sz="2000" dirty="0"/>
              <a:t>" почало </a:t>
            </a:r>
            <a:r>
              <a:rPr lang="ru-RU" sz="2000" dirty="0" err="1"/>
              <a:t>формуватися</a:t>
            </a:r>
            <a:r>
              <a:rPr lang="ru-RU" sz="2000" dirty="0"/>
              <a:t> </a:t>
            </a:r>
            <a:r>
              <a:rPr lang="ru-RU" sz="2000" dirty="0" err="1"/>
              <a:t>покоління</a:t>
            </a:r>
            <a:r>
              <a:rPr lang="ru-RU" sz="2000" dirty="0"/>
              <a:t> людей, яке ставило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сумнів</a:t>
            </a:r>
            <a:r>
              <a:rPr lang="ru-RU" sz="2000" dirty="0"/>
              <a:t> </a:t>
            </a:r>
            <a:r>
              <a:rPr lang="ru-RU" sz="2000" dirty="0" err="1" smtClean="0"/>
              <a:t>цінності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декларував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Радянський</a:t>
            </a:r>
            <a:r>
              <a:rPr lang="ru-RU" sz="2000" dirty="0" smtClean="0"/>
              <a:t> Союз. </a:t>
            </a:r>
            <a:r>
              <a:rPr lang="ru-RU" sz="2000" dirty="0"/>
              <a:t>Нова морально-</a:t>
            </a:r>
            <a:r>
              <a:rPr lang="ru-RU" sz="2000" dirty="0" err="1"/>
              <a:t>психологічна</a:t>
            </a:r>
            <a:r>
              <a:rPr lang="ru-RU" sz="2000" dirty="0"/>
              <a:t> атмосфера в </a:t>
            </a:r>
            <a:r>
              <a:rPr lang="ru-RU" sz="2000" dirty="0" err="1"/>
              <a:t>суспільстві</a:t>
            </a:r>
            <a:r>
              <a:rPr lang="ru-RU" sz="2000" dirty="0"/>
              <a:t> </a:t>
            </a:r>
            <a:r>
              <a:rPr lang="ru-RU" sz="2000" dirty="0" err="1"/>
              <a:t>дещо</a:t>
            </a:r>
            <a:r>
              <a:rPr lang="ru-RU" sz="2000" dirty="0"/>
              <a:t> оздоровила </a:t>
            </a:r>
            <a:r>
              <a:rPr lang="ru-RU" sz="2000" dirty="0" err="1"/>
              <a:t>політичний</a:t>
            </a:r>
            <a:r>
              <a:rPr lang="ru-RU" sz="2000" dirty="0"/>
              <a:t> </a:t>
            </a:r>
            <a:r>
              <a:rPr lang="ru-RU" sz="2000" dirty="0" err="1"/>
              <a:t>клімат</a:t>
            </a:r>
            <a:r>
              <a:rPr lang="ru-RU" sz="2000" dirty="0"/>
              <a:t>, </a:t>
            </a:r>
            <a:r>
              <a:rPr lang="ru-RU" sz="2000" dirty="0" err="1"/>
              <a:t>розширила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для </a:t>
            </a:r>
            <a:r>
              <a:rPr lang="ru-RU" sz="2000" dirty="0" err="1"/>
              <a:t>творчої</a:t>
            </a:r>
            <a:r>
              <a:rPr lang="ru-RU" sz="2000" dirty="0"/>
              <a:t>, </a:t>
            </a:r>
            <a:r>
              <a:rPr lang="ru-RU" sz="2000" dirty="0" err="1"/>
              <a:t>наукової</a:t>
            </a:r>
            <a:r>
              <a:rPr lang="ru-RU" sz="2000" dirty="0"/>
              <a:t>, </a:t>
            </a:r>
            <a:r>
              <a:rPr lang="ru-RU" sz="2000" dirty="0" err="1"/>
              <a:t>культурницької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. Особливо активно </a:t>
            </a:r>
            <a:r>
              <a:rPr lang="ru-RU" sz="2000" dirty="0" err="1"/>
              <a:t>відреагувала</a:t>
            </a:r>
            <a:r>
              <a:rPr lang="ru-RU" sz="2000" dirty="0"/>
              <a:t> на </a:t>
            </a:r>
            <a:r>
              <a:rPr lang="ru-RU" sz="2000" dirty="0" err="1"/>
              <a:t>тогочасні</a:t>
            </a:r>
            <a:r>
              <a:rPr lang="ru-RU" sz="2000" dirty="0"/>
              <a:t> </a:t>
            </a:r>
            <a:r>
              <a:rPr lang="ru-RU" sz="2000" dirty="0" err="1"/>
              <a:t>суспільно-політичні</a:t>
            </a:r>
            <a:r>
              <a:rPr lang="ru-RU" sz="2000" dirty="0"/>
              <a:t> </a:t>
            </a:r>
            <a:r>
              <a:rPr lang="ru-RU" sz="2000" dirty="0" err="1"/>
              <a:t>процеси</a:t>
            </a:r>
            <a:r>
              <a:rPr lang="ru-RU" sz="2000" dirty="0"/>
              <a:t> </a:t>
            </a:r>
            <a:r>
              <a:rPr lang="ru-RU" sz="2000" dirty="0" err="1"/>
              <a:t>інтелігенція</a:t>
            </a:r>
            <a:r>
              <a:rPr lang="ru-RU" sz="2000" dirty="0"/>
              <a:t>, в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цінностей</a:t>
            </a:r>
            <a:r>
              <a:rPr lang="ru-RU" sz="2000" dirty="0"/>
              <a:t> </a:t>
            </a:r>
            <a:r>
              <a:rPr lang="ru-RU" sz="2000" dirty="0" err="1"/>
              <a:t>якої</a:t>
            </a:r>
            <a:r>
              <a:rPr lang="ru-RU" sz="2000" dirty="0"/>
              <a:t> </a:t>
            </a:r>
            <a:r>
              <a:rPr lang="ru-RU" sz="2000" dirty="0" err="1"/>
              <a:t>поступово</a:t>
            </a:r>
            <a:r>
              <a:rPr lang="ru-RU" sz="2000" dirty="0"/>
              <a:t> почали </a:t>
            </a:r>
            <a:r>
              <a:rPr lang="ru-RU" sz="2000" dirty="0" err="1"/>
              <a:t>окреслюватися</a:t>
            </a:r>
            <a:r>
              <a:rPr lang="ru-RU" sz="2000" dirty="0"/>
              <a:t>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орієнтири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Покоління</a:t>
            </a:r>
            <a:r>
              <a:rPr lang="ru-RU" sz="2000" dirty="0" smtClean="0"/>
              <a:t> </a:t>
            </a:r>
            <a:r>
              <a:rPr lang="ru-RU" sz="2000" dirty="0" err="1"/>
              <a:t>інтелігенції</a:t>
            </a:r>
            <a:r>
              <a:rPr lang="ru-RU" sz="2000" dirty="0"/>
              <a:t>, яке </a:t>
            </a:r>
            <a:r>
              <a:rPr lang="ru-RU" sz="2000" dirty="0" err="1"/>
              <a:t>пройнялося</a:t>
            </a:r>
            <a:r>
              <a:rPr lang="ru-RU" sz="2000" dirty="0"/>
              <a:t> </a:t>
            </a:r>
            <a:r>
              <a:rPr lang="ru-RU" sz="2000" dirty="0" err="1"/>
              <a:t>вірою</a:t>
            </a:r>
            <a:r>
              <a:rPr lang="ru-RU" sz="2000" dirty="0"/>
              <a:t> в </a:t>
            </a:r>
            <a:r>
              <a:rPr lang="ru-RU" sz="2000" dirty="0" err="1"/>
              <a:t>оновлення</a:t>
            </a:r>
            <a:r>
              <a:rPr lang="ru-RU" sz="2000" dirty="0"/>
              <a:t> </a:t>
            </a:r>
            <a:r>
              <a:rPr lang="ru-RU" sz="2000" dirty="0" err="1"/>
              <a:t>суспільства</a:t>
            </a:r>
            <a:r>
              <a:rPr lang="ru-RU" sz="2000" dirty="0"/>
              <a:t>, торжество </a:t>
            </a:r>
            <a:r>
              <a:rPr lang="ru-RU" sz="2000" dirty="0" err="1"/>
              <a:t>свободи</a:t>
            </a:r>
            <a:r>
              <a:rPr lang="ru-RU" sz="2000" dirty="0"/>
              <a:t> і </a:t>
            </a:r>
            <a:r>
              <a:rPr lang="ru-RU" sz="2000" dirty="0" err="1"/>
              <a:t>демократії</a:t>
            </a:r>
            <a:r>
              <a:rPr lang="ru-RU" sz="2000" dirty="0"/>
              <a:t>, названо "</a:t>
            </a:r>
            <a:r>
              <a:rPr lang="ru-RU" sz="2000" dirty="0" err="1"/>
              <a:t>шістдесятниками</a:t>
            </a:r>
            <a:r>
              <a:rPr lang="ru-RU" sz="2000" dirty="0"/>
              <a:t>", </a:t>
            </a:r>
            <a:r>
              <a:rPr lang="ru-RU" sz="2000" dirty="0" err="1"/>
              <a:t>оскільки</a:t>
            </a:r>
            <a:r>
              <a:rPr lang="ru-RU" sz="2000" dirty="0"/>
              <a:t> вершина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творчості</a:t>
            </a:r>
            <a:r>
              <a:rPr lang="ru-RU" sz="2000" dirty="0"/>
              <a:t> припала на початок 60-х </a:t>
            </a:r>
            <a:r>
              <a:rPr lang="ru-RU" sz="2000" dirty="0" err="1"/>
              <a:t>років</a:t>
            </a:r>
            <a:r>
              <a:rPr lang="ru-RU" sz="2000" dirty="0"/>
              <a:t>.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термін</a:t>
            </a:r>
            <a:r>
              <a:rPr lang="ru-RU" sz="2000" dirty="0"/>
              <a:t>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тоді</a:t>
            </a:r>
            <a:r>
              <a:rPr lang="ru-RU" sz="2000" dirty="0"/>
              <a:t> </a:t>
            </a:r>
            <a:r>
              <a:rPr lang="ru-RU" sz="2000" dirty="0" err="1"/>
              <a:t>увійшов</a:t>
            </a:r>
            <a:r>
              <a:rPr lang="ru-RU" sz="2000" dirty="0"/>
              <a:t> до </a:t>
            </a:r>
            <a:r>
              <a:rPr lang="ru-RU" sz="2000" dirty="0" err="1"/>
              <a:t>вжитку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покоління</a:t>
            </a:r>
            <a:r>
              <a:rPr lang="ru-RU" sz="2000" dirty="0"/>
              <a:t>, </a:t>
            </a:r>
            <a:r>
              <a:rPr lang="ru-RU" sz="2000" dirty="0" err="1"/>
              <a:t>маючи</a:t>
            </a:r>
            <a:r>
              <a:rPr lang="ru-RU" sz="2000" dirty="0"/>
              <a:t> </a:t>
            </a:r>
            <a:r>
              <a:rPr lang="ru-RU" sz="2000" dirty="0" err="1"/>
              <a:t>високий</a:t>
            </a:r>
            <a:r>
              <a:rPr lang="ru-RU" sz="2000" dirty="0"/>
              <a:t> </a:t>
            </a:r>
            <a:r>
              <a:rPr lang="ru-RU" sz="2000" dirty="0" err="1"/>
              <a:t>освітній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, </a:t>
            </a:r>
            <a:r>
              <a:rPr lang="ru-RU" sz="2000" dirty="0" err="1"/>
              <a:t>художній</a:t>
            </a:r>
            <a:r>
              <a:rPr lang="ru-RU" sz="2000" dirty="0"/>
              <a:t> смак і </a:t>
            </a:r>
            <a:r>
              <a:rPr lang="ru-RU" sz="2000" dirty="0" err="1"/>
              <a:t>непересічний</a:t>
            </a:r>
            <a:r>
              <a:rPr lang="ru-RU" sz="2000" dirty="0"/>
              <a:t> талант, а </a:t>
            </a:r>
            <a:r>
              <a:rPr lang="ru-RU" sz="2000" dirty="0" err="1"/>
              <a:t>передусім</a:t>
            </a:r>
            <a:r>
              <a:rPr lang="ru-RU" sz="2000" dirty="0"/>
              <a:t> — </a:t>
            </a:r>
            <a:r>
              <a:rPr lang="ru-RU" sz="2000" dirty="0" err="1"/>
              <a:t>громадянське</a:t>
            </a:r>
            <a:r>
              <a:rPr lang="ru-RU" sz="2000" dirty="0"/>
              <a:t> </a:t>
            </a:r>
            <a:r>
              <a:rPr lang="ru-RU" sz="2000" dirty="0" err="1"/>
              <a:t>сумління</a:t>
            </a:r>
            <a:r>
              <a:rPr lang="ru-RU" sz="2000" dirty="0"/>
              <a:t>, </a:t>
            </a:r>
            <a:r>
              <a:rPr lang="ru-RU" sz="2000" dirty="0" err="1"/>
              <a:t>щиро</a:t>
            </a:r>
            <a:r>
              <a:rPr lang="ru-RU" sz="2000" dirty="0"/>
              <a:t> </a:t>
            </a:r>
            <a:r>
              <a:rPr lang="ru-RU" sz="2000" dirty="0" err="1"/>
              <a:t>прагнуло</a:t>
            </a:r>
            <a:r>
              <a:rPr lang="ru-RU" sz="2000" dirty="0"/>
              <a:t> до нового, </a:t>
            </a:r>
            <a:r>
              <a:rPr lang="ru-RU" sz="2000" dirty="0" err="1"/>
              <a:t>прогресивного</a:t>
            </a:r>
            <a:r>
              <a:rPr lang="ru-RU" sz="2000" dirty="0"/>
              <a:t>, не </a:t>
            </a:r>
            <a:r>
              <a:rPr lang="ru-RU" sz="2000" dirty="0" err="1"/>
              <a:t>скованого</a:t>
            </a:r>
            <a:r>
              <a:rPr lang="ru-RU" sz="2000" dirty="0"/>
              <a:t> догмами "</a:t>
            </a:r>
            <a:r>
              <a:rPr lang="ru-RU" sz="2000" dirty="0" err="1"/>
              <a:t>соцреалізму</a:t>
            </a:r>
            <a:r>
              <a:rPr lang="ru-RU" sz="2000" dirty="0"/>
              <a:t>". </a:t>
            </a:r>
            <a:r>
              <a:rPr lang="ru-RU" sz="2000" dirty="0" err="1"/>
              <a:t>Своєю</a:t>
            </a:r>
            <a:r>
              <a:rPr lang="ru-RU" sz="2000" dirty="0"/>
              <a:t> </a:t>
            </a:r>
            <a:r>
              <a:rPr lang="ru-RU" sz="2000" dirty="0" err="1"/>
              <a:t>творчою</a:t>
            </a:r>
            <a:r>
              <a:rPr lang="ru-RU" sz="2000" dirty="0"/>
              <a:t> </a:t>
            </a:r>
            <a:r>
              <a:rPr lang="ru-RU" sz="2000" dirty="0" err="1"/>
              <a:t>діяльністю</a:t>
            </a:r>
            <a:r>
              <a:rPr lang="ru-RU" sz="2000" dirty="0"/>
              <a:t> </a:t>
            </a:r>
            <a:r>
              <a:rPr lang="ru-RU" sz="2000" dirty="0" err="1"/>
              <a:t>шістдесятники</a:t>
            </a:r>
            <a:r>
              <a:rPr lang="ru-RU" sz="2000" dirty="0"/>
              <a:t> </a:t>
            </a:r>
            <a:r>
              <a:rPr lang="ru-RU" sz="2000" dirty="0" err="1"/>
              <a:t>здійснили</a:t>
            </a:r>
            <a:r>
              <a:rPr lang="ru-RU" sz="2000" dirty="0"/>
              <a:t> </a:t>
            </a:r>
            <a:r>
              <a:rPr lang="ru-RU" sz="2000" dirty="0" err="1"/>
              <a:t>прорив</a:t>
            </a:r>
            <a:r>
              <a:rPr lang="ru-RU" sz="2000" dirty="0"/>
              <a:t> у </a:t>
            </a:r>
            <a:r>
              <a:rPr lang="ru-RU" sz="2000" dirty="0" err="1"/>
              <a:t>системі</a:t>
            </a:r>
            <a:r>
              <a:rPr lang="ru-RU" sz="2000" dirty="0"/>
              <a:t> </a:t>
            </a:r>
            <a:r>
              <a:rPr lang="ru-RU" sz="2000" dirty="0" err="1"/>
              <a:t>офіційної</a:t>
            </a:r>
            <a:r>
              <a:rPr lang="ru-RU" sz="2000" dirty="0"/>
              <a:t> </a:t>
            </a:r>
            <a:r>
              <a:rPr lang="ru-RU" sz="2000" dirty="0" err="1"/>
              <a:t>радянської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, </a:t>
            </a:r>
            <a:r>
              <a:rPr lang="ru-RU" sz="2000" dirty="0" err="1"/>
              <a:t>розпочали</a:t>
            </a:r>
            <a:r>
              <a:rPr lang="ru-RU" sz="2000" dirty="0"/>
              <a:t> </a:t>
            </a:r>
            <a:r>
              <a:rPr lang="ru-RU" sz="2000" dirty="0" err="1"/>
              <a:t>нове</a:t>
            </a:r>
            <a:r>
              <a:rPr lang="ru-RU" sz="2000" dirty="0"/>
              <a:t> </a:t>
            </a:r>
            <a:r>
              <a:rPr lang="ru-RU" sz="2000" dirty="0" err="1"/>
              <a:t>українське</a:t>
            </a:r>
            <a:r>
              <a:rPr lang="ru-RU" sz="2000" dirty="0"/>
              <a:t> </a:t>
            </a:r>
            <a:r>
              <a:rPr lang="ru-RU" sz="2000" dirty="0" err="1"/>
              <a:t>національне</a:t>
            </a:r>
            <a:r>
              <a:rPr lang="ru-RU" sz="2000" dirty="0"/>
              <a:t> </a:t>
            </a:r>
            <a:r>
              <a:rPr lang="ru-RU" sz="2000" dirty="0" err="1"/>
              <a:t>відродження</a:t>
            </a:r>
            <a:r>
              <a:rPr lang="ru-RU" sz="1800" dirty="0"/>
              <a:t>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229600" cy="1143000"/>
          </a:xfrm>
        </p:spPr>
        <p:txBody>
          <a:bodyPr/>
          <a:lstStyle/>
          <a:p>
            <a:r>
              <a:rPr lang="uk-UA" dirty="0" smtClean="0"/>
              <a:t>Загалом про шістдесятників</a:t>
            </a:r>
            <a:endParaRPr lang="ru-RU" dirty="0"/>
          </a:p>
        </p:txBody>
      </p:sp>
      <p:pic>
        <p:nvPicPr>
          <p:cNvPr id="1027" name="Picture 3" descr="C:\Users\1\AppData\Local\Microsoft\Windows\Temporary Internet Files\Content.IE5\VPNV3OBX\MC900331938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4159" y="5247992"/>
            <a:ext cx="1812202" cy="14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                                                                  </a:t>
            </a:r>
            <a:r>
              <a:rPr lang="ru-RU" sz="2000" dirty="0" smtClean="0"/>
              <a:t>Першими </a:t>
            </a:r>
            <a:r>
              <a:rPr lang="ru-RU" sz="2000" dirty="0" err="1" smtClean="0"/>
              <a:t>шістьдесятниками</a:t>
            </a:r>
            <a:r>
              <a:rPr lang="ru-RU" sz="2000" dirty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поети</a:t>
            </a:r>
            <a:r>
              <a:rPr lang="ru-RU" sz="2000" dirty="0"/>
              <a:t>, </a:t>
            </a:r>
            <a:r>
              <a:rPr lang="ru-RU" sz="2000" dirty="0" smtClean="0"/>
              <a:t>                   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</a:t>
            </a:r>
            <a:r>
              <a:rPr lang="ru-RU" sz="2000" dirty="0" err="1" smtClean="0"/>
              <a:t>оскільки</a:t>
            </a:r>
            <a:r>
              <a:rPr lang="ru-RU" sz="2000" dirty="0" smtClean="0"/>
              <a:t> </a:t>
            </a:r>
            <a:r>
              <a:rPr lang="ru-RU" sz="2000" dirty="0" err="1"/>
              <a:t>поезія</a:t>
            </a:r>
            <a:r>
              <a:rPr lang="ru-RU" sz="2000" dirty="0"/>
              <a:t> </a:t>
            </a:r>
            <a:r>
              <a:rPr lang="ru-RU" sz="2000" dirty="0" err="1"/>
              <a:t>зачіпає</a:t>
            </a:r>
            <a:r>
              <a:rPr lang="ru-RU" sz="2000" dirty="0"/>
              <a:t> </a:t>
            </a:r>
            <a:r>
              <a:rPr lang="ru-RU" sz="2000" dirty="0" err="1" smtClean="0"/>
              <a:t>глибинні</a:t>
            </a:r>
            <a:r>
              <a:rPr lang="ru-RU" sz="2000" dirty="0"/>
              <a:t> </a:t>
            </a:r>
            <a:r>
              <a:rPr lang="ru-RU" sz="2000" dirty="0" smtClean="0"/>
              <a:t>струни      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</a:t>
            </a:r>
            <a:r>
              <a:rPr lang="ru-RU" sz="2000" dirty="0" err="1" smtClean="0"/>
              <a:t>людських</a:t>
            </a:r>
            <a:r>
              <a:rPr lang="ru-RU" sz="2000" dirty="0" smtClean="0"/>
              <a:t> </a:t>
            </a:r>
            <a:r>
              <a:rPr lang="ru-RU" sz="2000" dirty="0" err="1"/>
              <a:t>почуттів</a:t>
            </a:r>
            <a:r>
              <a:rPr lang="ru-RU" sz="2000" dirty="0"/>
              <a:t>, є </a:t>
            </a:r>
            <a:r>
              <a:rPr lang="ru-RU" sz="2000" dirty="0" err="1"/>
              <a:t>най</a:t>
            </a:r>
            <a:r>
              <a:rPr lang="ru-RU" sz="2000" dirty="0"/>
              <a:t> </a:t>
            </a:r>
            <a:r>
              <a:rPr lang="ru-RU" sz="2000" dirty="0" err="1"/>
              <a:t>мобільнішим</a:t>
            </a:r>
            <a:r>
              <a:rPr lang="ru-RU" sz="2000" dirty="0"/>
              <a:t> жанром. В </a:t>
            </a:r>
            <a:r>
              <a:rPr lang="ru-RU" sz="2000" dirty="0" err="1"/>
              <a:t>Україні</a:t>
            </a:r>
            <a:r>
              <a:rPr lang="ru-RU" sz="2000" dirty="0"/>
              <a:t> на </a:t>
            </a:r>
            <a:r>
              <a:rPr lang="ru-RU" sz="2000" dirty="0" err="1"/>
              <a:t>повний</a:t>
            </a:r>
            <a:r>
              <a:rPr lang="ru-RU" sz="2000" dirty="0"/>
              <a:t> голос зазвучали </a:t>
            </a:r>
            <a:r>
              <a:rPr lang="ru-RU" sz="2000" dirty="0" err="1"/>
              <a:t>вірші</a:t>
            </a:r>
            <a:r>
              <a:rPr lang="ru-RU" sz="2000" dirty="0"/>
              <a:t> В. </a:t>
            </a:r>
            <a:r>
              <a:rPr lang="ru-RU" sz="2000" dirty="0" err="1"/>
              <a:t>Симоненка</a:t>
            </a:r>
            <a:r>
              <a:rPr lang="ru-RU" sz="2000" dirty="0"/>
              <a:t>, Л. Костенко, В. </a:t>
            </a:r>
            <a:r>
              <a:rPr lang="ru-RU" sz="2000" dirty="0" err="1"/>
              <a:t>Стуса</a:t>
            </a:r>
            <a:r>
              <a:rPr lang="ru-RU" sz="2000" dirty="0"/>
              <a:t>, М. </a:t>
            </a:r>
            <a:r>
              <a:rPr lang="ru-RU" sz="2000" dirty="0" err="1"/>
              <a:t>Вінграновського</a:t>
            </a:r>
            <a:r>
              <a:rPr lang="ru-RU" sz="2000" dirty="0"/>
              <a:t>, Д. </a:t>
            </a:r>
            <a:r>
              <a:rPr lang="ru-RU" sz="2000" dirty="0" err="1"/>
              <a:t>Павличка</a:t>
            </a:r>
            <a:r>
              <a:rPr lang="ru-RU" sz="2000" dirty="0"/>
              <a:t>, І. Драча та </a:t>
            </a:r>
            <a:r>
              <a:rPr lang="ru-RU" sz="2000" dirty="0" err="1"/>
              <a:t>ін</a:t>
            </a:r>
            <a:r>
              <a:rPr lang="ru-RU" sz="2000" dirty="0"/>
              <a:t>. У </a:t>
            </a:r>
            <a:r>
              <a:rPr lang="ru-RU" sz="2000" dirty="0" err="1"/>
              <a:t>прозі</a:t>
            </a:r>
            <a:r>
              <a:rPr lang="ru-RU" sz="2000" dirty="0"/>
              <a:t> заявили про себе Є. </a:t>
            </a:r>
            <a:r>
              <a:rPr lang="ru-RU" sz="2000" dirty="0" err="1"/>
              <a:t>Гуцало</a:t>
            </a:r>
            <a:r>
              <a:rPr lang="ru-RU" sz="2000" dirty="0"/>
              <a:t>, Гр. </a:t>
            </a:r>
            <a:r>
              <a:rPr lang="ru-RU" sz="2000" dirty="0" err="1"/>
              <a:t>Тютюнник</a:t>
            </a:r>
            <a:r>
              <a:rPr lang="ru-RU" sz="2000" dirty="0"/>
              <a:t>, Вал. Шевчук, В. Дрозд, у </a:t>
            </a:r>
            <a:r>
              <a:rPr lang="ru-RU" sz="2000" dirty="0" err="1"/>
              <a:t>літературній</a:t>
            </a:r>
            <a:r>
              <a:rPr lang="ru-RU" sz="2000" dirty="0"/>
              <a:t> </a:t>
            </a:r>
            <a:r>
              <a:rPr lang="ru-RU" sz="2000" dirty="0" err="1"/>
              <a:t>критиці</a:t>
            </a:r>
            <a:r>
              <a:rPr lang="ru-RU" sz="2000" dirty="0"/>
              <a:t> - І. Дзюба, І. </a:t>
            </a:r>
            <a:r>
              <a:rPr lang="ru-RU" sz="2000" dirty="0" err="1"/>
              <a:t>Світличний</a:t>
            </a:r>
            <a:r>
              <a:rPr lang="ru-RU" sz="2000" dirty="0"/>
              <a:t>, Є. </a:t>
            </a:r>
            <a:r>
              <a:rPr lang="ru-RU" sz="2000" dirty="0" err="1"/>
              <a:t>Сверстюк</a:t>
            </a:r>
            <a:r>
              <a:rPr lang="ru-RU" sz="2000" dirty="0"/>
              <a:t>, у </a:t>
            </a:r>
            <a:r>
              <a:rPr lang="ru-RU" sz="2000" dirty="0" err="1"/>
              <a:t>малярстві</a:t>
            </a:r>
            <a:r>
              <a:rPr lang="ru-RU" sz="2000" dirty="0"/>
              <a:t> — П. </a:t>
            </a:r>
            <a:r>
              <a:rPr lang="ru-RU" sz="2000" dirty="0" err="1"/>
              <a:t>Заливаха</a:t>
            </a:r>
            <a:r>
              <a:rPr lang="ru-RU" sz="2000" dirty="0"/>
              <a:t>, А. </a:t>
            </a:r>
            <a:r>
              <a:rPr lang="ru-RU" sz="2000" dirty="0" err="1"/>
              <a:t>Горська</a:t>
            </a:r>
            <a:r>
              <a:rPr lang="ru-RU" sz="2000" dirty="0"/>
              <a:t>, В. </a:t>
            </a:r>
            <a:r>
              <a:rPr lang="ru-RU" sz="2000" dirty="0" err="1"/>
              <a:t>Зарецький</a:t>
            </a:r>
            <a:r>
              <a:rPr lang="ru-RU" sz="2000" dirty="0"/>
              <a:t>, Й. </a:t>
            </a:r>
            <a:r>
              <a:rPr lang="ru-RU" sz="2000" dirty="0" err="1"/>
              <a:t>Якутович</a:t>
            </a:r>
            <a:r>
              <a:rPr lang="ru-RU" sz="2000" dirty="0"/>
              <a:t>, Г. </a:t>
            </a:r>
            <a:r>
              <a:rPr lang="ru-RU" sz="2000" dirty="0" err="1"/>
              <a:t>Севрюк</a:t>
            </a:r>
            <a:r>
              <a:rPr lang="ru-RU" sz="2000" dirty="0"/>
              <a:t>, у </a:t>
            </a:r>
            <a:r>
              <a:rPr lang="ru-RU" sz="2000" dirty="0" err="1"/>
              <a:t>кінематографі</a:t>
            </a:r>
            <a:r>
              <a:rPr lang="ru-RU" sz="2000" dirty="0"/>
              <a:t> — С. Параджанов, Ю. </a:t>
            </a:r>
            <a:r>
              <a:rPr lang="ru-RU" sz="2000" dirty="0" err="1"/>
              <a:t>Іллєнко</a:t>
            </a:r>
            <a:r>
              <a:rPr lang="ru-RU" sz="2000" dirty="0"/>
              <a:t>, Г. </a:t>
            </a:r>
            <a:r>
              <a:rPr lang="ru-RU" sz="2000" dirty="0" err="1"/>
              <a:t>Осика</a:t>
            </a:r>
            <a:r>
              <a:rPr lang="ru-RU" sz="2000" dirty="0"/>
              <a:t>.</a:t>
            </a:r>
          </a:p>
        </p:txBody>
      </p:sp>
      <p:pic>
        <p:nvPicPr>
          <p:cNvPr id="4" name="Picture 3" descr="C:\Users\1\AppData\Local\Microsoft\Windows\Temporary Internet Files\Content.IE5\VPNV3OBX\MC900331938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4159" y="5247992"/>
            <a:ext cx="1812202" cy="14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0" y="3501008"/>
            <a:ext cx="1659603" cy="245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859" y="6005119"/>
            <a:ext cx="1505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В.Симоненко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14" y="3474137"/>
            <a:ext cx="1698030" cy="245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8599" y="6003776"/>
            <a:ext cx="85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І. Драч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25" y="3474137"/>
            <a:ext cx="1832041" cy="245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0610" y="6003776"/>
            <a:ext cx="132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Л.Костенко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45016"/>
            <a:ext cx="1954044" cy="250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65953" y="6012257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А.Горська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94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-4355" y="51592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ru-RU" dirty="0" smtClean="0"/>
              <a:t>   </a:t>
            </a:r>
            <a:r>
              <a:rPr lang="ru-RU" dirty="0" err="1" smtClean="0"/>
              <a:t>Письменники-шістдесятники</a:t>
            </a:r>
            <a:r>
              <a:rPr lang="ru-RU" dirty="0" smtClean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 smtClean="0"/>
              <a:t>піддані</a:t>
            </a:r>
            <a:r>
              <a:rPr lang="ru-RU" dirty="0" smtClean="0"/>
              <a:t> </a:t>
            </a:r>
          </a:p>
          <a:p>
            <a:pPr marL="0" indent="0" algn="r">
              <a:buNone/>
            </a:pPr>
            <a:r>
              <a:rPr lang="ru-RU" dirty="0" err="1" smtClean="0"/>
              <a:t>критиці</a:t>
            </a:r>
            <a:r>
              <a:rPr lang="ru-RU" dirty="0" smtClean="0"/>
              <a:t> </a:t>
            </a:r>
            <a:r>
              <a:rPr lang="ru-RU" dirty="0" err="1"/>
              <a:t>вже</a:t>
            </a:r>
            <a:r>
              <a:rPr lang="ru-RU" dirty="0"/>
              <a:t> на </a:t>
            </a:r>
            <a:r>
              <a:rPr lang="ru-RU" dirty="0" err="1"/>
              <a:t>серпневому</a:t>
            </a:r>
            <a:r>
              <a:rPr lang="ru-RU" dirty="0"/>
              <a:t> (1962) </a:t>
            </a:r>
            <a:r>
              <a:rPr lang="ru-RU" dirty="0" err="1"/>
              <a:t>пленумі</a:t>
            </a:r>
            <a:r>
              <a:rPr lang="ru-RU" dirty="0"/>
              <a:t> ЦК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Компартії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розглядав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ідеологічної</a:t>
            </a:r>
            <a:r>
              <a:rPr lang="ru-RU" dirty="0"/>
              <a:t>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Роботи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      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шістдесятники</a:t>
            </a:r>
            <a:r>
              <a:rPr lang="ru-RU" dirty="0"/>
              <a:t> </a:t>
            </a:r>
            <a:r>
              <a:rPr lang="ru-RU" dirty="0" err="1"/>
              <a:t>змогли</a:t>
            </a:r>
            <a:r>
              <a:rPr lang="ru-RU" dirty="0"/>
              <a:t> </a:t>
            </a:r>
            <a:r>
              <a:rPr lang="ru-RU" dirty="0" err="1"/>
              <a:t>витримати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тиск</a:t>
            </a:r>
            <a:r>
              <a:rPr lang="ru-RU" dirty="0"/>
              <a:t>, але </a:t>
            </a:r>
            <a:r>
              <a:rPr lang="ru-RU" dirty="0" err="1"/>
              <a:t>найстійкіші</a:t>
            </a:r>
            <a:r>
              <a:rPr lang="ru-RU" dirty="0"/>
              <a:t> не </a:t>
            </a:r>
            <a:r>
              <a:rPr lang="ru-RU" dirty="0" err="1"/>
              <a:t>відмовилися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заявлених</a:t>
            </a:r>
            <a:r>
              <a:rPr lang="ru-RU" dirty="0"/>
              <a:t> </a:t>
            </a:r>
            <a:r>
              <a:rPr lang="ru-RU" dirty="0" err="1"/>
              <a:t>позицій</a:t>
            </a:r>
            <a:r>
              <a:rPr lang="ru-RU" dirty="0" smtClean="0"/>
              <a:t>,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/>
              <a:t>поставивши себе поза </a:t>
            </a:r>
            <a:r>
              <a:rPr lang="ru-RU" dirty="0" err="1"/>
              <a:t>тоталітарною</a:t>
            </a:r>
            <a:r>
              <a:rPr lang="ru-RU" dirty="0"/>
              <a:t> системою.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Так </a:t>
            </a:r>
            <a:r>
              <a:rPr lang="ru-RU" dirty="0"/>
              <a:t>у </a:t>
            </a:r>
            <a:r>
              <a:rPr lang="ru-RU" dirty="0" err="1"/>
              <a:t>суспільно-політичному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</a:p>
          <a:p>
            <a:pPr marL="0" indent="0" algn="r">
              <a:buNone/>
            </a:pPr>
            <a:r>
              <a:rPr lang="ru-RU" dirty="0" err="1" smtClean="0"/>
              <a:t>самвидав</a:t>
            </a:r>
            <a:r>
              <a:rPr lang="ru-RU" dirty="0" smtClean="0"/>
              <a:t> — </a:t>
            </a:r>
            <a:r>
              <a:rPr lang="ru-RU" dirty="0"/>
              <a:t>не </a:t>
            </a:r>
            <a:r>
              <a:rPr lang="ru-RU" dirty="0" err="1"/>
              <a:t>підцензурна</a:t>
            </a:r>
            <a:r>
              <a:rPr lang="ru-RU" dirty="0"/>
              <a:t>,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невизнана</a:t>
            </a:r>
            <a:r>
              <a:rPr lang="ru-RU" dirty="0" smtClean="0"/>
              <a:t>,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/>
              <a:t>заборонена, </a:t>
            </a:r>
            <a:r>
              <a:rPr lang="ru-RU" dirty="0" err="1"/>
              <a:t>підпільна</a:t>
            </a:r>
            <a:r>
              <a:rPr lang="ru-RU" dirty="0"/>
              <a:t> </a:t>
            </a:r>
            <a:r>
              <a:rPr lang="ru-RU" dirty="0" err="1"/>
              <a:t>література</a:t>
            </a:r>
            <a:r>
              <a:rPr lang="ru-RU" dirty="0" smtClean="0"/>
              <a:t>. </a:t>
            </a:r>
            <a:r>
              <a:rPr lang="ru-RU" dirty="0" err="1"/>
              <a:t>Починався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з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/>
              <a:t>віршів</a:t>
            </a:r>
            <a:r>
              <a:rPr lang="ru-RU" dirty="0"/>
              <a:t> В. </a:t>
            </a:r>
            <a:r>
              <a:rPr lang="ru-RU" dirty="0" err="1"/>
              <a:t>Симоненка</a:t>
            </a:r>
            <a:r>
              <a:rPr lang="ru-RU" dirty="0"/>
              <a:t>, Л. Костенко, роману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Б</a:t>
            </a:r>
            <a:r>
              <a:rPr lang="ru-RU" dirty="0"/>
              <a:t>. Пастернака "Доктор </a:t>
            </a:r>
            <a:r>
              <a:rPr lang="ru-RU" dirty="0" err="1"/>
              <a:t>Жеваго</a:t>
            </a:r>
            <a:r>
              <a:rPr lang="ru-RU" dirty="0"/>
              <a:t>", </a:t>
            </a:r>
            <a:r>
              <a:rPr lang="ru-RU" dirty="0" err="1"/>
              <a:t>творів</a:t>
            </a:r>
            <a:r>
              <a:rPr lang="ru-RU" dirty="0"/>
              <a:t> О. </a:t>
            </a:r>
            <a:r>
              <a:rPr lang="ru-RU" dirty="0" err="1"/>
              <a:t>Солженіцина</a:t>
            </a:r>
            <a:r>
              <a:rPr lang="ru-RU" dirty="0"/>
              <a:t> </a:t>
            </a:r>
            <a:endParaRPr lang="ru-RU" dirty="0" smtClean="0"/>
          </a:p>
          <a:p>
            <a:pPr marL="0" indent="0" algn="l">
              <a:buNone/>
            </a:pPr>
            <a:r>
              <a:rPr lang="ru-RU" dirty="0" smtClean="0"/>
              <a:t>та </a:t>
            </a:r>
            <a:r>
              <a:rPr lang="ru-RU" dirty="0" err="1"/>
              <a:t>інших</a:t>
            </a:r>
            <a:r>
              <a:rPr lang="ru-RU" dirty="0"/>
              <a:t>. </a:t>
            </a:r>
            <a:r>
              <a:rPr lang="ru-RU" dirty="0" err="1"/>
              <a:t>Приблизно</a:t>
            </a:r>
            <a:r>
              <a:rPr lang="ru-RU" dirty="0"/>
              <a:t> на </a:t>
            </a:r>
            <a:r>
              <a:rPr lang="ru-RU" dirty="0" err="1"/>
              <a:t>рубежі</a:t>
            </a:r>
            <a:r>
              <a:rPr lang="ru-RU" dirty="0"/>
              <a:t> 1963—1964 </a:t>
            </a:r>
            <a:r>
              <a:rPr lang="en-US" dirty="0"/>
              <a:t>pp. </a:t>
            </a:r>
            <a:r>
              <a:rPr lang="ru-RU" dirty="0"/>
              <a:t>стала </a:t>
            </a:r>
            <a:r>
              <a:rPr lang="ru-RU" dirty="0" err="1"/>
              <a:t>поширюватися</a:t>
            </a:r>
            <a:r>
              <a:rPr lang="ru-RU" dirty="0"/>
              <a:t> </a:t>
            </a:r>
            <a:r>
              <a:rPr lang="ru-RU" dirty="0" err="1"/>
              <a:t>анонімна</a:t>
            </a:r>
            <a:r>
              <a:rPr lang="ru-RU" dirty="0"/>
              <a:t>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 smtClean="0"/>
              <a:t>публіцистика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статтях</a:t>
            </a:r>
            <a:r>
              <a:rPr lang="ru-RU" dirty="0"/>
              <a:t> </a:t>
            </a:r>
            <a:r>
              <a:rPr lang="ru-RU" dirty="0" err="1"/>
              <a:t>порушувались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принизливого</a:t>
            </a:r>
            <a:r>
              <a:rPr lang="ru-RU" dirty="0"/>
              <a:t> становища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нерівноправного</a:t>
            </a:r>
            <a:r>
              <a:rPr lang="ru-RU" dirty="0"/>
              <a:t> статусу </a:t>
            </a:r>
            <a:r>
              <a:rPr lang="ru-RU" dirty="0" err="1"/>
              <a:t>республіки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СРСР. </a:t>
            </a:r>
            <a:r>
              <a:rPr lang="ru-RU" dirty="0" err="1"/>
              <a:t>Тогочасну</a:t>
            </a:r>
            <a:r>
              <a:rPr lang="ru-RU" dirty="0"/>
              <a:t> </a:t>
            </a:r>
            <a:r>
              <a:rPr lang="ru-RU" dirty="0" err="1"/>
              <a:t>самвидавну</a:t>
            </a:r>
            <a:r>
              <a:rPr lang="ru-RU" dirty="0"/>
              <a:t> </a:t>
            </a:r>
            <a:r>
              <a:rPr lang="ru-RU" dirty="0" err="1"/>
              <a:t>політичну</a:t>
            </a:r>
            <a:r>
              <a:rPr lang="ru-RU" dirty="0"/>
              <a:t> </a:t>
            </a:r>
            <a:r>
              <a:rPr lang="ru-RU" dirty="0" err="1"/>
              <a:t>публіцистику</a:t>
            </a:r>
            <a:r>
              <a:rPr lang="ru-RU" dirty="0"/>
              <a:t> </a:t>
            </a:r>
            <a:r>
              <a:rPr lang="ru-RU" dirty="0" err="1"/>
              <a:t>наскрізь</a:t>
            </a:r>
            <a:r>
              <a:rPr lang="ru-RU" dirty="0"/>
              <a:t> </a:t>
            </a:r>
            <a:r>
              <a:rPr lang="ru-RU" dirty="0" err="1"/>
              <a:t>пронизувало</a:t>
            </a:r>
            <a:r>
              <a:rPr lang="ru-RU" dirty="0"/>
              <a:t> </a:t>
            </a:r>
            <a:r>
              <a:rPr lang="ru-RU" dirty="0" err="1"/>
              <a:t>національне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 smtClean="0"/>
              <a:t>.</a:t>
            </a:r>
            <a:endParaRPr lang="ru-RU" dirty="0"/>
          </a:p>
          <a:p>
            <a:pPr marL="0" indent="0" algn="l"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/>
              <a:t>КДБ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задушити</a:t>
            </a:r>
            <a:r>
              <a:rPr lang="ru-RU" dirty="0"/>
              <a:t> </a:t>
            </a:r>
            <a:r>
              <a:rPr lang="ru-RU" dirty="0" err="1"/>
              <a:t>самвидав</a:t>
            </a:r>
            <a:r>
              <a:rPr lang="ru-RU" dirty="0"/>
              <a:t>, але </a:t>
            </a:r>
            <a:r>
              <a:rPr lang="ru-RU" dirty="0" err="1" smtClean="0"/>
              <a:t>знищити</a:t>
            </a:r>
            <a:endParaRPr lang="ru-RU" dirty="0" smtClean="0"/>
          </a:p>
          <a:p>
            <a:pPr marL="0" indent="0" algn="l">
              <a:buNone/>
            </a:pPr>
            <a:r>
              <a:rPr lang="ru-RU" dirty="0" smtClean="0"/>
              <a:t> </a:t>
            </a:r>
            <a:r>
              <a:rPr lang="ru-RU" dirty="0" err="1"/>
              <a:t>його</a:t>
            </a:r>
            <a:r>
              <a:rPr lang="ru-RU" dirty="0"/>
              <a:t> не </a:t>
            </a:r>
            <a:r>
              <a:rPr lang="ru-RU" dirty="0" err="1"/>
              <a:t>змогли</a:t>
            </a:r>
            <a:r>
              <a:rPr lang="ru-RU" dirty="0"/>
              <a:t>.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поширенні</a:t>
            </a:r>
            <a:r>
              <a:rPr lang="ru-RU" dirty="0"/>
              <a:t> </a:t>
            </a:r>
            <a:r>
              <a:rPr lang="ru-RU" dirty="0" err="1"/>
              <a:t>головну</a:t>
            </a:r>
            <a:r>
              <a:rPr lang="ru-RU" dirty="0"/>
              <a:t> роль </a:t>
            </a:r>
            <a:r>
              <a:rPr lang="ru-RU" dirty="0" err="1"/>
              <a:t>відігравали</a:t>
            </a:r>
            <a:r>
              <a:rPr lang="ru-RU" dirty="0"/>
              <a:t> </a:t>
            </a:r>
            <a:r>
              <a:rPr lang="ru-RU" dirty="0" smtClean="0"/>
              <a:t>два</a:t>
            </a:r>
          </a:p>
          <a:p>
            <a:pPr marL="0" indent="0" algn="l">
              <a:buNone/>
            </a:pPr>
            <a:r>
              <a:rPr lang="ru-RU" dirty="0" err="1" smtClean="0"/>
              <a:t>центри</a:t>
            </a:r>
            <a:r>
              <a:rPr lang="ru-RU" dirty="0" smtClean="0"/>
              <a:t>: </a:t>
            </a:r>
            <a:r>
              <a:rPr lang="ru-RU" dirty="0" err="1" smtClean="0"/>
              <a:t>Київ</a:t>
            </a:r>
            <a:r>
              <a:rPr lang="ru-RU" dirty="0"/>
              <a:t>, де активно </a:t>
            </a:r>
            <a:r>
              <a:rPr lang="ru-RU" dirty="0" err="1"/>
              <a:t>діяли</a:t>
            </a:r>
            <a:r>
              <a:rPr lang="ru-RU" dirty="0"/>
              <a:t> І. </a:t>
            </a:r>
            <a:r>
              <a:rPr lang="ru-RU" dirty="0" err="1"/>
              <a:t>Світличний</a:t>
            </a:r>
            <a:r>
              <a:rPr lang="ru-RU" dirty="0"/>
              <a:t>, Є. </a:t>
            </a:r>
            <a:r>
              <a:rPr lang="ru-RU" dirty="0" err="1"/>
              <a:t>Пронюк</a:t>
            </a:r>
            <a:r>
              <a:rPr lang="ru-RU" dirty="0"/>
              <a:t>, В. </a:t>
            </a:r>
            <a:r>
              <a:rPr lang="ru-RU" dirty="0" err="1"/>
              <a:t>Чорновіл</a:t>
            </a:r>
            <a:r>
              <a:rPr lang="ru-RU" dirty="0"/>
              <a:t>, і </a:t>
            </a:r>
            <a:r>
              <a:rPr lang="ru-RU" dirty="0" err="1"/>
              <a:t>Львів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М. </a:t>
            </a:r>
            <a:r>
              <a:rPr lang="ru-RU" dirty="0" err="1"/>
              <a:t>Горинь</a:t>
            </a:r>
            <a:r>
              <a:rPr lang="ru-RU" dirty="0"/>
              <a:t>, Б. </a:t>
            </a:r>
            <a:r>
              <a:rPr lang="ru-RU" dirty="0" err="1"/>
              <a:t>Горинь</a:t>
            </a:r>
            <a:r>
              <a:rPr lang="ru-RU" dirty="0"/>
              <a:t>,  </a:t>
            </a:r>
            <a:r>
              <a:rPr lang="ru-RU" dirty="0" smtClean="0"/>
              <a:t>І</a:t>
            </a:r>
            <a:r>
              <a:rPr lang="ru-RU" dirty="0"/>
              <a:t>. Гель та </a:t>
            </a:r>
            <a:r>
              <a:rPr lang="ru-RU" dirty="0" err="1"/>
              <a:t>інші</a:t>
            </a:r>
            <a:r>
              <a:rPr lang="ru-RU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99" y="5046662"/>
            <a:ext cx="1408113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3728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989" y="3049997"/>
            <a:ext cx="152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Андрій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Скаба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3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381418"/>
            <a:ext cx="9144000" cy="547658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err="1"/>
              <a:t>Навесні</a:t>
            </a:r>
            <a:r>
              <a:rPr lang="ru-RU" dirty="0"/>
              <a:t> 1960 року в </a:t>
            </a:r>
            <a:r>
              <a:rPr lang="ru-RU" dirty="0" err="1"/>
              <a:t>Києві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заснований</a:t>
            </a:r>
            <a:r>
              <a:rPr lang="ru-RU" dirty="0"/>
              <a:t> Клуб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/>
              <a:t>молоді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активно </a:t>
            </a:r>
            <a:r>
              <a:rPr lang="ru-RU" dirty="0" err="1"/>
              <a:t>долучився</a:t>
            </a:r>
            <a:r>
              <a:rPr lang="ru-RU" dirty="0"/>
              <a:t> і 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Симоненко</a:t>
            </a:r>
            <a:r>
              <a:rPr lang="ru-RU" dirty="0"/>
              <a:t>. </a:t>
            </a:r>
            <a:r>
              <a:rPr lang="ru-RU" dirty="0" err="1"/>
              <a:t>Учасниками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smtClean="0"/>
              <a:t>культурно-</a:t>
            </a:r>
          </a:p>
          <a:p>
            <a:pPr marL="0" indent="0">
              <a:buNone/>
            </a:pPr>
            <a:r>
              <a:rPr lang="ru-RU" dirty="0" err="1" smtClean="0"/>
              <a:t>мистецького</a:t>
            </a:r>
            <a:r>
              <a:rPr lang="ru-RU" dirty="0" smtClean="0"/>
              <a:t> </a:t>
            </a:r>
            <a:r>
              <a:rPr lang="ru-RU" dirty="0" err="1"/>
              <a:t>осередку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Алла </a:t>
            </a:r>
            <a:r>
              <a:rPr lang="ru-RU" dirty="0" err="1"/>
              <a:t>Горська</a:t>
            </a:r>
            <a:r>
              <a:rPr lang="ru-RU" dirty="0"/>
              <a:t>, </a:t>
            </a:r>
            <a:r>
              <a:rPr lang="ru-RU" dirty="0" err="1" smtClean="0"/>
              <a:t>Ліна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Костенко, </a:t>
            </a:r>
            <a:r>
              <a:rPr lang="ru-RU" dirty="0" err="1"/>
              <a:t>Іван</a:t>
            </a:r>
            <a:r>
              <a:rPr lang="ru-RU" dirty="0"/>
              <a:t> Драч,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Світличний</a:t>
            </a:r>
            <a:r>
              <a:rPr lang="ru-RU" dirty="0"/>
              <a:t>, Василь </a:t>
            </a:r>
            <a:r>
              <a:rPr lang="ru-RU" dirty="0" err="1"/>
              <a:t>Стус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Вінграновський</a:t>
            </a:r>
            <a:r>
              <a:rPr lang="ru-RU" dirty="0"/>
              <a:t>,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Сверстюк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err="1" smtClean="0"/>
              <a:t>Самовидавні</a:t>
            </a:r>
            <a:r>
              <a:rPr lang="uk-UA" dirty="0" smtClean="0"/>
              <a:t> поезії Симоненка </a:t>
            </a:r>
            <a:r>
              <a:rPr lang="ru-RU" dirty="0" err="1" smtClean="0"/>
              <a:t>набували</a:t>
            </a:r>
            <a:r>
              <a:rPr lang="ru-RU" dirty="0" smtClean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сказати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smtClean="0"/>
              <a:t>вони </a:t>
            </a:r>
            <a:r>
              <a:rPr lang="ru-RU" dirty="0" err="1" smtClean="0"/>
              <a:t>поклали</a:t>
            </a:r>
            <a:r>
              <a:rPr lang="ru-RU" dirty="0" smtClean="0"/>
              <a:t> </a:t>
            </a:r>
            <a:r>
              <a:rPr lang="ru-RU" dirty="0"/>
              <a:t>початок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рухові</a:t>
            </a:r>
            <a:r>
              <a:rPr lang="ru-RU" dirty="0"/>
              <a:t> опору 1960-70-их </a:t>
            </a:r>
            <a:r>
              <a:rPr lang="en-US" dirty="0"/>
              <a:t>pp. </a:t>
            </a:r>
            <a:r>
              <a:rPr lang="ru-RU" dirty="0" err="1"/>
              <a:t>Тематично</a:t>
            </a:r>
            <a:r>
              <a:rPr lang="ru-RU" dirty="0"/>
              <a:t> вони становили сатиру на </a:t>
            </a:r>
            <a:r>
              <a:rPr lang="ru-RU" dirty="0" err="1"/>
              <a:t>радянський</a:t>
            </a:r>
            <a:r>
              <a:rPr lang="ru-RU" dirty="0"/>
              <a:t> </a:t>
            </a:r>
            <a:r>
              <a:rPr lang="ru-RU" dirty="0" smtClean="0"/>
              <a:t>лад,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важкого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радянських</a:t>
            </a:r>
            <a:r>
              <a:rPr lang="ru-RU" dirty="0"/>
              <a:t> людей, особливо </a:t>
            </a:r>
            <a:r>
              <a:rPr lang="ru-RU" dirty="0" smtClean="0"/>
              <a:t>селянства, </a:t>
            </a:r>
            <a:r>
              <a:rPr lang="ru-RU" dirty="0" err="1"/>
              <a:t>викриття</a:t>
            </a:r>
            <a:r>
              <a:rPr lang="ru-RU" dirty="0"/>
              <a:t> </a:t>
            </a:r>
            <a:r>
              <a:rPr lang="ru-RU" dirty="0" err="1"/>
              <a:t>жорстокостей</a:t>
            </a:r>
            <a:r>
              <a:rPr lang="ru-RU" dirty="0"/>
              <a:t> </a:t>
            </a:r>
            <a:r>
              <a:rPr lang="ru-RU" dirty="0" err="1"/>
              <a:t>радянської</a:t>
            </a:r>
            <a:r>
              <a:rPr lang="ru-RU" dirty="0"/>
              <a:t> </a:t>
            </a:r>
            <a:r>
              <a:rPr lang="ru-RU" dirty="0" err="1" smtClean="0"/>
              <a:t>деспотії</a:t>
            </a:r>
            <a:r>
              <a:rPr lang="ru-RU" dirty="0" smtClean="0"/>
              <a:t>, </a:t>
            </a:r>
            <a:r>
              <a:rPr lang="ru-RU" dirty="0" err="1"/>
              <a:t>затаврування</a:t>
            </a:r>
            <a:r>
              <a:rPr lang="ru-RU" dirty="0"/>
              <a:t> </a:t>
            </a:r>
            <a:r>
              <a:rPr lang="ru-RU" dirty="0" err="1"/>
              <a:t>російського</a:t>
            </a:r>
            <a:r>
              <a:rPr lang="ru-RU" dirty="0"/>
              <a:t> великодержавного </a:t>
            </a:r>
            <a:r>
              <a:rPr lang="ru-RU" dirty="0" err="1"/>
              <a:t>шовінізму</a:t>
            </a:r>
            <a:r>
              <a:rPr lang="ru-RU" dirty="0"/>
              <a:t> </a:t>
            </a:r>
            <a:r>
              <a:rPr lang="ru-RU" dirty="0" err="1" smtClean="0"/>
              <a:t>тощо</a:t>
            </a:r>
            <a:r>
              <a:rPr lang="ru-RU" dirty="0"/>
              <a:t>. </a:t>
            </a:r>
            <a:r>
              <a:rPr lang="ru-RU" dirty="0" err="1"/>
              <a:t>Окремий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цикл </a:t>
            </a:r>
            <a:r>
              <a:rPr lang="ru-RU" dirty="0" err="1"/>
              <a:t>становлять</a:t>
            </a:r>
            <a:r>
              <a:rPr lang="ru-RU" dirty="0"/>
              <a:t> твори, в </a:t>
            </a:r>
            <a:r>
              <a:rPr lang="ru-RU" dirty="0" err="1"/>
              <a:t>яких</a:t>
            </a:r>
            <a:r>
              <a:rPr lang="ru-RU" dirty="0"/>
              <a:t> поет </a:t>
            </a:r>
            <a:r>
              <a:rPr lang="ru-RU" dirty="0" err="1"/>
              <a:t>висловлює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батьківщини</a:t>
            </a:r>
            <a:r>
              <a:rPr lang="ru-RU" dirty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/>
              <a:t>Улітку</a:t>
            </a:r>
            <a:r>
              <a:rPr lang="ru-RU" dirty="0"/>
              <a:t> 1962 р.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жорстоко</a:t>
            </a:r>
            <a:r>
              <a:rPr lang="ru-RU" dirty="0"/>
              <a:t> побили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міліції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позначилося</a:t>
            </a:r>
            <a:r>
              <a:rPr lang="ru-RU" dirty="0"/>
              <a:t> на </a:t>
            </a:r>
            <a:r>
              <a:rPr lang="ru-RU" dirty="0" err="1"/>
              <a:t>здоров’ї</a:t>
            </a:r>
            <a:r>
              <a:rPr lang="ru-RU" dirty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, в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відмовили</a:t>
            </a:r>
            <a:r>
              <a:rPr lang="ru-RU" dirty="0" smtClean="0"/>
              <a:t> </a:t>
            </a:r>
            <a:r>
              <a:rPr lang="ru-RU" dirty="0" err="1" smtClean="0"/>
              <a:t>нирки</a:t>
            </a:r>
            <a:r>
              <a:rPr lang="ru-RU" dirty="0" smtClean="0"/>
              <a:t>. </a:t>
            </a:r>
            <a:r>
              <a:rPr lang="ru-RU" dirty="0"/>
              <a:t>13 </a:t>
            </a:r>
            <a:r>
              <a:rPr lang="ru-RU" dirty="0" err="1"/>
              <a:t>грудня</a:t>
            </a:r>
            <a:r>
              <a:rPr lang="ru-RU" dirty="0"/>
              <a:t> 1963 року Василя </a:t>
            </a:r>
            <a:r>
              <a:rPr lang="ru-RU" dirty="0" err="1"/>
              <a:t>Симоненка</a:t>
            </a:r>
            <a:r>
              <a:rPr lang="ru-RU" dirty="0"/>
              <a:t> не стало. </a:t>
            </a:r>
            <a:r>
              <a:rPr lang="ru-RU" dirty="0" err="1" smtClean="0"/>
              <a:t>Інша</a:t>
            </a:r>
            <a:r>
              <a:rPr lang="ru-RU" dirty="0" smtClean="0"/>
              <a:t> </a:t>
            </a:r>
            <a:r>
              <a:rPr lang="ru-RU" dirty="0" err="1" smtClean="0"/>
              <a:t>версія</a:t>
            </a:r>
            <a:r>
              <a:rPr lang="ru-RU" dirty="0" smtClean="0"/>
              <a:t> </a:t>
            </a:r>
            <a:r>
              <a:rPr lang="ru-RU" dirty="0" err="1" smtClean="0"/>
              <a:t>передчасної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 – </a:t>
            </a:r>
            <a:r>
              <a:rPr lang="ru-RU" dirty="0"/>
              <a:t>рак. Без батька </a:t>
            </a:r>
            <a:r>
              <a:rPr lang="ru-RU" dirty="0" err="1"/>
              <a:t>залишився</a:t>
            </a:r>
            <a:r>
              <a:rPr lang="ru-RU" dirty="0"/>
              <a:t> маленький </a:t>
            </a:r>
            <a:r>
              <a:rPr lang="ru-RU" dirty="0" err="1"/>
              <a:t>син</a:t>
            </a:r>
            <a:r>
              <a:rPr lang="ru-RU" dirty="0"/>
              <a:t> </a:t>
            </a:r>
            <a:r>
              <a:rPr lang="ru-RU" dirty="0" err="1"/>
              <a:t>поета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За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вийшла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одна </a:t>
            </a:r>
            <a:r>
              <a:rPr lang="ru-RU" dirty="0" err="1"/>
              <a:t>збірка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В. </a:t>
            </a:r>
            <a:r>
              <a:rPr lang="ru-RU" dirty="0" err="1"/>
              <a:t>Симоненка</a:t>
            </a:r>
            <a:r>
              <a:rPr lang="ru-RU" dirty="0"/>
              <a:t> – «Тиша і </a:t>
            </a:r>
            <a:r>
              <a:rPr lang="ru-RU" dirty="0" err="1"/>
              <a:t>грім</a:t>
            </a:r>
            <a:r>
              <a:rPr lang="ru-RU" dirty="0"/>
              <a:t>» (1962</a:t>
            </a:r>
            <a:r>
              <a:rPr lang="ru-RU" dirty="0" smtClean="0"/>
              <a:t>) та </a:t>
            </a:r>
            <a:r>
              <a:rPr lang="ru-RU" dirty="0" err="1"/>
              <a:t>казка</a:t>
            </a:r>
            <a:r>
              <a:rPr lang="ru-RU" dirty="0"/>
              <a:t> «</a:t>
            </a:r>
            <a:r>
              <a:rPr lang="ru-RU" dirty="0" err="1"/>
              <a:t>Цар</a:t>
            </a:r>
            <a:r>
              <a:rPr lang="ru-RU" dirty="0"/>
              <a:t> </a:t>
            </a:r>
            <a:r>
              <a:rPr lang="ru-RU" dirty="0" err="1"/>
              <a:t>Плаксій</a:t>
            </a:r>
            <a:r>
              <a:rPr lang="ru-RU" dirty="0"/>
              <a:t> і </a:t>
            </a:r>
            <a:r>
              <a:rPr lang="ru-RU" dirty="0" err="1"/>
              <a:t>Лоскотон</a:t>
            </a:r>
            <a:r>
              <a:rPr lang="ru-RU" dirty="0"/>
              <a:t>» (</a:t>
            </a:r>
            <a:r>
              <a:rPr lang="ru-RU" dirty="0" smtClean="0"/>
              <a:t>1963). </a:t>
            </a:r>
            <a:r>
              <a:rPr lang="ru-RU" dirty="0"/>
              <a:t>Посмертно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опубліковані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: «</a:t>
            </a:r>
            <a:r>
              <a:rPr lang="ru-RU" dirty="0" err="1"/>
              <a:t>Земне</a:t>
            </a:r>
            <a:r>
              <a:rPr lang="ru-RU" dirty="0"/>
              <a:t> </a:t>
            </a:r>
            <a:r>
              <a:rPr lang="ru-RU" dirty="0" err="1"/>
              <a:t>тяжіння</a:t>
            </a:r>
            <a:r>
              <a:rPr lang="ru-RU" dirty="0"/>
              <a:t>» (1964), «</a:t>
            </a:r>
            <a:r>
              <a:rPr lang="ru-RU" dirty="0" err="1"/>
              <a:t>Поезії</a:t>
            </a:r>
            <a:r>
              <a:rPr lang="ru-RU" dirty="0"/>
              <a:t>» (1966), «</a:t>
            </a:r>
            <a:r>
              <a:rPr lang="ru-RU" dirty="0" err="1"/>
              <a:t>Лебеді</a:t>
            </a:r>
            <a:r>
              <a:rPr lang="ru-RU" dirty="0"/>
              <a:t> материнства» (1981</a:t>
            </a:r>
            <a:r>
              <a:rPr lang="ru-RU" dirty="0" smtClean="0"/>
              <a:t>), </a:t>
            </a:r>
            <a:r>
              <a:rPr lang="ru-RU" dirty="0"/>
              <a:t>«</a:t>
            </a:r>
            <a:r>
              <a:rPr lang="ru-RU" dirty="0" err="1"/>
              <a:t>Подорож</a:t>
            </a:r>
            <a:r>
              <a:rPr lang="ru-RU" dirty="0"/>
              <a:t> у </a:t>
            </a: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/>
              <a:t>Навпаки</a:t>
            </a:r>
            <a:r>
              <a:rPr lang="ru-RU" dirty="0"/>
              <a:t>» (1964), </a:t>
            </a:r>
            <a:r>
              <a:rPr lang="ru-RU" dirty="0" err="1"/>
              <a:t>збірка</a:t>
            </a:r>
            <a:r>
              <a:rPr lang="ru-RU" dirty="0"/>
              <a:t> новел «Вино з </a:t>
            </a:r>
            <a:r>
              <a:rPr lang="ru-RU" dirty="0" err="1"/>
              <a:t>троянд</a:t>
            </a:r>
            <a:r>
              <a:rPr lang="ru-RU" dirty="0"/>
              <a:t>» (1965). У 1995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smtClean="0"/>
              <a:t>В. </a:t>
            </a:r>
            <a:r>
              <a:rPr lang="ru-RU" dirty="0" err="1"/>
              <a:t>Симоненку</a:t>
            </a:r>
            <a:r>
              <a:rPr lang="ru-RU" dirty="0"/>
              <a:t> посмертно </a:t>
            </a:r>
            <a:r>
              <a:rPr lang="ru-RU" dirty="0" err="1"/>
              <a:t>присуджено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Т. Г. </a:t>
            </a:r>
            <a:r>
              <a:rPr lang="ru-RU" dirty="0" err="1"/>
              <a:t>Шевченка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22363" cy="299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4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      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Василь Симоненко</a:t>
            </a:r>
            <a:br>
              <a:rPr lang="uk-UA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                 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( 1935 - 1963)</a:t>
            </a:r>
            <a:endParaRPr lang="ru-RU" dirty="0">
              <a:solidFill>
                <a:schemeClr val="bg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763" y="5058331"/>
            <a:ext cx="1408113" cy="18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64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340768"/>
            <a:ext cx="903079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 </a:t>
            </a:r>
            <a:r>
              <a:rPr lang="ru-RU" sz="1800" dirty="0" err="1" smtClean="0"/>
              <a:t>Іван</a:t>
            </a:r>
            <a:r>
              <a:rPr lang="ru-RU" sz="1800" dirty="0" smtClean="0"/>
              <a:t> </a:t>
            </a:r>
            <a:r>
              <a:rPr lang="ru-RU" sz="1800" dirty="0" err="1"/>
              <a:t>Світличний</a:t>
            </a:r>
            <a:r>
              <a:rPr lang="ru-RU" sz="1800" dirty="0"/>
              <a:t> у 1962 </a:t>
            </a:r>
            <a:r>
              <a:rPr lang="ru-RU" sz="1800" dirty="0" err="1"/>
              <a:t>році</a:t>
            </a:r>
            <a:r>
              <a:rPr lang="ru-RU" sz="1800" dirty="0"/>
              <a:t> </a:t>
            </a:r>
            <a:r>
              <a:rPr lang="ru-RU" sz="1800" dirty="0" err="1"/>
              <a:t>закінчив</a:t>
            </a:r>
            <a:r>
              <a:rPr lang="ru-RU" sz="1800" dirty="0"/>
              <a:t> </a:t>
            </a:r>
            <a:r>
              <a:rPr lang="ru-RU" sz="1800" dirty="0" smtClean="0"/>
              <a:t>факультет</a:t>
            </a:r>
          </a:p>
          <a:p>
            <a:pPr marL="0" indent="0">
              <a:buNone/>
            </a:pPr>
            <a:r>
              <a:rPr lang="ru-RU" sz="1800" dirty="0" smtClean="0"/>
              <a:t> 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літератури</a:t>
            </a:r>
            <a:r>
              <a:rPr lang="ru-RU" sz="1800" dirty="0"/>
              <a:t> й </a:t>
            </a:r>
            <a:r>
              <a:rPr lang="ru-RU" sz="1800" dirty="0" err="1"/>
              <a:t>мови</a:t>
            </a:r>
            <a:r>
              <a:rPr lang="ru-RU" sz="1800" dirty="0"/>
              <a:t> </a:t>
            </a:r>
            <a:r>
              <a:rPr lang="ru-RU" sz="1800" dirty="0" err="1"/>
              <a:t>Харківського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err="1" smtClean="0"/>
              <a:t>університету</a:t>
            </a:r>
            <a:r>
              <a:rPr lang="ru-RU" sz="1800" dirty="0" smtClean="0"/>
              <a:t> </a:t>
            </a:r>
            <a:r>
              <a:rPr lang="ru-RU" sz="1800" dirty="0"/>
              <a:t>і </a:t>
            </a:r>
            <a:r>
              <a:rPr lang="ru-RU" sz="1800" dirty="0" err="1"/>
              <a:t>працював</a:t>
            </a:r>
            <a:r>
              <a:rPr lang="ru-RU" sz="1800" dirty="0"/>
              <a:t> у </a:t>
            </a:r>
            <a:r>
              <a:rPr lang="ru-RU" sz="1800" dirty="0" err="1"/>
              <a:t>словниковому</a:t>
            </a:r>
            <a:r>
              <a:rPr lang="ru-RU" sz="1800" dirty="0"/>
              <a:t> </a:t>
            </a:r>
            <a:r>
              <a:rPr lang="ru-RU" sz="1800" dirty="0" err="1" smtClean="0"/>
              <a:t>відділі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 err="1"/>
              <a:t>Інституту</a:t>
            </a:r>
            <a:r>
              <a:rPr lang="ru-RU" sz="1800" dirty="0"/>
              <a:t> </a:t>
            </a:r>
            <a:r>
              <a:rPr lang="ru-RU" sz="1800" dirty="0" err="1"/>
              <a:t>Мовознавства</a:t>
            </a:r>
            <a:r>
              <a:rPr lang="ru-RU" sz="1800" dirty="0"/>
              <a:t> АН УРСР. За критику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err="1" smtClean="0"/>
              <a:t>русофільської</a:t>
            </a:r>
            <a:r>
              <a:rPr lang="ru-RU" sz="1800" dirty="0" smtClean="0"/>
              <a:t> </a:t>
            </a:r>
            <a:r>
              <a:rPr lang="ru-RU" sz="1800" dirty="0" err="1"/>
              <a:t>лінії</a:t>
            </a:r>
            <a:r>
              <a:rPr lang="ru-RU" sz="1800" dirty="0"/>
              <a:t> </a:t>
            </a:r>
            <a:r>
              <a:rPr lang="ru-RU" sz="1800" dirty="0" err="1"/>
              <a:t>інституту</a:t>
            </a:r>
            <a:r>
              <a:rPr lang="ru-RU" sz="1800" dirty="0"/>
              <a:t> і </a:t>
            </a:r>
            <a:r>
              <a:rPr lang="ru-RU" sz="1800" dirty="0" err="1"/>
              <a:t>виступи</a:t>
            </a:r>
            <a:r>
              <a:rPr lang="ru-RU" sz="1800" dirty="0"/>
              <a:t> </a:t>
            </a:r>
            <a:r>
              <a:rPr lang="ru-RU" sz="1800" dirty="0" err="1"/>
              <a:t>проти</a:t>
            </a:r>
            <a:r>
              <a:rPr lang="ru-RU" sz="1800" dirty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err="1" smtClean="0"/>
              <a:t>арештів</a:t>
            </a:r>
            <a:r>
              <a:rPr lang="ru-RU" sz="1800" dirty="0" smtClean="0"/>
              <a:t> </a:t>
            </a:r>
            <a:r>
              <a:rPr lang="ru-RU" sz="1800" dirty="0"/>
              <a:t>і </a:t>
            </a:r>
            <a:r>
              <a:rPr lang="ru-RU" sz="1800" dirty="0" err="1"/>
              <a:t>незаконних</a:t>
            </a:r>
            <a:r>
              <a:rPr lang="ru-RU" sz="1800" dirty="0"/>
              <a:t> </a:t>
            </a:r>
            <a:r>
              <a:rPr lang="ru-RU" sz="1800" dirty="0" err="1"/>
              <a:t>судів</a:t>
            </a:r>
            <a:r>
              <a:rPr lang="ru-RU" sz="1800" dirty="0"/>
              <a:t> над </a:t>
            </a:r>
            <a:r>
              <a:rPr lang="ru-RU" sz="1800" dirty="0" err="1"/>
              <a:t>діячами</a:t>
            </a:r>
            <a:r>
              <a:rPr lang="ru-RU" sz="1800" dirty="0"/>
              <a:t> </a:t>
            </a:r>
            <a:r>
              <a:rPr lang="ru-RU" sz="1800" dirty="0" err="1"/>
              <a:t>української</a:t>
            </a:r>
            <a:r>
              <a:rPr lang="ru-RU" sz="1800" dirty="0"/>
              <a:t> </a:t>
            </a:r>
            <a:r>
              <a:rPr lang="ru-RU" sz="1800" dirty="0" err="1"/>
              <a:t>культури</a:t>
            </a:r>
            <a:r>
              <a:rPr lang="ru-RU" sz="1800" dirty="0"/>
              <a:t> та за </a:t>
            </a:r>
            <a:r>
              <a:rPr lang="ru-RU" sz="1800" dirty="0" err="1"/>
              <a:t>поширення</a:t>
            </a:r>
            <a:r>
              <a:rPr lang="ru-RU" sz="1800" dirty="0"/>
              <a:t> </a:t>
            </a:r>
            <a:r>
              <a:rPr lang="ru-RU" sz="1800" dirty="0" err="1"/>
              <a:t>самвидавної</a:t>
            </a:r>
            <a:r>
              <a:rPr lang="ru-RU" sz="1800" dirty="0"/>
              <a:t> </a:t>
            </a:r>
            <a:r>
              <a:rPr lang="ru-RU" sz="1800" dirty="0" err="1"/>
              <a:t>літератури</a:t>
            </a:r>
            <a:r>
              <a:rPr lang="ru-RU" sz="1800" dirty="0"/>
              <a:t> </a:t>
            </a:r>
            <a:r>
              <a:rPr lang="ru-RU" sz="1800" dirty="0" err="1"/>
              <a:t>Івана</a:t>
            </a:r>
            <a:r>
              <a:rPr lang="ru-RU" sz="1800" dirty="0"/>
              <a:t> </a:t>
            </a:r>
            <a:r>
              <a:rPr lang="ru-RU" sz="1800" dirty="0" err="1"/>
              <a:t>Світличного</a:t>
            </a:r>
            <a:r>
              <a:rPr lang="ru-RU" sz="1800" dirty="0"/>
              <a:t> </a:t>
            </a:r>
            <a:r>
              <a:rPr lang="ru-RU" sz="1800" dirty="0" err="1"/>
              <a:t>було</a:t>
            </a:r>
            <a:r>
              <a:rPr lang="ru-RU" sz="1800" dirty="0"/>
              <a:t> </a:t>
            </a:r>
            <a:r>
              <a:rPr lang="ru-RU" sz="1800" dirty="0" err="1"/>
              <a:t>звільнено</a:t>
            </a:r>
            <a:r>
              <a:rPr lang="ru-RU" sz="1800" dirty="0"/>
              <a:t> з </a:t>
            </a:r>
            <a:r>
              <a:rPr lang="ru-RU" sz="1800" dirty="0" err="1"/>
              <a:t>роботи</a:t>
            </a:r>
            <a:r>
              <a:rPr lang="ru-RU" sz="1800" dirty="0"/>
              <a:t>.  </a:t>
            </a:r>
            <a:r>
              <a:rPr lang="ru-RU" sz="1800" dirty="0" err="1"/>
              <a:t>Влітку</a:t>
            </a:r>
            <a:r>
              <a:rPr lang="ru-RU" sz="1800" dirty="0"/>
              <a:t> 1965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заарештували</a:t>
            </a:r>
            <a:r>
              <a:rPr lang="ru-RU" sz="1800" dirty="0"/>
              <a:t>. </a:t>
            </a:r>
            <a:r>
              <a:rPr lang="ru-RU" sz="1800" dirty="0" err="1"/>
              <a:t>Після</a:t>
            </a:r>
            <a:r>
              <a:rPr lang="ru-RU" sz="1800" dirty="0"/>
              <a:t>  8 </a:t>
            </a:r>
            <a:r>
              <a:rPr lang="ru-RU" sz="1800" dirty="0" err="1"/>
              <a:t>місяців</a:t>
            </a:r>
            <a:r>
              <a:rPr lang="ru-RU" sz="1800" dirty="0"/>
              <a:t> </a:t>
            </a:r>
            <a:r>
              <a:rPr lang="ru-RU" sz="1800" dirty="0" err="1"/>
              <a:t>ув'язнення</a:t>
            </a:r>
            <a:r>
              <a:rPr lang="ru-RU" sz="1800" dirty="0"/>
              <a:t> </a:t>
            </a:r>
            <a:r>
              <a:rPr lang="ru-RU" sz="1800" dirty="0" err="1"/>
              <a:t>Іван</a:t>
            </a:r>
            <a:r>
              <a:rPr lang="ru-RU" sz="1800" dirty="0"/>
              <a:t> </a:t>
            </a:r>
            <a:r>
              <a:rPr lang="ru-RU" sz="1800" dirty="0" err="1"/>
              <a:t>Світличний</a:t>
            </a:r>
            <a:r>
              <a:rPr lang="ru-RU" sz="1800" dirty="0"/>
              <a:t> </a:t>
            </a:r>
            <a:r>
              <a:rPr lang="ru-RU" sz="1800" dirty="0" err="1"/>
              <a:t>вийшов</a:t>
            </a:r>
            <a:r>
              <a:rPr lang="ru-RU" sz="1800" dirty="0"/>
              <a:t> на волю, але не </a:t>
            </a:r>
            <a:r>
              <a:rPr lang="ru-RU" sz="1800" dirty="0" err="1"/>
              <a:t>міг</a:t>
            </a:r>
            <a:r>
              <a:rPr lang="ru-RU" sz="1800" dirty="0"/>
              <a:t> </a:t>
            </a:r>
            <a:r>
              <a:rPr lang="ru-RU" sz="1800" dirty="0" err="1"/>
              <a:t>працювати</a:t>
            </a:r>
            <a:r>
              <a:rPr lang="ru-RU" sz="1800" dirty="0"/>
              <a:t> за </a:t>
            </a:r>
            <a:r>
              <a:rPr lang="ru-RU" sz="1800" dirty="0" err="1" smtClean="0"/>
              <a:t>фахом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В.Чорновіл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</a:rPr>
              <a:t>1937 - 1999)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Світличний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Іван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1929 - 1992)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63500"/>
            <a:ext cx="2586583" cy="258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2254802" cy="250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4802" y="4173188"/>
            <a:ext cx="731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 </a:t>
            </a:r>
            <a:r>
              <a:rPr lang="uk-UA" dirty="0"/>
              <a:t>липня 1960 до травня 1963 років </a:t>
            </a:r>
            <a:r>
              <a:rPr lang="uk-UA" dirty="0" smtClean="0"/>
              <a:t>В’ячеслав Чорновіл працював </a:t>
            </a:r>
            <a:r>
              <a:rPr lang="uk-UA" dirty="0"/>
              <a:t>на Львівській студії </a:t>
            </a:r>
            <a:r>
              <a:rPr lang="uk-UA" dirty="0" err="1" smtClean="0"/>
              <a:t>телебачення.Почав</a:t>
            </a:r>
            <a:r>
              <a:rPr lang="uk-UA" dirty="0" smtClean="0"/>
              <a:t> </a:t>
            </a:r>
            <a:r>
              <a:rPr lang="uk-UA" dirty="0"/>
              <a:t>виступати </a:t>
            </a:r>
            <a:r>
              <a:rPr lang="uk-UA" dirty="0" smtClean="0"/>
              <a:t>як літературний </a:t>
            </a:r>
          </a:p>
          <a:p>
            <a:r>
              <a:rPr lang="uk-UA" dirty="0" smtClean="0"/>
              <a:t>критик</a:t>
            </a:r>
            <a:r>
              <a:rPr lang="uk-UA" dirty="0"/>
              <a:t>, </a:t>
            </a:r>
            <a:r>
              <a:rPr lang="uk-UA" dirty="0" smtClean="0"/>
              <a:t>досліджуючи </a:t>
            </a:r>
            <a:r>
              <a:rPr lang="uk-UA" dirty="0" err="1" smtClean="0"/>
              <a:t>творчістьТ.Шевченка</a:t>
            </a:r>
            <a:r>
              <a:rPr lang="uk-UA" dirty="0" smtClean="0"/>
              <a:t>, В.Самійленка</a:t>
            </a:r>
            <a:r>
              <a:rPr lang="uk-UA" dirty="0"/>
              <a:t>, </a:t>
            </a:r>
            <a:endParaRPr lang="uk-UA" dirty="0" smtClean="0"/>
          </a:p>
          <a:p>
            <a:r>
              <a:rPr lang="uk-UA" dirty="0" smtClean="0"/>
              <a:t>Б.Грінченка</a:t>
            </a:r>
            <a:r>
              <a:rPr lang="uk-UA" dirty="0"/>
              <a:t>. </a:t>
            </a:r>
            <a:r>
              <a:rPr lang="uk-UA" dirty="0" smtClean="0"/>
              <a:t>Чорновіл </a:t>
            </a:r>
            <a:r>
              <a:rPr lang="uk-UA" dirty="0"/>
              <a:t>був одним з лідерів та активним діячем дисидентського руху. </a:t>
            </a:r>
            <a:r>
              <a:rPr lang="uk-UA" dirty="0" smtClean="0"/>
              <a:t>В’ячеслав </a:t>
            </a:r>
            <a:r>
              <a:rPr lang="uk-UA" dirty="0"/>
              <a:t>Чорновіл був одним із </a:t>
            </a:r>
            <a:endParaRPr lang="uk-UA" dirty="0" smtClean="0"/>
          </a:p>
          <a:p>
            <a:r>
              <a:rPr lang="uk-UA" dirty="0" smtClean="0"/>
              <a:t>ініціаторів </a:t>
            </a:r>
            <a:r>
              <a:rPr lang="uk-UA" dirty="0"/>
              <a:t>створення </a:t>
            </a:r>
            <a:r>
              <a:rPr lang="uk-UA" dirty="0" smtClean="0"/>
              <a:t>Української </a:t>
            </a:r>
            <a:r>
              <a:rPr lang="uk-UA" dirty="0"/>
              <a:t>Гельсінської Групи. </a:t>
            </a:r>
            <a:endParaRPr lang="uk-UA" dirty="0" smtClean="0"/>
          </a:p>
          <a:p>
            <a:r>
              <a:rPr lang="uk-UA" dirty="0" smtClean="0"/>
              <a:t>Видавав </a:t>
            </a:r>
            <a:r>
              <a:rPr lang="uk-UA" dirty="0" err="1"/>
              <a:t>самвидавний</a:t>
            </a:r>
            <a:r>
              <a:rPr lang="uk-UA" dirty="0"/>
              <a:t> «Український </a:t>
            </a:r>
            <a:r>
              <a:rPr lang="uk-UA" dirty="0" err="1" smtClean="0"/>
              <a:t>Вісник»Був</a:t>
            </a:r>
            <a:r>
              <a:rPr lang="uk-UA" dirty="0" smtClean="0"/>
              <a:t> </a:t>
            </a:r>
            <a:r>
              <a:rPr lang="uk-UA" dirty="0"/>
              <a:t>ув’язнений за «антирадянську пропаганду». </a:t>
            </a:r>
            <a:endParaRPr lang="ru-RU" dirty="0"/>
          </a:p>
          <a:p>
            <a:endParaRPr lang="ru-RU" dirty="0"/>
          </a:p>
        </p:txBody>
      </p:sp>
      <p:pic>
        <p:nvPicPr>
          <p:cNvPr id="5124" name="Picture 4" descr="C:\Users\1\AppData\Local\Microsoft\Windows\Temporary Internet Files\Content.IE5\VPNV3OBX\MC900331938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42055" y="5280839"/>
            <a:ext cx="1812202" cy="14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25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36" y="4077072"/>
            <a:ext cx="337187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395010" cy="313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0" y="1756708"/>
            <a:ext cx="8229600" cy="551723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На </a:t>
            </a:r>
            <a:r>
              <a:rPr lang="ru-RU" dirty="0"/>
              <a:t>початку 1960-х </a:t>
            </a:r>
            <a:r>
              <a:rPr lang="ru-RU" dirty="0" err="1"/>
              <a:t>років</a:t>
            </a:r>
            <a:r>
              <a:rPr lang="ru-RU" dirty="0"/>
              <a:t> Алла </a:t>
            </a:r>
            <a:r>
              <a:rPr lang="ru-RU" dirty="0" err="1"/>
              <a:t>Горська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одним </a:t>
            </a:r>
            <a:r>
              <a:rPr lang="ru-RU" dirty="0"/>
              <a:t>з </a:t>
            </a:r>
            <a:r>
              <a:rPr lang="ru-RU" dirty="0" err="1"/>
              <a:t>організаторів</a:t>
            </a:r>
            <a:r>
              <a:rPr lang="ru-RU" dirty="0"/>
              <a:t> Клубу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/>
              <a:t>Сучасник</a:t>
            </a:r>
            <a:r>
              <a:rPr lang="ru-RU" dirty="0"/>
              <a:t>».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В.Симоненком</a:t>
            </a:r>
            <a:r>
              <a:rPr lang="ru-RU" dirty="0"/>
              <a:t> та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Л.Танюком</a:t>
            </a:r>
            <a:r>
              <a:rPr lang="ru-RU" dirty="0" smtClean="0"/>
              <a:t> </a:t>
            </a:r>
            <a:r>
              <a:rPr lang="ru-RU" dirty="0" err="1"/>
              <a:t>виявила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поховання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розстріляних</a:t>
            </a:r>
            <a:r>
              <a:rPr lang="ru-RU" dirty="0" smtClean="0"/>
              <a:t> </a:t>
            </a:r>
            <a:r>
              <a:rPr lang="ru-RU" dirty="0"/>
              <a:t>НКВС на </a:t>
            </a:r>
            <a:r>
              <a:rPr lang="ru-RU" dirty="0" err="1"/>
              <a:t>Лукянівському</a:t>
            </a:r>
            <a:r>
              <a:rPr lang="ru-RU" dirty="0"/>
              <a:t> </a:t>
            </a:r>
            <a:r>
              <a:rPr lang="ru-RU" dirty="0" smtClean="0"/>
              <a:t>та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Васильківському</a:t>
            </a:r>
            <a:r>
              <a:rPr lang="ru-RU" dirty="0"/>
              <a:t> </a:t>
            </a:r>
            <a:r>
              <a:rPr lang="ru-RU" dirty="0" err="1"/>
              <a:t>цвинтарях</a:t>
            </a:r>
            <a:r>
              <a:rPr lang="ru-RU" dirty="0"/>
              <a:t>.  У 1964 </a:t>
            </a:r>
            <a:r>
              <a:rPr lang="ru-RU" dirty="0" err="1"/>
              <a:t>році</a:t>
            </a:r>
            <a:r>
              <a:rPr lang="ru-RU" dirty="0"/>
              <a:t>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 </a:t>
            </a:r>
            <a:r>
              <a:rPr lang="ru-RU" dirty="0"/>
              <a:t>150-річчя </a:t>
            </a:r>
            <a:r>
              <a:rPr lang="ru-RU" dirty="0" err="1"/>
              <a:t>Т.Шевченко</a:t>
            </a:r>
            <a:r>
              <a:rPr lang="ru-RU" dirty="0"/>
              <a:t>, Алла </a:t>
            </a:r>
            <a:r>
              <a:rPr lang="ru-RU" dirty="0" err="1"/>
              <a:t>Горська</a:t>
            </a:r>
            <a:r>
              <a:rPr lang="ru-RU" dirty="0"/>
              <a:t> у </a:t>
            </a:r>
            <a:r>
              <a:rPr lang="ru-RU" dirty="0" err="1"/>
              <a:t>співавторстві</a:t>
            </a:r>
            <a:r>
              <a:rPr lang="ru-RU" dirty="0"/>
              <a:t> з </a:t>
            </a:r>
            <a:r>
              <a:rPr lang="ru-RU" dirty="0" err="1"/>
              <a:t>О.Заливахою</a:t>
            </a:r>
            <a:r>
              <a:rPr lang="ru-RU" dirty="0"/>
              <a:t> </a:t>
            </a:r>
            <a:r>
              <a:rPr lang="ru-RU" dirty="0" err="1"/>
              <a:t>Л.Семіоконою</a:t>
            </a:r>
            <a:r>
              <a:rPr lang="ru-RU" dirty="0"/>
              <a:t>, </a:t>
            </a:r>
            <a:r>
              <a:rPr lang="ru-RU" dirty="0" err="1"/>
              <a:t>Г.Зубченко</a:t>
            </a:r>
            <a:r>
              <a:rPr lang="ru-RU" dirty="0"/>
              <a:t> та </a:t>
            </a:r>
            <a:r>
              <a:rPr lang="ru-RU" dirty="0" err="1"/>
              <a:t>Г.Севрук</a:t>
            </a:r>
            <a:r>
              <a:rPr lang="ru-RU" dirty="0"/>
              <a:t> створила в 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 </a:t>
            </a:r>
            <a:r>
              <a:rPr lang="ru-RU" dirty="0" err="1" smtClean="0"/>
              <a:t>вітраж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«Шевченко. </a:t>
            </a:r>
            <a:r>
              <a:rPr lang="ru-RU" dirty="0" err="1"/>
              <a:t>Мати</a:t>
            </a:r>
            <a:r>
              <a:rPr lang="ru-RU" dirty="0"/>
              <a:t>». </a:t>
            </a:r>
            <a:r>
              <a:rPr lang="ru-RU" dirty="0" err="1"/>
              <a:t>Вітраж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знищено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адміністрацією</a:t>
            </a:r>
            <a:r>
              <a:rPr lang="ru-RU" dirty="0" smtClean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Спеціальна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комісія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уламками</a:t>
            </a:r>
            <a:r>
              <a:rPr lang="ru-RU" dirty="0"/>
              <a:t> </a:t>
            </a:r>
            <a:r>
              <a:rPr lang="ru-RU" dirty="0" err="1"/>
              <a:t>кваліфікувала</a:t>
            </a:r>
            <a:r>
              <a:rPr lang="ru-RU" dirty="0"/>
              <a:t> </a:t>
            </a:r>
            <a:r>
              <a:rPr lang="ru-RU" dirty="0" err="1"/>
              <a:t>вітраж</a:t>
            </a:r>
            <a:r>
              <a:rPr lang="ru-RU" dirty="0"/>
              <a:t> як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 err="1"/>
              <a:t>ідейно</a:t>
            </a:r>
            <a:r>
              <a:rPr lang="ru-RU" dirty="0"/>
              <a:t> </a:t>
            </a:r>
            <a:r>
              <a:rPr lang="ru-RU" dirty="0" err="1"/>
              <a:t>хибний</a:t>
            </a:r>
            <a:r>
              <a:rPr lang="ru-RU" dirty="0"/>
              <a:t>». Алла </a:t>
            </a:r>
            <a:r>
              <a:rPr lang="ru-RU" dirty="0" err="1"/>
              <a:t>Горська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виключена</a:t>
            </a:r>
            <a:r>
              <a:rPr lang="ru-RU" dirty="0" smtClean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Спілки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.  </a:t>
            </a:r>
            <a:r>
              <a:rPr lang="ru-RU" dirty="0" err="1"/>
              <a:t>Горську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неодноразово</a:t>
            </a:r>
            <a:r>
              <a:rPr lang="ru-RU" dirty="0" smtClean="0"/>
              <a:t> </a:t>
            </a:r>
            <a:r>
              <a:rPr lang="ru-RU" dirty="0" err="1"/>
              <a:t>викликали</a:t>
            </a:r>
            <a:r>
              <a:rPr lang="ru-RU" dirty="0"/>
              <a:t> на </a:t>
            </a:r>
            <a:r>
              <a:rPr lang="ru-RU" dirty="0" err="1"/>
              <a:t>допити</a:t>
            </a:r>
            <a:r>
              <a:rPr lang="ru-RU" dirty="0"/>
              <a:t> до КДБ.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присутня</a:t>
            </a:r>
            <a:r>
              <a:rPr lang="ru-RU" dirty="0"/>
              <a:t> на </a:t>
            </a:r>
            <a:r>
              <a:rPr lang="ru-RU" dirty="0" err="1"/>
              <a:t>процесі</a:t>
            </a:r>
            <a:r>
              <a:rPr lang="ru-RU" dirty="0"/>
              <a:t> В. </a:t>
            </a:r>
            <a:r>
              <a:rPr lang="ru-RU" dirty="0" err="1" smtClean="0"/>
              <a:t>Чорновола</a:t>
            </a:r>
            <a:r>
              <a:rPr lang="ru-RU" dirty="0" smtClean="0"/>
              <a:t> </a:t>
            </a:r>
            <a:r>
              <a:rPr lang="ru-RU" dirty="0"/>
              <a:t>у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1967 </a:t>
            </a:r>
            <a:r>
              <a:rPr lang="ru-RU" dirty="0" err="1"/>
              <a:t>році</a:t>
            </a:r>
            <a:r>
              <a:rPr lang="ru-RU" dirty="0"/>
              <a:t>, де з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киян</a:t>
            </a:r>
            <a:r>
              <a:rPr lang="ru-RU" dirty="0"/>
              <a:t> написала протест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/>
              <a:t>незаконного </a:t>
            </a:r>
            <a:r>
              <a:rPr lang="ru-RU" dirty="0" err="1"/>
              <a:t>ведення</a:t>
            </a:r>
            <a:r>
              <a:rPr lang="ru-RU" dirty="0"/>
              <a:t> суду. Алла </a:t>
            </a:r>
            <a:r>
              <a:rPr lang="ru-RU" dirty="0" err="1"/>
              <a:t>Горська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підтримувала</a:t>
            </a:r>
            <a:r>
              <a:rPr lang="ru-RU" dirty="0" smtClean="0"/>
              <a:t> </a:t>
            </a:r>
            <a:r>
              <a:rPr lang="ru-RU" dirty="0" err="1"/>
              <a:t>правозахисників</a:t>
            </a:r>
            <a:r>
              <a:rPr lang="ru-RU" dirty="0"/>
              <a:t> та </a:t>
            </a:r>
            <a:r>
              <a:rPr lang="ru-RU" dirty="0" err="1"/>
              <a:t>вояків</a:t>
            </a:r>
            <a:r>
              <a:rPr lang="ru-RU" dirty="0"/>
              <a:t> ОУН-УПА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поверталися</a:t>
            </a:r>
            <a:r>
              <a:rPr lang="ru-RU" dirty="0"/>
              <a:t> з </a:t>
            </a:r>
            <a:r>
              <a:rPr lang="ru-RU" dirty="0" err="1"/>
              <a:t>ув’язнення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1685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Горська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Алла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(1929 - 1970)</a:t>
            </a:r>
          </a:p>
        </p:txBody>
      </p:sp>
    </p:spTree>
    <p:extLst>
      <p:ext uri="{BB962C8B-B14F-4D97-AF65-F5344CB8AC3E}">
        <p14:creationId xmlns:p14="http://schemas.microsoft.com/office/powerpoint/2010/main" val="315719065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1020</Words>
  <Application>Microsoft Office PowerPoint</Application>
  <PresentationFormat>Экран (4:3)</PresentationFormat>
  <Paragraphs>78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DesignTemplate</vt:lpstr>
      <vt:lpstr>Шістдесятники</vt:lpstr>
      <vt:lpstr>Загалом про шістдесятників</vt:lpstr>
      <vt:lpstr>Презентация PowerPoint</vt:lpstr>
      <vt:lpstr>Презентация PowerPoint</vt:lpstr>
      <vt:lpstr>                    Василь Симоненко                    ( 1935 - 1963)</vt:lpstr>
      <vt:lpstr>Світличний Іван  (1929 - 1992)</vt:lpstr>
      <vt:lpstr>Горська Алла  (1929 - 1970)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2013-12-14T23:04:18Z</dcterms:created>
  <dcterms:modified xsi:type="dcterms:W3CDTF">2013-12-15T18:14:51Z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