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1" autoAdjust="0"/>
    <p:restoredTop sz="94660"/>
  </p:normalViewPr>
  <p:slideViewPr>
    <p:cSldViewPr>
      <p:cViewPr>
        <p:scale>
          <a:sx n="50" d="100"/>
          <a:sy n="50" d="100"/>
        </p:scale>
        <p:origin x="-11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556E5B-C3EC-4E52-ABE6-97DA2042516B}" type="datetimeFigureOut">
              <a:rPr lang="ru-RU" smtClean="0"/>
              <a:t>16.02.2015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479E48-4712-4BD8-A875-4201D72B7B2F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24544" y="1052736"/>
            <a:ext cx="9144000" cy="2736304"/>
          </a:xfrm>
        </p:spPr>
        <p:txBody>
          <a:bodyPr>
            <a:noAutofit/>
          </a:bodyPr>
          <a:lstStyle/>
          <a:p>
            <a:r>
              <a:rPr lang="uk-UA" sz="6000" i="1" dirty="0" smtClean="0">
                <a:solidFill>
                  <a:srgbClr val="FFFF00"/>
                </a:solidFill>
              </a:rPr>
              <a:t>Кандиба Іван Олексійович</a:t>
            </a:r>
            <a:r>
              <a:rPr lang="uk-UA" sz="6000" i="1" dirty="0" smtClean="0"/>
              <a:t/>
            </a:r>
            <a:br>
              <a:rPr lang="uk-UA" sz="6000" i="1" dirty="0" smtClean="0"/>
            </a:br>
            <a:r>
              <a:rPr lang="uk-UA" sz="6000" i="1" dirty="0" smtClean="0"/>
              <a:t>(</a:t>
            </a:r>
            <a:r>
              <a:rPr lang="ru-RU" sz="6000" b="0" dirty="0" smtClean="0"/>
              <a:t>07.06.1930 – 8.11.2002)</a:t>
            </a:r>
            <a:endParaRPr lang="ru-RU" sz="6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35816" y="4509120"/>
            <a:ext cx="4608184" cy="1768160"/>
          </a:xfrm>
        </p:spPr>
        <p:txBody>
          <a:bodyPr/>
          <a:lstStyle/>
          <a:p>
            <a:pPr algn="l"/>
            <a:r>
              <a:rPr lang="uk-UA" dirty="0" smtClean="0"/>
              <a:t>Роботу виконала</a:t>
            </a:r>
            <a:br>
              <a:rPr lang="uk-UA" dirty="0" smtClean="0"/>
            </a:br>
            <a:r>
              <a:rPr lang="uk-UA" dirty="0" smtClean="0"/>
              <a:t>учениця І</a:t>
            </a:r>
            <a:r>
              <a:rPr lang="en-US" dirty="0" smtClean="0"/>
              <a:t>V</a:t>
            </a:r>
            <a:r>
              <a:rPr lang="uk-UA" dirty="0" smtClean="0"/>
              <a:t>-М курсу</a:t>
            </a:r>
            <a:br>
              <a:rPr lang="uk-UA" dirty="0" smtClean="0"/>
            </a:br>
            <a:r>
              <a:rPr lang="uk-UA" dirty="0" smtClean="0"/>
              <a:t>Безпала Таміла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5724128" cy="6165304"/>
          </a:xfrm>
        </p:spPr>
        <p:txBody>
          <a:bodyPr>
            <a:normAutofit/>
          </a:bodyPr>
          <a:lstStyle/>
          <a:p>
            <a:r>
              <a:rPr lang="ru-RU" dirty="0" smtClean="0"/>
              <a:t>08.04.90 </a:t>
            </a:r>
            <a:r>
              <a:rPr lang="ru-RU" dirty="0" err="1" smtClean="0"/>
              <a:t>Кандиба</a:t>
            </a:r>
            <a:r>
              <a:rPr lang="ru-RU" dirty="0" smtClean="0"/>
              <a:t> створив </a:t>
            </a:r>
            <a:r>
              <a:rPr lang="ru-RU" dirty="0" err="1" smtClean="0"/>
              <a:t>і</a:t>
            </a:r>
            <a:r>
              <a:rPr lang="ru-RU" dirty="0" smtClean="0"/>
              <a:t> став першим головою </a:t>
            </a:r>
            <a:r>
              <a:rPr lang="ru-RU" dirty="0" err="1" smtClean="0"/>
              <a:t>Всеукраїнського</a:t>
            </a:r>
            <a:r>
              <a:rPr lang="ru-RU" dirty="0" smtClean="0"/>
              <a:t> </a:t>
            </a:r>
            <a:r>
              <a:rPr lang="ru-RU" dirty="0" err="1" smtClean="0"/>
              <a:t>політичного</a:t>
            </a:r>
            <a:r>
              <a:rPr lang="ru-RU" dirty="0" smtClean="0"/>
              <a:t> </a:t>
            </a:r>
            <a:r>
              <a:rPr lang="ru-RU" dirty="0" err="1" smtClean="0"/>
              <a:t>об’єднання</a:t>
            </a:r>
            <a:r>
              <a:rPr lang="ru-RU" dirty="0" smtClean="0"/>
              <a:t> ДСУ — «</a:t>
            </a:r>
            <a:r>
              <a:rPr lang="ru-RU" dirty="0" err="1" smtClean="0"/>
              <a:t>Державна</a:t>
            </a:r>
            <a:r>
              <a:rPr lang="ru-RU" dirty="0" smtClean="0"/>
              <a:t> </a:t>
            </a:r>
            <a:r>
              <a:rPr lang="ru-RU" dirty="0" err="1" smtClean="0"/>
              <a:t>Самостійність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». </a:t>
            </a:r>
            <a:endParaRPr lang="ru-RU" dirty="0" smtClean="0"/>
          </a:p>
          <a:p>
            <a:r>
              <a:rPr lang="ru-RU" dirty="0" err="1" smtClean="0"/>
              <a:t>Кандиба</a:t>
            </a:r>
            <a:r>
              <a:rPr lang="ru-RU" dirty="0" smtClean="0"/>
              <a:t> — </a:t>
            </a:r>
            <a:r>
              <a:rPr lang="ru-RU" dirty="0" err="1" smtClean="0"/>
              <a:t>засновник</a:t>
            </a:r>
            <a:r>
              <a:rPr lang="ru-RU" dirty="0" smtClean="0"/>
              <a:t>, а </a:t>
            </a:r>
            <a:r>
              <a:rPr lang="ru-RU" dirty="0" err="1" smtClean="0"/>
              <a:t>потім</a:t>
            </a:r>
            <a:r>
              <a:rPr lang="ru-RU" dirty="0" smtClean="0"/>
              <a:t> редактор </a:t>
            </a:r>
            <a:r>
              <a:rPr lang="ru-RU" dirty="0" err="1" smtClean="0"/>
              <a:t>партійної</a:t>
            </a:r>
            <a:r>
              <a:rPr lang="ru-RU" dirty="0" smtClean="0"/>
              <a:t> </a:t>
            </a:r>
            <a:r>
              <a:rPr lang="ru-RU" dirty="0" err="1" smtClean="0"/>
              <a:t>ґазети</a:t>
            </a:r>
            <a:r>
              <a:rPr lang="ru-RU" dirty="0" smtClean="0"/>
              <a:t> «</a:t>
            </a:r>
            <a:r>
              <a:rPr lang="ru-RU" b="1" dirty="0" err="1" smtClean="0">
                <a:solidFill>
                  <a:srgbClr val="7030A0"/>
                </a:solidFill>
              </a:rPr>
              <a:t>Нескорена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 err="1" smtClean="0">
                <a:solidFill>
                  <a:srgbClr val="7030A0"/>
                </a:solidFill>
              </a:rPr>
              <a:t>нація</a:t>
            </a:r>
            <a:r>
              <a:rPr lang="ru-RU" b="1" dirty="0" smtClean="0">
                <a:solidFill>
                  <a:srgbClr val="7030A0"/>
                </a:solidFill>
              </a:rPr>
              <a:t>».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dirty="0" smtClean="0"/>
              <a:t>04.11.92 </a:t>
            </a:r>
            <a:r>
              <a:rPr lang="ru-RU" dirty="0" err="1" smtClean="0"/>
              <a:t>Кандиба</a:t>
            </a:r>
            <a:r>
              <a:rPr lang="ru-RU" dirty="0" smtClean="0"/>
              <a:t> став членом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націоналістів</a:t>
            </a:r>
            <a:r>
              <a:rPr lang="ru-RU" dirty="0" smtClean="0"/>
              <a:t> (ОУН)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 ж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кооптований</a:t>
            </a:r>
            <a:r>
              <a:rPr lang="ru-RU" dirty="0" smtClean="0"/>
              <a:t> до </a:t>
            </a:r>
            <a:r>
              <a:rPr lang="ru-RU" dirty="0" err="1" smtClean="0"/>
              <a:t>комітету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леґалізації</a:t>
            </a:r>
            <a:r>
              <a:rPr lang="ru-RU" dirty="0" smtClean="0"/>
              <a:t> та </a:t>
            </a:r>
            <a:r>
              <a:rPr lang="ru-RU" dirty="0" err="1" smtClean="0"/>
              <a:t>відродження</a:t>
            </a:r>
            <a:r>
              <a:rPr lang="ru-RU" dirty="0" smtClean="0"/>
              <a:t> ОУН.</a:t>
            </a:r>
            <a:endParaRPr lang="ru-RU" dirty="0"/>
          </a:p>
        </p:txBody>
      </p:sp>
      <p:pic>
        <p:nvPicPr>
          <p:cNvPr id="4" name="Рисунок 3" descr="http://neskorena-nacia.com.ua/images/periodics/neskorena-nacia/2015/1-201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836712"/>
            <a:ext cx="3707904" cy="54072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4869160"/>
            <a:ext cx="8280920" cy="19888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Помер </a:t>
            </a:r>
            <a:r>
              <a:rPr lang="ru-RU" dirty="0" smtClean="0"/>
              <a:t>у </a:t>
            </a:r>
            <a:r>
              <a:rPr lang="ru-RU" dirty="0" err="1" smtClean="0"/>
              <a:t>Львові</a:t>
            </a:r>
            <a:r>
              <a:rPr lang="ru-RU" dirty="0" smtClean="0"/>
              <a:t> 8 листопада 2002 року. Похорон </a:t>
            </a:r>
            <a:r>
              <a:rPr lang="ru-RU" dirty="0" err="1" smtClean="0"/>
              <a:t>відбувся</a:t>
            </a:r>
            <a:r>
              <a:rPr lang="ru-RU" dirty="0" smtClean="0"/>
              <a:t> 10 листопада на </a:t>
            </a:r>
            <a:r>
              <a:rPr lang="ru-RU" dirty="0" err="1" smtClean="0"/>
              <a:t>Личаківському</a:t>
            </a:r>
            <a:r>
              <a:rPr lang="ru-RU" dirty="0" smtClean="0"/>
              <a:t> </a:t>
            </a:r>
            <a:r>
              <a:rPr lang="ru-RU" dirty="0" err="1" smtClean="0"/>
              <a:t>цвинтарі</a:t>
            </a:r>
            <a:r>
              <a:rPr lang="ru-RU" dirty="0" smtClean="0"/>
              <a:t> м. Львова.</a:t>
            </a:r>
          </a:p>
          <a:p>
            <a:r>
              <a:rPr lang="ru-RU" dirty="0" err="1" smtClean="0"/>
              <a:t>Нагороджений</a:t>
            </a:r>
            <a:r>
              <a:rPr lang="ru-RU" dirty="0" smtClean="0"/>
              <a:t> Орденом «За </a:t>
            </a:r>
            <a:r>
              <a:rPr lang="ru-RU" dirty="0" err="1" smtClean="0"/>
              <a:t>мужність</a:t>
            </a:r>
            <a:r>
              <a:rPr lang="ru-RU" dirty="0" smtClean="0"/>
              <a:t>» </a:t>
            </a:r>
            <a:r>
              <a:rPr lang="en-US" dirty="0" smtClean="0"/>
              <a:t>I </a:t>
            </a:r>
            <a:r>
              <a:rPr lang="ru-RU" dirty="0" smtClean="0"/>
              <a:t>ст. (8 листопада 2006) </a:t>
            </a:r>
            <a:r>
              <a:rPr lang="ru-RU" dirty="0" smtClean="0"/>
              <a:t>(</a:t>
            </a:r>
            <a:r>
              <a:rPr lang="ru-RU" dirty="0" smtClean="0"/>
              <a:t>посмертно).</a:t>
            </a:r>
          </a:p>
          <a:p>
            <a:endParaRPr lang="ru-RU" dirty="0"/>
          </a:p>
        </p:txBody>
      </p:sp>
      <p:pic>
        <p:nvPicPr>
          <p:cNvPr id="22530" name="Picture 2" descr="Іван Кандиба — людина-легенд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76672"/>
            <a:ext cx="30480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908720"/>
            <a:ext cx="4258816" cy="5415880"/>
          </a:xfrm>
        </p:spPr>
        <p:txBody>
          <a:bodyPr/>
          <a:lstStyle/>
          <a:p>
            <a:r>
              <a:rPr lang="ru-RU" dirty="0" err="1" smtClean="0"/>
              <a:t>Народився</a:t>
            </a:r>
            <a:r>
              <a:rPr lang="ru-RU" dirty="0" smtClean="0"/>
              <a:t> в </a:t>
            </a:r>
            <a:r>
              <a:rPr lang="ru-RU" dirty="0" err="1" smtClean="0"/>
              <a:t>селянській</a:t>
            </a:r>
            <a:r>
              <a:rPr lang="ru-RU" dirty="0" smtClean="0"/>
              <a:t> </a:t>
            </a:r>
            <a:r>
              <a:rPr lang="ru-RU" dirty="0" err="1" smtClean="0"/>
              <a:t>родині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1945 </a:t>
            </a:r>
            <a:r>
              <a:rPr lang="ru-RU" dirty="0" smtClean="0"/>
              <a:t>родина </a:t>
            </a:r>
            <a:r>
              <a:rPr lang="ru-RU" dirty="0" err="1" smtClean="0"/>
              <a:t>Кандиби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примусово</a:t>
            </a:r>
            <a:r>
              <a:rPr lang="ru-RU" dirty="0" smtClean="0"/>
              <a:t> переселена в </a:t>
            </a:r>
            <a:r>
              <a:rPr lang="ru-RU" dirty="0" err="1" smtClean="0"/>
              <a:t>Україну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1953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закінчив</a:t>
            </a:r>
            <a:r>
              <a:rPr lang="ru-RU" dirty="0" smtClean="0"/>
              <a:t> </a:t>
            </a:r>
            <a:r>
              <a:rPr lang="ru-RU" dirty="0" err="1" smtClean="0"/>
              <a:t>юридичний</a:t>
            </a:r>
            <a:r>
              <a:rPr lang="ru-RU" dirty="0" smtClean="0"/>
              <a:t> факультет </a:t>
            </a:r>
            <a:r>
              <a:rPr lang="ru-RU" dirty="0" err="1" smtClean="0"/>
              <a:t>Львівського</a:t>
            </a:r>
            <a:r>
              <a:rPr lang="ru-RU" dirty="0" smtClean="0"/>
              <a:t> </a:t>
            </a:r>
            <a:r>
              <a:rPr lang="ru-RU" dirty="0" err="1" smtClean="0"/>
              <a:t>університету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Десять отважных. &quot; ЗАКОНЪ.COM юридический вестникъ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764704"/>
            <a:ext cx="3723634" cy="52627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96752"/>
            <a:ext cx="5436096" cy="527186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. </a:t>
            </a:r>
            <a:r>
              <a:rPr lang="ru-RU" dirty="0" err="1" smtClean="0"/>
              <a:t>Підтримав</a:t>
            </a:r>
            <a:r>
              <a:rPr lang="ru-RU" dirty="0" smtClean="0"/>
              <a:t> </a:t>
            </a:r>
            <a:r>
              <a:rPr lang="ru-RU" dirty="0" err="1" smtClean="0"/>
              <a:t>ідею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нелеґальної</a:t>
            </a:r>
            <a:r>
              <a:rPr lang="ru-RU" dirty="0" smtClean="0"/>
              <a:t> </a:t>
            </a:r>
            <a:r>
              <a:rPr lang="ru-RU" dirty="0" err="1" smtClean="0"/>
              <a:t>марксистської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 smtClean="0"/>
              <a:t> </a:t>
            </a:r>
            <a:r>
              <a:rPr lang="ru-RU" dirty="0" err="1" smtClean="0"/>
              <a:t>Українська</a:t>
            </a:r>
            <a:r>
              <a:rPr lang="ru-RU" dirty="0" smtClean="0"/>
              <a:t> </a:t>
            </a:r>
            <a:r>
              <a:rPr lang="ru-RU" dirty="0" err="1" smtClean="0"/>
              <a:t>Робітничо-Селянська</a:t>
            </a:r>
            <a:r>
              <a:rPr lang="ru-RU" dirty="0" smtClean="0"/>
              <a:t> </a:t>
            </a:r>
            <a:r>
              <a:rPr lang="ru-RU" dirty="0" err="1" smtClean="0"/>
              <a:t>Спілка</a:t>
            </a:r>
            <a:r>
              <a:rPr lang="ru-RU" dirty="0" smtClean="0"/>
              <a:t> (УРСС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літку</a:t>
            </a:r>
            <a:r>
              <a:rPr lang="ru-RU" dirty="0" smtClean="0"/>
              <a:t> 1960 </a:t>
            </a:r>
            <a:r>
              <a:rPr lang="ru-RU" dirty="0" err="1" smtClean="0"/>
              <a:t>Кандиба</a:t>
            </a:r>
            <a:r>
              <a:rPr lang="ru-RU" dirty="0" smtClean="0"/>
              <a:t> одержав </a:t>
            </a:r>
            <a:r>
              <a:rPr lang="ru-RU" dirty="0" err="1" smtClean="0"/>
              <a:t>від</a:t>
            </a:r>
            <a:r>
              <a:rPr lang="ru-RU" dirty="0" smtClean="0"/>
              <a:t> Л. </a:t>
            </a:r>
            <a:r>
              <a:rPr lang="ru-RU" dirty="0" err="1" smtClean="0"/>
              <a:t>Лук’яненка</a:t>
            </a:r>
            <a:r>
              <a:rPr lang="ru-RU" dirty="0" smtClean="0"/>
              <a:t> проект </a:t>
            </a:r>
            <a:r>
              <a:rPr lang="ru-RU" dirty="0" err="1" smtClean="0"/>
              <a:t>програми</a:t>
            </a:r>
            <a:r>
              <a:rPr lang="ru-RU" dirty="0" smtClean="0"/>
              <a:t> УРСС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розгорнув</a:t>
            </a:r>
            <a:r>
              <a:rPr lang="ru-RU" dirty="0" smtClean="0"/>
              <a:t> </a:t>
            </a:r>
            <a:r>
              <a:rPr lang="ru-RU" dirty="0" err="1" smtClean="0"/>
              <a:t>активну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endParaRPr lang="ru-RU" dirty="0" smtClean="0"/>
          </a:p>
          <a:p>
            <a:r>
              <a:rPr lang="ru-RU" dirty="0" smtClean="0"/>
              <a:t>. </a:t>
            </a:r>
            <a:r>
              <a:rPr lang="ru-RU" dirty="0" smtClean="0"/>
              <a:t>У </a:t>
            </a:r>
            <a:r>
              <a:rPr lang="ru-RU" dirty="0" err="1" smtClean="0"/>
              <a:t>листопаді</a:t>
            </a:r>
            <a:r>
              <a:rPr lang="ru-RU" dirty="0" smtClean="0"/>
              <a:t> 1960 в </a:t>
            </a:r>
            <a:r>
              <a:rPr lang="ru-RU" dirty="0" err="1" smtClean="0"/>
              <a:t>помешканні</a:t>
            </a:r>
            <a:r>
              <a:rPr lang="ru-RU" dirty="0" smtClean="0"/>
              <a:t> </a:t>
            </a:r>
            <a:r>
              <a:rPr lang="ru-RU" dirty="0" err="1" smtClean="0"/>
              <a:t>Кандиби</a:t>
            </a:r>
            <a:r>
              <a:rPr lang="ru-RU" dirty="0" smtClean="0"/>
              <a:t> </a:t>
            </a:r>
            <a:r>
              <a:rPr lang="ru-RU" dirty="0" err="1" smtClean="0"/>
              <a:t>відбулося</a:t>
            </a:r>
            <a:r>
              <a:rPr lang="ru-RU" dirty="0" smtClean="0"/>
              <a:t> </a:t>
            </a:r>
            <a:r>
              <a:rPr lang="ru-RU" dirty="0" err="1" smtClean="0"/>
              <a:t>обговорення</a:t>
            </a:r>
            <a:r>
              <a:rPr lang="ru-RU" dirty="0" smtClean="0"/>
              <a:t> </a:t>
            </a:r>
            <a:r>
              <a:rPr lang="ru-RU" dirty="0" err="1" smtClean="0"/>
              <a:t>проґрами</a:t>
            </a:r>
            <a:r>
              <a:rPr lang="ru-RU" dirty="0" smtClean="0"/>
              <a:t> </a:t>
            </a:r>
            <a:r>
              <a:rPr lang="ru-RU" dirty="0" smtClean="0"/>
              <a:t>УРСС</a:t>
            </a:r>
          </a:p>
          <a:p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розповсюджував</a:t>
            </a:r>
            <a:r>
              <a:rPr lang="ru-RU" dirty="0" smtClean="0"/>
              <a:t> </a:t>
            </a:r>
            <a:r>
              <a:rPr lang="ru-RU" dirty="0" err="1" smtClean="0"/>
              <a:t>ґазету</a:t>
            </a:r>
            <a:r>
              <a:rPr lang="ru-RU" dirty="0" smtClean="0"/>
              <a:t> «Наше слово»,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видавалася</a:t>
            </a:r>
            <a:r>
              <a:rPr lang="ru-RU" dirty="0" smtClean="0"/>
              <a:t> за кордоном, </a:t>
            </a:r>
            <a:r>
              <a:rPr lang="ru-RU" dirty="0" err="1" smtClean="0"/>
              <a:t>знайомив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людей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проґрамою</a:t>
            </a:r>
            <a:r>
              <a:rPr lang="ru-RU" dirty="0" smtClean="0"/>
              <a:t> УРСС.</a:t>
            </a:r>
            <a:endParaRPr lang="ru-RU" dirty="0"/>
          </a:p>
        </p:txBody>
      </p:sp>
      <p:pic>
        <p:nvPicPr>
          <p:cNvPr id="16386" name="Picture 2" descr="http://museum.khpg.org/files/photos/1161355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340768"/>
            <a:ext cx="2857500" cy="4676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1268760"/>
            <a:ext cx="831641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i="1" dirty="0" err="1">
                <a:solidFill>
                  <a:srgbClr val="7030A0"/>
                </a:solidFill>
              </a:rPr>
              <a:t>Напередодні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обговорення</a:t>
            </a:r>
            <a:r>
              <a:rPr lang="ru-RU" sz="3200" i="1" dirty="0">
                <a:solidFill>
                  <a:srgbClr val="7030A0"/>
                </a:solidFill>
              </a:rPr>
              <a:t> другого </a:t>
            </a:r>
            <a:r>
              <a:rPr lang="ru-RU" sz="3200" i="1" dirty="0" err="1">
                <a:solidFill>
                  <a:srgbClr val="7030A0"/>
                </a:solidFill>
              </a:rPr>
              <a:t>варіанту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проґрами</a:t>
            </a:r>
            <a:r>
              <a:rPr lang="ru-RU" sz="3200" i="1" dirty="0">
                <a:solidFill>
                  <a:srgbClr val="7030A0"/>
                </a:solidFill>
              </a:rPr>
              <a:t>, 20.01.61, 7 </a:t>
            </a:r>
            <a:r>
              <a:rPr lang="ru-RU" sz="3200" i="1" dirty="0" err="1">
                <a:solidFill>
                  <a:srgbClr val="7030A0"/>
                </a:solidFill>
              </a:rPr>
              <a:t>членів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групи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були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заарештовані</a:t>
            </a:r>
            <a:r>
              <a:rPr lang="ru-RU" sz="3200" i="1" dirty="0">
                <a:solidFill>
                  <a:srgbClr val="7030A0"/>
                </a:solidFill>
              </a:rPr>
              <a:t>. </a:t>
            </a:r>
            <a:endParaRPr lang="ru-RU" sz="3200" i="1" dirty="0" smtClean="0">
              <a:solidFill>
                <a:srgbClr val="7030A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3200" i="1" dirty="0" err="1" smtClean="0">
                <a:solidFill>
                  <a:srgbClr val="7030A0"/>
                </a:solidFill>
              </a:rPr>
              <a:t>Кандиба</a:t>
            </a:r>
            <a:r>
              <a:rPr lang="ru-RU" sz="3200" i="1" dirty="0">
                <a:solidFill>
                  <a:srgbClr val="7030A0"/>
                </a:solidFill>
              </a:rPr>
              <a:t>, </a:t>
            </a:r>
            <a:r>
              <a:rPr lang="ru-RU" sz="3200" i="1" dirty="0" err="1">
                <a:solidFill>
                  <a:srgbClr val="7030A0"/>
                </a:solidFill>
              </a:rPr>
              <a:t>звинувачений</a:t>
            </a:r>
            <a:r>
              <a:rPr lang="ru-RU" sz="3200" i="1" dirty="0">
                <a:solidFill>
                  <a:srgbClr val="7030A0"/>
                </a:solidFill>
              </a:rPr>
              <a:t> у «</a:t>
            </a:r>
            <a:r>
              <a:rPr lang="ru-RU" sz="3200" i="1" dirty="0" err="1">
                <a:solidFill>
                  <a:srgbClr val="7030A0"/>
                </a:solidFill>
              </a:rPr>
              <a:t>зраді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Батьківщини</a:t>
            </a:r>
            <a:r>
              <a:rPr lang="ru-RU" sz="3200" i="1" dirty="0">
                <a:solidFill>
                  <a:srgbClr val="7030A0"/>
                </a:solidFill>
              </a:rPr>
              <a:t>» за ст. 56, 64 КК УРСР, </a:t>
            </a:r>
            <a:r>
              <a:rPr lang="ru-RU" sz="3200" i="1" dirty="0" err="1">
                <a:solidFill>
                  <a:srgbClr val="7030A0"/>
                </a:solidFill>
              </a:rPr>
              <a:t>засуджений</a:t>
            </a:r>
            <a:r>
              <a:rPr lang="ru-RU" sz="3200" i="1" dirty="0">
                <a:solidFill>
                  <a:srgbClr val="7030A0"/>
                </a:solidFill>
              </a:rPr>
              <a:t> 20-24 </a:t>
            </a:r>
            <a:r>
              <a:rPr lang="ru-RU" sz="3200" i="1" dirty="0" err="1">
                <a:solidFill>
                  <a:srgbClr val="7030A0"/>
                </a:solidFill>
              </a:rPr>
              <a:t>травня</a:t>
            </a:r>
            <a:r>
              <a:rPr lang="ru-RU" sz="3200" i="1" dirty="0">
                <a:solidFill>
                  <a:srgbClr val="7030A0"/>
                </a:solidFill>
              </a:rPr>
              <a:t> 1961 до 15 </a:t>
            </a:r>
            <a:r>
              <a:rPr lang="ru-RU" sz="3200" i="1" dirty="0" err="1">
                <a:solidFill>
                  <a:srgbClr val="7030A0"/>
                </a:solidFill>
              </a:rPr>
              <a:t>років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таборів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суворого</a:t>
            </a:r>
            <a:r>
              <a:rPr lang="ru-RU" sz="3200" i="1" dirty="0">
                <a:solidFill>
                  <a:srgbClr val="7030A0"/>
                </a:solidFill>
              </a:rPr>
              <a:t> режиму</a:t>
            </a:r>
            <a:r>
              <a:rPr lang="ru-RU" sz="3200" i="1" dirty="0" smtClean="0">
                <a:solidFill>
                  <a:srgbClr val="7030A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3200" i="1" dirty="0" smtClean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Карався</a:t>
            </a:r>
            <a:r>
              <a:rPr lang="ru-RU" sz="3200" i="1" dirty="0">
                <a:solidFill>
                  <a:srgbClr val="7030A0"/>
                </a:solidFill>
              </a:rPr>
              <a:t> в </a:t>
            </a:r>
            <a:r>
              <a:rPr lang="ru-RU" sz="3200" i="1" dirty="0" err="1">
                <a:solidFill>
                  <a:srgbClr val="7030A0"/>
                </a:solidFill>
              </a:rPr>
              <a:t>Мордовії</a:t>
            </a:r>
            <a:r>
              <a:rPr lang="ru-RU" sz="3200" i="1" dirty="0">
                <a:solidFill>
                  <a:srgbClr val="7030A0"/>
                </a:solidFill>
              </a:rPr>
              <a:t> (</a:t>
            </a:r>
            <a:r>
              <a:rPr lang="ru-RU" sz="3200" i="1" dirty="0" err="1">
                <a:solidFill>
                  <a:srgbClr val="7030A0"/>
                </a:solidFill>
              </a:rPr>
              <a:t>табір</a:t>
            </a:r>
            <a:r>
              <a:rPr lang="ru-RU" sz="3200" i="1" dirty="0">
                <a:solidFill>
                  <a:srgbClr val="7030A0"/>
                </a:solidFill>
              </a:rPr>
              <a:t> ЖХ-385/11, ст. Явас) </a:t>
            </a:r>
            <a:r>
              <a:rPr lang="ru-RU" sz="3200" i="1" dirty="0" err="1">
                <a:solidFill>
                  <a:srgbClr val="7030A0"/>
                </a:solidFill>
              </a:rPr>
              <a:t>і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Пермській</a:t>
            </a:r>
            <a:r>
              <a:rPr lang="ru-RU" sz="3200" i="1" dirty="0">
                <a:solidFill>
                  <a:srgbClr val="7030A0"/>
                </a:solidFill>
              </a:rPr>
              <a:t> обл. (ВС-389/ 35, ст. </a:t>
            </a:r>
            <a:r>
              <a:rPr lang="ru-RU" sz="3200" i="1" dirty="0" err="1">
                <a:solidFill>
                  <a:srgbClr val="7030A0"/>
                </a:solidFill>
              </a:rPr>
              <a:t>Всехсвятська</a:t>
            </a:r>
            <a:r>
              <a:rPr lang="ru-RU" sz="3200" i="1" dirty="0">
                <a:solidFill>
                  <a:srgbClr val="7030A0"/>
                </a:solidFill>
              </a:rPr>
              <a:t> </a:t>
            </a:r>
            <a:r>
              <a:rPr lang="ru-RU" sz="3200" i="1" dirty="0" err="1">
                <a:solidFill>
                  <a:srgbClr val="7030A0"/>
                </a:solidFill>
              </a:rPr>
              <a:t>Чусовського</a:t>
            </a:r>
            <a:r>
              <a:rPr lang="ru-RU" sz="3200" i="1" dirty="0">
                <a:solidFill>
                  <a:srgbClr val="7030A0"/>
                </a:solidFill>
              </a:rPr>
              <a:t> р-ну).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389120"/>
          </a:xfrm>
        </p:spPr>
        <p:txBody>
          <a:bodyPr/>
          <a:lstStyle/>
          <a:p>
            <a:r>
              <a:rPr lang="ru-RU" dirty="0" smtClean="0"/>
              <a:t>1962 </a:t>
            </a:r>
            <a:r>
              <a:rPr lang="ru-RU" dirty="0" smtClean="0"/>
              <a:t>в </a:t>
            </a:r>
            <a:r>
              <a:rPr lang="ru-RU" dirty="0" err="1" smtClean="0"/>
              <a:t>Явасі</a:t>
            </a:r>
            <a:r>
              <a:rPr lang="ru-RU" dirty="0" smtClean="0"/>
              <a:t> </a:t>
            </a:r>
            <a:r>
              <a:rPr lang="ru-RU" dirty="0" err="1" smtClean="0"/>
              <a:t>засуджений</a:t>
            </a:r>
            <a:r>
              <a:rPr lang="ru-RU" dirty="0" smtClean="0"/>
              <a:t> до 1</a:t>
            </a:r>
            <a:r>
              <a:rPr lang="ru-RU" dirty="0" smtClean="0"/>
              <a:t> </a:t>
            </a:r>
            <a:r>
              <a:rPr lang="ru-RU" dirty="0" smtClean="0"/>
              <a:t>року тюремного </a:t>
            </a:r>
            <a:r>
              <a:rPr lang="ru-RU" dirty="0" err="1" smtClean="0"/>
              <a:t>ув’язнення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протести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жорстокого</a:t>
            </a:r>
            <a:r>
              <a:rPr lang="ru-RU" dirty="0" smtClean="0"/>
              <a:t> режиму 20.03.67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засуджений</a:t>
            </a:r>
            <a:r>
              <a:rPr lang="ru-RU" dirty="0" smtClean="0"/>
              <a:t> на 3 роки тюремного </a:t>
            </a:r>
            <a:r>
              <a:rPr lang="ru-RU" dirty="0" err="1" smtClean="0"/>
              <a:t>ув’язнення</a:t>
            </a:r>
            <a:r>
              <a:rPr lang="ru-RU" dirty="0" smtClean="0"/>
              <a:t> (м. Владимир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smtClean="0"/>
              <a:t>25.07.69 разом </a:t>
            </a:r>
            <a:r>
              <a:rPr lang="ru-RU" dirty="0" err="1" smtClean="0"/>
              <a:t>з</a:t>
            </a:r>
            <a:r>
              <a:rPr lang="ru-RU" dirty="0" smtClean="0"/>
              <a:t> Л. </a:t>
            </a:r>
            <a:r>
              <a:rPr lang="ru-RU" dirty="0" err="1" smtClean="0"/>
              <a:t>Лук’яненком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М. </a:t>
            </a:r>
            <a:r>
              <a:rPr lang="ru-RU" dirty="0" err="1" smtClean="0"/>
              <a:t>Горинем</a:t>
            </a:r>
            <a:r>
              <a:rPr lang="ru-RU" dirty="0" smtClean="0"/>
              <a:t> передав за кордон «</a:t>
            </a:r>
            <a:r>
              <a:rPr lang="ru-RU" dirty="0" err="1" smtClean="0"/>
              <a:t>Звернення</a:t>
            </a:r>
            <a:r>
              <a:rPr lang="ru-RU" dirty="0" smtClean="0"/>
              <a:t> до </a:t>
            </a:r>
            <a:r>
              <a:rPr lang="ru-RU" dirty="0" err="1" smtClean="0"/>
              <a:t>Комісії</a:t>
            </a:r>
            <a:r>
              <a:rPr lang="ru-RU" dirty="0" smtClean="0"/>
              <a:t> прав </a:t>
            </a:r>
            <a:r>
              <a:rPr lang="ru-RU" dirty="0" err="1" smtClean="0"/>
              <a:t>людини</a:t>
            </a:r>
            <a:r>
              <a:rPr lang="ru-RU" dirty="0" smtClean="0"/>
              <a:t> при ООН» про геноцид </a:t>
            </a:r>
            <a:r>
              <a:rPr lang="ru-RU" dirty="0" err="1" smtClean="0"/>
              <a:t>політв’язнів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5559896"/>
          </a:xfrm>
        </p:spPr>
        <p:txBody>
          <a:bodyPr/>
          <a:lstStyle/>
          <a:p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членом-засновником</a:t>
            </a:r>
            <a:r>
              <a:rPr lang="ru-RU" dirty="0" smtClean="0"/>
              <a:t> </a:t>
            </a:r>
            <a:r>
              <a:rPr lang="ru-RU" dirty="0" err="1" smtClean="0"/>
              <a:t>Української</a:t>
            </a:r>
            <a:r>
              <a:rPr lang="ru-RU" dirty="0" smtClean="0"/>
              <a:t> </a:t>
            </a:r>
            <a:r>
              <a:rPr lang="ru-RU" dirty="0" err="1" smtClean="0"/>
              <a:t>Гельсінкської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активну</a:t>
            </a:r>
            <a:r>
              <a:rPr lang="ru-RU" dirty="0" smtClean="0"/>
              <a:t> участь у </a:t>
            </a:r>
            <a:r>
              <a:rPr lang="ru-RU" dirty="0" err="1" smtClean="0"/>
              <a:t>роботі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листується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політв’язнями</a:t>
            </a:r>
            <a:r>
              <a:rPr lang="ru-RU" dirty="0" smtClean="0"/>
              <a:t>, </a:t>
            </a:r>
            <a:r>
              <a:rPr lang="ru-RU" dirty="0" err="1" smtClean="0"/>
              <a:t>перебуваючи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адміннаглядом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1977,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поїздки</a:t>
            </a:r>
            <a:r>
              <a:rPr lang="ru-RU" dirty="0" smtClean="0"/>
              <a:t> в Москву, де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зустрівся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членами </a:t>
            </a:r>
            <a:r>
              <a:rPr lang="ru-RU" dirty="0" err="1" smtClean="0"/>
              <a:t>Московської</a:t>
            </a:r>
            <a:r>
              <a:rPr lang="ru-RU" dirty="0" smtClean="0"/>
              <a:t> </a:t>
            </a:r>
            <a:r>
              <a:rPr lang="ru-RU" dirty="0" err="1" smtClean="0"/>
              <a:t>Гельсінкської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, </a:t>
            </a:r>
            <a:r>
              <a:rPr lang="ru-RU" dirty="0" err="1" smtClean="0"/>
              <a:t>нагляд</a:t>
            </a:r>
            <a:r>
              <a:rPr lang="ru-RU" dirty="0" smtClean="0"/>
              <a:t> </a:t>
            </a:r>
            <a:r>
              <a:rPr lang="ru-RU" dirty="0" err="1" smtClean="0"/>
              <a:t>продовжили</a:t>
            </a:r>
            <a:r>
              <a:rPr lang="ru-RU" dirty="0" smtClean="0"/>
              <a:t>, </a:t>
            </a:r>
            <a:r>
              <a:rPr lang="ru-RU" dirty="0" err="1" smtClean="0"/>
              <a:t>фактично</a:t>
            </a:r>
            <a:r>
              <a:rPr lang="ru-RU" dirty="0" smtClean="0"/>
              <a:t>, за </a:t>
            </a:r>
            <a:r>
              <a:rPr lang="ru-RU" dirty="0" err="1" smtClean="0"/>
              <a:t>відмову</a:t>
            </a:r>
            <a:r>
              <a:rPr lang="ru-RU" dirty="0" smtClean="0"/>
              <a:t> </a:t>
            </a:r>
            <a:r>
              <a:rPr lang="ru-RU" dirty="0" err="1" smtClean="0"/>
              <a:t>виступити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покаянням</a:t>
            </a:r>
            <a:r>
              <a:rPr lang="ru-RU" dirty="0" smtClean="0"/>
              <a:t> у </a:t>
            </a:r>
            <a:r>
              <a:rPr lang="ru-RU" dirty="0" err="1" smtClean="0"/>
              <a:t>пресі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на </a:t>
            </a:r>
            <a:r>
              <a:rPr lang="ru-RU" dirty="0" err="1" smtClean="0"/>
              <a:t>телебаченні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режим </a:t>
            </a:r>
            <a:r>
              <a:rPr lang="ru-RU" dirty="0" err="1" smtClean="0"/>
              <a:t>нагляду</a:t>
            </a:r>
            <a:r>
              <a:rPr lang="ru-RU" dirty="0" smtClean="0"/>
              <a:t> </a:t>
            </a:r>
            <a:r>
              <a:rPr lang="ru-RU" dirty="0" err="1" smtClean="0"/>
              <a:t>посилився</a:t>
            </a:r>
            <a:r>
              <a:rPr lang="ru-RU" dirty="0" smtClean="0"/>
              <a:t> — </a:t>
            </a:r>
            <a:r>
              <a:rPr lang="ru-RU" dirty="0" err="1" smtClean="0"/>
              <a:t>вдома</a:t>
            </a:r>
            <a:r>
              <a:rPr lang="ru-RU" dirty="0" smtClean="0"/>
              <a:t> треба бути не </a:t>
            </a:r>
            <a:r>
              <a:rPr lang="ru-RU" dirty="0" err="1" smtClean="0"/>
              <a:t>з</a:t>
            </a:r>
            <a:r>
              <a:rPr lang="ru-RU" dirty="0" smtClean="0"/>
              <a:t> 21 </a:t>
            </a:r>
            <a:r>
              <a:rPr lang="ru-RU" dirty="0" err="1" smtClean="0"/>
              <a:t>години</a:t>
            </a:r>
            <a:r>
              <a:rPr lang="ru-RU" dirty="0" smtClean="0"/>
              <a:t>, а </a:t>
            </a:r>
            <a:r>
              <a:rPr lang="ru-RU" dirty="0" err="1" smtClean="0"/>
              <a:t>з</a:t>
            </a:r>
            <a:r>
              <a:rPr lang="ru-RU" dirty="0" smtClean="0"/>
              <a:t> 20-ї.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8686800" cy="5760640"/>
          </a:xfrm>
        </p:spPr>
        <p:txBody>
          <a:bodyPr>
            <a:normAutofit/>
          </a:bodyPr>
          <a:lstStyle/>
          <a:p>
            <a:r>
              <a:rPr lang="ru-RU" dirty="0" err="1" smtClean="0"/>
              <a:t>Травень</a:t>
            </a:r>
            <a:r>
              <a:rPr lang="ru-RU" dirty="0" smtClean="0"/>
              <a:t> </a:t>
            </a:r>
            <a:r>
              <a:rPr lang="ru-RU" dirty="0" smtClean="0"/>
              <a:t>1978 </a:t>
            </a:r>
            <a:r>
              <a:rPr lang="ru-RU" dirty="0" smtClean="0"/>
              <a:t> - </a:t>
            </a:r>
            <a:r>
              <a:rPr lang="ru-RU" dirty="0" err="1" smtClean="0"/>
              <a:t>викликали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err="1" smtClean="0"/>
              <a:t>Львівського</a:t>
            </a:r>
            <a:r>
              <a:rPr lang="ru-RU" dirty="0" smtClean="0"/>
              <a:t> УКДБ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допит </a:t>
            </a:r>
            <a:r>
              <a:rPr lang="ru-RU" dirty="0" smtClean="0"/>
              <a:t>про </a:t>
            </a:r>
            <a:r>
              <a:rPr lang="ru-RU" dirty="0" err="1" smtClean="0"/>
              <a:t>документи</a:t>
            </a:r>
            <a:r>
              <a:rPr lang="ru-RU" dirty="0" smtClean="0"/>
              <a:t> УГГ,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стоїть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підпис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Того </a:t>
            </a:r>
            <a:r>
              <a:rPr lang="ru-RU" dirty="0" smtClean="0"/>
              <a:t>ж року </a:t>
            </a:r>
            <a:r>
              <a:rPr lang="ru-RU" dirty="0" err="1" smtClean="0"/>
              <a:t>Кандибі</a:t>
            </a:r>
            <a:r>
              <a:rPr lang="ru-RU" dirty="0" smtClean="0"/>
              <a:t> </a:t>
            </a:r>
            <a:r>
              <a:rPr lang="ru-RU" dirty="0" err="1" smtClean="0"/>
              <a:t>пропонують</a:t>
            </a:r>
            <a:r>
              <a:rPr lang="ru-RU" dirty="0" smtClean="0"/>
              <a:t> </a:t>
            </a:r>
            <a:r>
              <a:rPr lang="ru-RU" dirty="0" err="1" smtClean="0"/>
              <a:t>вийти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УГГ, за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нададуть</a:t>
            </a:r>
            <a:r>
              <a:rPr lang="ru-RU" dirty="0" smtClean="0"/>
              <a:t> прописку у </a:t>
            </a:r>
            <a:r>
              <a:rPr lang="ru-RU" dirty="0" err="1" smtClean="0"/>
              <a:t>Львові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smtClean="0"/>
              <a:t>роботу.</a:t>
            </a:r>
          </a:p>
          <a:p>
            <a:r>
              <a:rPr lang="ru-RU" dirty="0" err="1" smtClean="0"/>
              <a:t>Восени</a:t>
            </a:r>
            <a:r>
              <a:rPr lang="ru-RU" dirty="0" smtClean="0"/>
              <a:t> 1978 </a:t>
            </a:r>
            <a:r>
              <a:rPr lang="ru-RU" dirty="0" err="1" smtClean="0"/>
              <a:t>Кандиба</a:t>
            </a:r>
            <a:r>
              <a:rPr lang="ru-RU" dirty="0" smtClean="0"/>
              <a:t> одержав </a:t>
            </a:r>
            <a:r>
              <a:rPr lang="ru-RU" dirty="0" err="1" smtClean="0"/>
              <a:t>виклик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сестри</a:t>
            </a:r>
            <a:r>
              <a:rPr lang="ru-RU" dirty="0" smtClean="0"/>
              <a:t> на </a:t>
            </a:r>
            <a:r>
              <a:rPr lang="ru-RU" dirty="0" err="1" smtClean="0"/>
              <a:t>виїзд</a:t>
            </a:r>
            <a:r>
              <a:rPr lang="ru-RU" dirty="0" smtClean="0"/>
              <a:t> до США</a:t>
            </a:r>
            <a:r>
              <a:rPr lang="ru-RU" dirty="0" smtClean="0"/>
              <a:t>. </a:t>
            </a:r>
            <a:r>
              <a:rPr lang="ru-RU" dirty="0" smtClean="0"/>
              <a:t>У </a:t>
            </a:r>
            <a:r>
              <a:rPr lang="ru-RU" dirty="0" err="1" smtClean="0"/>
              <a:t>виїзді</a:t>
            </a:r>
            <a:r>
              <a:rPr lang="ru-RU" dirty="0" smtClean="0"/>
              <a:t> </a:t>
            </a:r>
            <a:r>
              <a:rPr lang="ru-RU" dirty="0" err="1" smtClean="0"/>
              <a:t>Кандибі</a:t>
            </a:r>
            <a:r>
              <a:rPr lang="ru-RU" dirty="0" smtClean="0"/>
              <a:t> </a:t>
            </a:r>
            <a:r>
              <a:rPr lang="ru-RU" dirty="0" err="1" smtClean="0"/>
              <a:t>відмовили</a:t>
            </a:r>
            <a:r>
              <a:rPr lang="ru-RU" dirty="0" smtClean="0"/>
              <a:t>. 03.02.80 </a:t>
            </a:r>
            <a:endParaRPr lang="ru-RU" dirty="0" smtClean="0"/>
          </a:p>
          <a:p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подав </a:t>
            </a:r>
            <a:r>
              <a:rPr lang="ru-RU" dirty="0" err="1" smtClean="0"/>
              <a:t>документи</a:t>
            </a:r>
            <a:r>
              <a:rPr lang="ru-RU" dirty="0" smtClean="0"/>
              <a:t> на </a:t>
            </a:r>
            <a:r>
              <a:rPr lang="ru-RU" dirty="0" err="1" smtClean="0"/>
              <a:t>виїзд</a:t>
            </a:r>
            <a:r>
              <a:rPr lang="ru-RU" dirty="0" smtClean="0"/>
              <a:t> до США. На початку </a:t>
            </a:r>
            <a:r>
              <a:rPr lang="ru-RU" dirty="0" err="1" smtClean="0"/>
              <a:t>квітня</a:t>
            </a:r>
            <a:r>
              <a:rPr lang="ru-RU" dirty="0" smtClean="0"/>
              <a:t> </a:t>
            </a:r>
            <a:r>
              <a:rPr lang="ru-RU" dirty="0" err="1" smtClean="0"/>
              <a:t>йому</a:t>
            </a:r>
            <a:r>
              <a:rPr lang="ru-RU" dirty="0" smtClean="0"/>
              <a:t> </a:t>
            </a:r>
            <a:r>
              <a:rPr lang="ru-RU" dirty="0" err="1" smtClean="0"/>
              <a:t>знову</a:t>
            </a:r>
            <a:r>
              <a:rPr lang="ru-RU" dirty="0" smtClean="0"/>
              <a:t> </a:t>
            </a:r>
            <a:r>
              <a:rPr lang="ru-RU" dirty="0" err="1" smtClean="0"/>
              <a:t>продовжили</a:t>
            </a:r>
            <a:r>
              <a:rPr lang="ru-RU" dirty="0" smtClean="0"/>
              <a:t> </a:t>
            </a:r>
            <a:r>
              <a:rPr lang="ru-RU" dirty="0" err="1" smtClean="0"/>
              <a:t>нагляд</a:t>
            </a:r>
            <a:r>
              <a:rPr lang="ru-RU" dirty="0" smtClean="0"/>
              <a:t> за </a:t>
            </a:r>
            <a:r>
              <a:rPr lang="ru-RU" dirty="0" err="1" smtClean="0"/>
              <a:t>порушення</a:t>
            </a:r>
            <a:r>
              <a:rPr lang="ru-RU" dirty="0" smtClean="0"/>
              <a:t> режиму </a:t>
            </a:r>
            <a:r>
              <a:rPr lang="ru-RU" dirty="0" err="1" smtClean="0"/>
              <a:t>адміннагляду</a:t>
            </a:r>
            <a:r>
              <a:rPr lang="ru-RU" dirty="0" smtClean="0"/>
              <a:t> — 20 </a:t>
            </a:r>
            <a:r>
              <a:rPr lang="ru-RU" dirty="0" err="1" smtClean="0"/>
              <a:t>березня</a:t>
            </a:r>
            <a:r>
              <a:rPr lang="ru-RU" dirty="0" smtClean="0"/>
              <a:t> не </a:t>
            </a:r>
            <a:r>
              <a:rPr lang="ru-RU" dirty="0" err="1" smtClean="0"/>
              <a:t>ночував</a:t>
            </a:r>
            <a:r>
              <a:rPr lang="ru-RU" dirty="0" smtClean="0"/>
              <a:t> </a:t>
            </a:r>
            <a:r>
              <a:rPr lang="ru-RU" dirty="0" err="1" smtClean="0"/>
              <a:t>удома</a:t>
            </a:r>
            <a:r>
              <a:rPr lang="ru-RU" dirty="0" smtClean="0"/>
              <a:t> (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працював</a:t>
            </a:r>
            <a:r>
              <a:rPr lang="ru-RU" dirty="0" smtClean="0"/>
              <a:t> кочегаром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чергував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69368"/>
            <a:ext cx="5184576" cy="5688632"/>
          </a:xfrm>
        </p:spPr>
        <p:txBody>
          <a:bodyPr/>
          <a:lstStyle/>
          <a:p>
            <a:r>
              <a:rPr lang="ru-RU" dirty="0" smtClean="0"/>
              <a:t>24.03.81 </a:t>
            </a:r>
            <a:r>
              <a:rPr lang="ru-RU" dirty="0" err="1" smtClean="0"/>
              <a:t>Кандибу</a:t>
            </a:r>
            <a:r>
              <a:rPr lang="ru-RU" dirty="0" smtClean="0"/>
              <a:t> </a:t>
            </a:r>
            <a:r>
              <a:rPr lang="ru-RU" dirty="0" err="1" smtClean="0"/>
              <a:t>заарештували</a:t>
            </a:r>
            <a:r>
              <a:rPr lang="ru-RU" dirty="0" smtClean="0"/>
              <a:t> за </a:t>
            </a:r>
            <a:r>
              <a:rPr lang="ru-RU" dirty="0" err="1" smtClean="0"/>
              <a:t>звинуваченням</a:t>
            </a:r>
            <a:r>
              <a:rPr lang="ru-RU" dirty="0" smtClean="0"/>
              <a:t> в «</a:t>
            </a:r>
            <a:r>
              <a:rPr lang="ru-RU" dirty="0" err="1" smtClean="0"/>
              <a:t>антирадянській</a:t>
            </a:r>
            <a:r>
              <a:rPr lang="ru-RU" dirty="0" smtClean="0"/>
              <a:t> </a:t>
            </a:r>
            <a:r>
              <a:rPr lang="ru-RU" dirty="0" err="1" smtClean="0"/>
              <a:t>агітації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пропаганді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24.07.81 </a:t>
            </a:r>
            <a:r>
              <a:rPr lang="ru-RU" dirty="0" err="1" smtClean="0"/>
              <a:t>Львівський</a:t>
            </a:r>
            <a:r>
              <a:rPr lang="ru-RU" dirty="0" smtClean="0"/>
              <a:t> </a:t>
            </a:r>
            <a:r>
              <a:rPr lang="ru-RU" dirty="0" err="1" smtClean="0"/>
              <a:t>обласний</a:t>
            </a:r>
            <a:r>
              <a:rPr lang="ru-RU" dirty="0" smtClean="0"/>
              <a:t> суд засудив </a:t>
            </a:r>
            <a:r>
              <a:rPr lang="ru-RU" dirty="0" err="1" smtClean="0"/>
              <a:t>Кандибу</a:t>
            </a:r>
            <a:r>
              <a:rPr lang="ru-RU" dirty="0" smtClean="0"/>
              <a:t> </a:t>
            </a:r>
            <a:r>
              <a:rPr lang="ru-RU" dirty="0" smtClean="0"/>
              <a:t>до </a:t>
            </a:r>
            <a:r>
              <a:rPr lang="ru-RU" dirty="0" smtClean="0"/>
              <a:t>10 р. </a:t>
            </a:r>
            <a:r>
              <a:rPr lang="ru-RU" dirty="0" err="1" smtClean="0"/>
              <a:t>таборів</a:t>
            </a:r>
            <a:r>
              <a:rPr lang="ru-RU" dirty="0" smtClean="0"/>
              <a:t> особливо </a:t>
            </a:r>
            <a:r>
              <a:rPr lang="ru-RU" dirty="0" err="1" smtClean="0"/>
              <a:t>суворого</a:t>
            </a:r>
            <a:r>
              <a:rPr lang="ru-RU" dirty="0" smtClean="0"/>
              <a:t> режиму </a:t>
            </a:r>
            <a:r>
              <a:rPr lang="ru-RU" dirty="0" err="1" smtClean="0"/>
              <a:t>і</a:t>
            </a:r>
            <a:r>
              <a:rPr lang="ru-RU" dirty="0" smtClean="0"/>
              <a:t> 5 р. </a:t>
            </a:r>
            <a:r>
              <a:rPr lang="ru-RU" dirty="0" err="1" smtClean="0"/>
              <a:t>заслання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визнанням</a:t>
            </a:r>
            <a:r>
              <a:rPr lang="ru-RU" dirty="0" smtClean="0"/>
              <a:t> особливо </a:t>
            </a:r>
            <a:r>
              <a:rPr lang="ru-RU" dirty="0" err="1" smtClean="0"/>
              <a:t>небезпечним</a:t>
            </a:r>
            <a:r>
              <a:rPr lang="ru-RU" dirty="0" smtClean="0"/>
              <a:t> </a:t>
            </a:r>
            <a:r>
              <a:rPr lang="ru-RU" dirty="0" err="1" smtClean="0"/>
              <a:t>рецидивістом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7410" name="Picture 2" descr="http://museum.khpg.org/files/photos/11613909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052736"/>
            <a:ext cx="3312368" cy="49188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343872"/>
          </a:xfrm>
        </p:spPr>
        <p:txBody>
          <a:bodyPr>
            <a:normAutofit/>
          </a:bodyPr>
          <a:lstStyle/>
          <a:p>
            <a:r>
              <a:rPr lang="ru-RU" dirty="0" smtClean="0"/>
              <a:t>03.10.81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прибув</a:t>
            </a:r>
            <a:r>
              <a:rPr lang="ru-RU" dirty="0" smtClean="0"/>
              <a:t> у </a:t>
            </a:r>
            <a:r>
              <a:rPr lang="ru-RU" dirty="0" err="1" smtClean="0"/>
              <a:t>відділення</a:t>
            </a:r>
            <a:r>
              <a:rPr lang="ru-RU" dirty="0" smtClean="0"/>
              <a:t> особливо </a:t>
            </a:r>
            <a:r>
              <a:rPr lang="ru-RU" dirty="0" err="1" smtClean="0"/>
              <a:t>суворого</a:t>
            </a:r>
            <a:r>
              <a:rPr lang="ru-RU" dirty="0" smtClean="0"/>
              <a:t> режиму табору </a:t>
            </a:r>
            <a:r>
              <a:rPr lang="ru-RU" dirty="0" smtClean="0"/>
              <a:t> </a:t>
            </a:r>
            <a:r>
              <a:rPr lang="ru-RU" dirty="0" smtClean="0"/>
              <a:t>(сел. </a:t>
            </a:r>
            <a:r>
              <a:rPr lang="ru-RU" dirty="0" err="1" smtClean="0"/>
              <a:t>Кучино</a:t>
            </a:r>
            <a:r>
              <a:rPr lang="ru-RU" dirty="0" smtClean="0"/>
              <a:t>). </a:t>
            </a:r>
            <a:endParaRPr lang="ru-RU" dirty="0" smtClean="0"/>
          </a:p>
          <a:p>
            <a:r>
              <a:rPr lang="ru-RU" dirty="0" smtClean="0"/>
              <a:t>08.12.87 </a:t>
            </a:r>
            <a:r>
              <a:rPr lang="ru-RU" dirty="0" err="1" smtClean="0"/>
              <a:t>етапований</a:t>
            </a:r>
            <a:r>
              <a:rPr lang="ru-RU" dirty="0" smtClean="0"/>
              <a:t> </a:t>
            </a:r>
            <a:r>
              <a:rPr lang="ru-RU" dirty="0" smtClean="0"/>
              <a:t>до. </a:t>
            </a:r>
            <a:r>
              <a:rPr lang="ru-RU" dirty="0" smtClean="0"/>
              <a:t>За </a:t>
            </a:r>
            <a:r>
              <a:rPr lang="ru-RU" dirty="0" err="1" smtClean="0"/>
              <a:t>відмову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перехід</a:t>
            </a:r>
            <a:r>
              <a:rPr lang="ru-RU" dirty="0" smtClean="0"/>
              <a:t> на статус </a:t>
            </a:r>
            <a:r>
              <a:rPr lang="ru-RU" dirty="0" err="1" smtClean="0"/>
              <a:t>політв’язня</a:t>
            </a:r>
            <a:r>
              <a:rPr lang="ru-RU" dirty="0" smtClean="0"/>
              <a:t> 01.01.88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запроторений</a:t>
            </a:r>
            <a:r>
              <a:rPr lang="ru-RU" dirty="0" smtClean="0"/>
              <a:t> до ШІЗО (</a:t>
            </a:r>
            <a:r>
              <a:rPr lang="ru-RU" dirty="0" err="1" smtClean="0"/>
              <a:t>штрафний</a:t>
            </a:r>
            <a:r>
              <a:rPr lang="ru-RU" dirty="0" smtClean="0"/>
              <a:t> </a:t>
            </a:r>
            <a:r>
              <a:rPr lang="ru-RU" dirty="0" err="1" smtClean="0"/>
              <a:t>ізолятор</a:t>
            </a:r>
            <a:r>
              <a:rPr lang="ru-RU" dirty="0" smtClean="0"/>
              <a:t>), де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тримали</a:t>
            </a:r>
            <a:r>
              <a:rPr lang="ru-RU" dirty="0" smtClean="0"/>
              <a:t> 65 </a:t>
            </a:r>
            <a:r>
              <a:rPr lang="ru-RU" dirty="0" err="1" smtClean="0"/>
              <a:t>діб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12.08.88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етапований</a:t>
            </a:r>
            <a:r>
              <a:rPr lang="ru-RU" dirty="0" smtClean="0"/>
              <a:t> до м. </a:t>
            </a:r>
            <a:r>
              <a:rPr lang="ru-RU" dirty="0" err="1" smtClean="0"/>
              <a:t>Перм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05.09.88 </a:t>
            </a:r>
            <a:r>
              <a:rPr lang="ru-RU" dirty="0" err="1" smtClean="0"/>
              <a:t>Кандиба</a:t>
            </a:r>
            <a:r>
              <a:rPr lang="ru-RU" dirty="0" smtClean="0"/>
              <a:t> </a:t>
            </a:r>
            <a:r>
              <a:rPr lang="ru-RU" dirty="0" err="1" smtClean="0"/>
              <a:t>помилуваний</a:t>
            </a:r>
            <a:r>
              <a:rPr lang="ru-RU" dirty="0" smtClean="0"/>
              <a:t> указом </a:t>
            </a:r>
            <a:r>
              <a:rPr lang="ru-RU" dirty="0" err="1" smtClean="0"/>
              <a:t>Президії</a:t>
            </a:r>
            <a:r>
              <a:rPr lang="ru-RU" dirty="0" smtClean="0"/>
              <a:t> </a:t>
            </a:r>
            <a:r>
              <a:rPr lang="ru-RU" dirty="0" err="1" smtClean="0"/>
              <a:t>Верховної</a:t>
            </a:r>
            <a:r>
              <a:rPr lang="ru-RU" dirty="0" smtClean="0"/>
              <a:t> Ради СРСР. </a:t>
            </a:r>
            <a:r>
              <a:rPr lang="ru-RU" dirty="0" err="1" smtClean="0"/>
              <a:t>Звільнений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Львівської</a:t>
            </a:r>
            <a:r>
              <a:rPr lang="ru-RU" dirty="0" smtClean="0"/>
              <a:t> </a:t>
            </a:r>
            <a:r>
              <a:rPr lang="ru-RU" dirty="0" err="1" smtClean="0"/>
              <a:t>тюрми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9 </a:t>
            </a:r>
            <a:r>
              <a:rPr lang="ru-RU" dirty="0" err="1" smtClean="0"/>
              <a:t>вересня</a:t>
            </a:r>
            <a:r>
              <a:rPr lang="ru-RU" dirty="0" smtClean="0"/>
              <a:t>,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оголошення</a:t>
            </a:r>
            <a:r>
              <a:rPr lang="ru-RU" dirty="0" smtClean="0"/>
              <a:t> </a:t>
            </a:r>
            <a:r>
              <a:rPr lang="ru-RU" dirty="0" err="1" smtClean="0"/>
              <a:t>голодівки</a:t>
            </a:r>
            <a:r>
              <a:rPr lang="ru-RU" dirty="0" smtClean="0"/>
              <a:t> протесту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президента США Р. </a:t>
            </a:r>
            <a:r>
              <a:rPr lang="ru-RU" dirty="0" err="1" smtClean="0"/>
              <a:t>Рейґана</a:t>
            </a:r>
            <a:r>
              <a:rPr lang="ru-RU" dirty="0" smtClean="0"/>
              <a:t> </a:t>
            </a:r>
            <a:r>
              <a:rPr lang="ru-RU" dirty="0" err="1" smtClean="0"/>
              <a:t>звільнити</a:t>
            </a:r>
            <a:r>
              <a:rPr lang="ru-RU" dirty="0" smtClean="0"/>
              <a:t> </a:t>
            </a:r>
            <a:r>
              <a:rPr lang="ru-RU" dirty="0" err="1" smtClean="0"/>
              <a:t>Кандибу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520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Кандиба Іван Олексійович (07.06.1930 – 8.11.2002)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Кандиба Іван Олексійович (07.06.1930 – 8.11.2002)</dc:title>
  <dc:creator>1</dc:creator>
  <cp:lastModifiedBy>1</cp:lastModifiedBy>
  <cp:revision>5</cp:revision>
  <dcterms:created xsi:type="dcterms:W3CDTF">2015-02-16T15:31:50Z</dcterms:created>
  <dcterms:modified xsi:type="dcterms:W3CDTF">2015-02-16T16:16:02Z</dcterms:modified>
</cp:coreProperties>
</file>