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66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74" d="100"/>
          <a:sy n="74" d="100"/>
        </p:scale>
        <p:origin x="-1044" y="-96"/>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B4C71EC6-210F-42DE-9C53-41977AD35B3D}" type="datetimeFigureOut">
              <a:rPr lang="ru-RU" smtClean="0"/>
              <a:t>29.09.2013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B4C71EC6-210F-42DE-9C53-41977AD35B3D}" type="datetimeFigureOut">
              <a:rPr lang="ru-RU" smtClean="0"/>
              <a:t>29.09.2013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B4C71EC6-210F-42DE-9C53-41977AD35B3D}" type="datetimeFigureOut">
              <a:rPr lang="ru-RU" smtClean="0"/>
              <a:t>29.09.2013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B4C71EC6-210F-42DE-9C53-41977AD35B3D}" type="datetimeFigureOut">
              <a:rPr lang="ru-RU" smtClean="0"/>
              <a:t>29.09.2013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B4C71EC6-210F-42DE-9C53-41977AD35B3D}" type="datetimeFigureOut">
              <a:rPr lang="ru-RU" smtClean="0"/>
              <a:t>29.09.2013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B4C71EC6-210F-42DE-9C53-41977AD35B3D}" type="datetimeFigureOut">
              <a:rPr lang="ru-RU" smtClean="0"/>
              <a:t>29.09.2013</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B4C71EC6-210F-42DE-9C53-41977AD35B3D}" type="datetimeFigureOut">
              <a:rPr lang="ru-RU" smtClean="0"/>
              <a:t>29.09.2013</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B4C71EC6-210F-42DE-9C53-41977AD35B3D}" type="datetimeFigureOut">
              <a:rPr lang="ru-RU" smtClean="0"/>
              <a:t>29.09.2013</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B4C71EC6-210F-42DE-9C53-41977AD35B3D}" type="datetimeFigureOut">
              <a:rPr lang="ru-RU" smtClean="0"/>
              <a:t>29.09.2013</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B4C71EC6-210F-42DE-9C53-41977AD35B3D}" type="datetimeFigureOut">
              <a:rPr lang="ru-RU" smtClean="0"/>
              <a:t>29.09.2013</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B4C71EC6-210F-42DE-9C53-41977AD35B3D}" type="datetimeFigureOut">
              <a:rPr lang="ru-RU" smtClean="0"/>
              <a:t>29.09.2013</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rgbClr val="D6B19C"/>
            </a:gs>
            <a:gs pos="30000">
              <a:srgbClr val="D49E6C"/>
            </a:gs>
            <a:gs pos="49600">
              <a:srgbClr val="B7743B"/>
            </a:gs>
            <a:gs pos="70000">
              <a:schemeClr val="accent6">
                <a:lumMod val="50000"/>
              </a:schemeClr>
            </a:gs>
            <a:gs pos="100000">
              <a:srgbClr val="663300"/>
            </a:gs>
          </a:gsLst>
          <a:lin ang="5400000" scaled="0"/>
          <a:tileRect/>
        </a:grad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4C71EC6-210F-42DE-9C53-41977AD35B3D}" type="datetimeFigureOut">
              <a:rPr lang="ru-RU" smtClean="0"/>
              <a:t>29.09.2013</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19B0651-EE4F-4900-A07F-96A6BFA9D0F0}" type="slidenum">
              <a:rPr lang="ru-RU" smtClean="0"/>
              <a:t>‹#›</a:t>
            </a:fld>
            <a:endParaRPr lang="ru-RU"/>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p:txBody>
          <a:bodyPr/>
          <a:lstStyle/>
          <a:p>
            <a:endParaRPr lang="uk-UA" dirty="0"/>
          </a:p>
        </p:txBody>
      </p:sp>
      <p:sp>
        <p:nvSpPr>
          <p:cNvPr id="3" name="Подзаголовок 2"/>
          <p:cNvSpPr>
            <a:spLocks noGrp="1"/>
          </p:cNvSpPr>
          <p:nvPr>
            <p:ph type="subTitle" idx="1"/>
          </p:nvPr>
        </p:nvSpPr>
        <p:spPr/>
        <p:txBody>
          <a:bodyPr/>
          <a:lstStyle/>
          <a:p>
            <a:endParaRPr lang="uk-UA"/>
          </a:p>
        </p:txBody>
      </p:sp>
      <p:pic>
        <p:nvPicPr>
          <p:cNvPr id="1026" name="Picture 2" descr="http://www.day.kiev.ua/sites/default/files/news/10052013/44b.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259324" cy="6861294"/>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395536" y="764704"/>
            <a:ext cx="3600400" cy="2800767"/>
          </a:xfrm>
          <a:prstGeom prst="rect">
            <a:avLst/>
          </a:prstGeom>
          <a:noFill/>
        </p:spPr>
        <p:txBody>
          <a:bodyPr wrap="square" rtlCol="0">
            <a:spAutoFit/>
          </a:bodyPr>
          <a:lstStyle/>
          <a:p>
            <a:pPr algn="ctr"/>
            <a:r>
              <a:rPr lang="uk-UA" sz="4400" b="1" i="1" dirty="0">
                <a:solidFill>
                  <a:schemeClr val="bg2">
                    <a:lumMod val="25000"/>
                  </a:schemeClr>
                </a:solidFill>
                <a:effectLst>
                  <a:outerShdw blurRad="50800" dist="38100" dir="5400000" algn="t" rotWithShape="0">
                    <a:prstClr val="black">
                      <a:alpha val="40000"/>
                    </a:prstClr>
                  </a:outerShdw>
                </a:effectLst>
              </a:rPr>
              <a:t>Микола Хвильовий</a:t>
            </a:r>
            <a:endParaRPr lang="uk-UA" sz="4400" i="1" dirty="0">
              <a:solidFill>
                <a:schemeClr val="bg2">
                  <a:lumMod val="25000"/>
                </a:schemeClr>
              </a:solidFill>
              <a:effectLst>
                <a:outerShdw blurRad="50800" dist="38100" dir="5400000" algn="t" rotWithShape="0">
                  <a:prstClr val="black">
                    <a:alpha val="40000"/>
                  </a:prstClr>
                </a:outerShdw>
              </a:effectLst>
            </a:endParaRPr>
          </a:p>
          <a:p>
            <a:pPr algn="ctr"/>
            <a:r>
              <a:rPr lang="uk-UA" sz="4400" b="1" i="1" dirty="0">
                <a:solidFill>
                  <a:schemeClr val="bg2">
                    <a:lumMod val="25000"/>
                  </a:schemeClr>
                </a:solidFill>
                <a:effectLst>
                  <a:outerShdw blurRad="50800" dist="38100" dir="5400000" algn="t" rotWithShape="0">
                    <a:prstClr val="black">
                      <a:alpha val="40000"/>
                    </a:prstClr>
                  </a:outerShdw>
                </a:effectLst>
              </a:rPr>
              <a:t>(1893 — 1933)</a:t>
            </a:r>
            <a:endParaRPr lang="uk-UA" sz="4400" i="1" dirty="0">
              <a:solidFill>
                <a:schemeClr val="bg2">
                  <a:lumMod val="25000"/>
                </a:schemeClr>
              </a:solidFill>
              <a:effectLst>
                <a:outerShdw blurRad="50800" dist="38100" dir="5400000" algn="t" rotWithShape="0">
                  <a:prstClr val="black">
                    <a:alpha val="40000"/>
                  </a:prstClr>
                </a:outerShdw>
              </a:effectLst>
            </a:endParaRPr>
          </a:p>
          <a:p>
            <a:endParaRPr lang="uk-UA" sz="4400" dirty="0"/>
          </a:p>
        </p:txBody>
      </p:sp>
    </p:spTree>
    <p:extLst>
      <p:ext uri="{BB962C8B-B14F-4D97-AF65-F5344CB8AC3E}">
        <p14:creationId xmlns:p14="http://schemas.microsoft.com/office/powerpoint/2010/main" val="116674043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395536" y="692696"/>
            <a:ext cx="8280920" cy="5976664"/>
          </a:xfrm>
        </p:spPr>
        <p:txBody>
          <a:bodyPr>
            <a:noAutofit/>
          </a:bodyPr>
          <a:lstStyle/>
          <a:p>
            <a:pPr marL="0" indent="0">
              <a:buNone/>
            </a:pPr>
            <a:r>
              <a:rPr lang="uk-UA" sz="2000" dirty="0">
                <a:solidFill>
                  <a:schemeClr val="bg2">
                    <a:lumMod val="10000"/>
                  </a:schemeClr>
                </a:solidFill>
                <a:effectLst>
                  <a:outerShdw blurRad="38100" dist="38100" dir="2700000" algn="tl">
                    <a:srgbClr val="000000">
                      <a:alpha val="43137"/>
                    </a:srgbClr>
                  </a:outerShdw>
                </a:effectLst>
                <a:latin typeface="Times New Roman" pitchFamily="18" charset="0"/>
                <a:cs typeface="Times New Roman" pitchFamily="18" charset="0"/>
              </a:rPr>
              <a:t>Сьогодні прекрасний сонячний день. Як я люблю життя — ви й не уявляєте. Сьогодні 13. Пам'ятаєте, як я був закоханий у це число? Страшно боляче</a:t>
            </a:r>
            <a:r>
              <a:rPr lang="uk-UA" sz="2000" dirty="0" smtClean="0">
                <a:solidFill>
                  <a:schemeClr val="bg2">
                    <a:lumMod val="10000"/>
                  </a:schemeClr>
                </a:solidFill>
                <a:effectLst>
                  <a:outerShdw blurRad="38100" dist="38100" dir="2700000" algn="tl">
                    <a:srgbClr val="000000">
                      <a:alpha val="43137"/>
                    </a:srgbClr>
                  </a:outerShdw>
                </a:effectLst>
                <a:latin typeface="Times New Roman" pitchFamily="18" charset="0"/>
                <a:cs typeface="Times New Roman" pitchFamily="18" charset="0"/>
              </a:rPr>
              <a:t>.</a:t>
            </a:r>
            <a:r>
              <a:rPr lang="uk-UA" sz="2000" dirty="0">
                <a:solidFill>
                  <a:schemeClr val="bg2">
                    <a:lumMod val="10000"/>
                  </a:schemeClr>
                </a:solidFill>
                <a:effectLst>
                  <a:outerShdw blurRad="38100" dist="38100" dir="2700000" algn="tl">
                    <a:srgbClr val="000000">
                      <a:alpha val="43137"/>
                    </a:srgbClr>
                  </a:outerShdw>
                </a:effectLst>
                <a:latin typeface="Times New Roman" pitchFamily="18" charset="0"/>
                <a:cs typeface="Times New Roman" pitchFamily="18" charset="0"/>
              </a:rPr>
              <a:t/>
            </a:r>
            <a:br>
              <a:rPr lang="uk-UA" sz="2000" dirty="0">
                <a:solidFill>
                  <a:schemeClr val="bg2">
                    <a:lumMod val="10000"/>
                  </a:schemeClr>
                </a:solidFill>
                <a:effectLst>
                  <a:outerShdw blurRad="38100" dist="38100" dir="2700000" algn="tl">
                    <a:srgbClr val="000000">
                      <a:alpha val="43137"/>
                    </a:srgbClr>
                  </a:outerShdw>
                </a:effectLst>
                <a:latin typeface="Times New Roman" pitchFamily="18" charset="0"/>
                <a:cs typeface="Times New Roman" pitchFamily="18" charset="0"/>
              </a:rPr>
            </a:br>
            <a:r>
              <a:rPr lang="uk-UA" sz="2000" dirty="0">
                <a:solidFill>
                  <a:schemeClr val="bg2">
                    <a:lumMod val="10000"/>
                  </a:schemeClr>
                </a:solidFill>
                <a:effectLst>
                  <a:outerShdw blurRad="38100" dist="38100" dir="2700000" algn="tl">
                    <a:srgbClr val="000000">
                      <a:alpha val="43137"/>
                    </a:srgbClr>
                  </a:outerShdw>
                </a:effectLst>
                <a:latin typeface="Times New Roman" pitchFamily="18" charset="0"/>
                <a:cs typeface="Times New Roman" pitchFamily="18" charset="0"/>
              </a:rPr>
              <a:t>Хай живе комунізм</a:t>
            </a:r>
            <a:r>
              <a:rPr lang="uk-UA" sz="2000" dirty="0" smtClean="0">
                <a:solidFill>
                  <a:schemeClr val="bg2">
                    <a:lumMod val="10000"/>
                  </a:schemeClr>
                </a:solidFill>
                <a:effectLst>
                  <a:outerShdw blurRad="38100" dist="38100" dir="2700000" algn="tl">
                    <a:srgbClr val="000000">
                      <a:alpha val="43137"/>
                    </a:srgbClr>
                  </a:outerShdw>
                </a:effectLst>
                <a:latin typeface="Times New Roman" pitchFamily="18" charset="0"/>
                <a:cs typeface="Times New Roman" pitchFamily="18" charset="0"/>
              </a:rPr>
              <a:t>!</a:t>
            </a:r>
            <a:endParaRPr lang="en-US" sz="2000" dirty="0" smtClean="0">
              <a:solidFill>
                <a:schemeClr val="bg2">
                  <a:lumMod val="10000"/>
                </a:schemeClr>
              </a:solidFill>
              <a:effectLst>
                <a:outerShdw blurRad="38100" dist="38100" dir="2700000" algn="tl">
                  <a:srgbClr val="000000">
                    <a:alpha val="43137"/>
                  </a:srgbClr>
                </a:outerShdw>
              </a:effectLst>
              <a:latin typeface="Times New Roman" pitchFamily="18" charset="0"/>
              <a:cs typeface="Times New Roman" pitchFamily="18" charset="0"/>
            </a:endParaRPr>
          </a:p>
          <a:p>
            <a:pPr marL="0" indent="0">
              <a:buNone/>
            </a:pPr>
            <a:r>
              <a:rPr lang="uk-UA" sz="2000" dirty="0">
                <a:solidFill>
                  <a:schemeClr val="bg2">
                    <a:lumMod val="10000"/>
                  </a:schemeClr>
                </a:solidFill>
                <a:effectLst>
                  <a:outerShdw blurRad="38100" dist="38100" dir="2700000" algn="tl">
                    <a:srgbClr val="000000">
                      <a:alpha val="43137"/>
                    </a:srgbClr>
                  </a:outerShdw>
                </a:effectLst>
                <a:latin typeface="Times New Roman" pitchFamily="18" charset="0"/>
                <a:cs typeface="Times New Roman" pitchFamily="18" charset="0"/>
              </a:rPr>
              <a:t> Хай живе соціалістичне будівництво</a:t>
            </a:r>
            <a:r>
              <a:rPr lang="uk-UA" sz="2000" dirty="0" smtClean="0">
                <a:solidFill>
                  <a:schemeClr val="bg2">
                    <a:lumMod val="10000"/>
                  </a:schemeClr>
                </a:solidFill>
                <a:effectLst>
                  <a:outerShdw blurRad="38100" dist="38100" dir="2700000" algn="tl">
                    <a:srgbClr val="000000">
                      <a:alpha val="43137"/>
                    </a:srgbClr>
                  </a:outerShdw>
                </a:effectLst>
                <a:latin typeface="Times New Roman" pitchFamily="18" charset="0"/>
                <a:cs typeface="Times New Roman" pitchFamily="18" charset="0"/>
              </a:rPr>
              <a:t>!</a:t>
            </a:r>
            <a:r>
              <a:rPr lang="uk-UA" sz="2000" dirty="0">
                <a:solidFill>
                  <a:schemeClr val="bg2">
                    <a:lumMod val="10000"/>
                  </a:schemeClr>
                </a:solidFill>
                <a:effectLst>
                  <a:outerShdw blurRad="38100" dist="38100" dir="2700000" algn="tl">
                    <a:srgbClr val="000000">
                      <a:alpha val="43137"/>
                    </a:srgbClr>
                  </a:outerShdw>
                </a:effectLst>
                <a:latin typeface="Times New Roman" pitchFamily="18" charset="0"/>
                <a:cs typeface="Times New Roman" pitchFamily="18" charset="0"/>
              </a:rPr>
              <a:t/>
            </a:r>
            <a:br>
              <a:rPr lang="uk-UA" sz="2000" dirty="0">
                <a:solidFill>
                  <a:schemeClr val="bg2">
                    <a:lumMod val="10000"/>
                  </a:schemeClr>
                </a:solidFill>
                <a:effectLst>
                  <a:outerShdw blurRad="38100" dist="38100" dir="2700000" algn="tl">
                    <a:srgbClr val="000000">
                      <a:alpha val="43137"/>
                    </a:srgbClr>
                  </a:outerShdw>
                </a:effectLst>
                <a:latin typeface="Times New Roman" pitchFamily="18" charset="0"/>
                <a:cs typeface="Times New Roman" pitchFamily="18" charset="0"/>
              </a:rPr>
            </a:br>
            <a:r>
              <a:rPr lang="uk-UA" sz="2000" dirty="0">
                <a:solidFill>
                  <a:schemeClr val="bg2">
                    <a:lumMod val="10000"/>
                  </a:schemeClr>
                </a:solidFill>
                <a:effectLst>
                  <a:outerShdw blurRad="38100" dist="38100" dir="2700000" algn="tl">
                    <a:srgbClr val="000000">
                      <a:alpha val="43137"/>
                    </a:srgbClr>
                  </a:outerShdw>
                </a:effectLst>
                <a:latin typeface="Times New Roman" pitchFamily="18" charset="0"/>
                <a:cs typeface="Times New Roman" pitchFamily="18" charset="0"/>
              </a:rPr>
              <a:t>Хай живе комуністична партія</a:t>
            </a:r>
            <a:r>
              <a:rPr lang="uk-UA" sz="2000" dirty="0" smtClean="0">
                <a:solidFill>
                  <a:schemeClr val="bg2">
                    <a:lumMod val="10000"/>
                  </a:schemeClr>
                </a:solidFill>
                <a:effectLst>
                  <a:outerShdw blurRad="38100" dist="38100" dir="2700000" algn="tl">
                    <a:srgbClr val="000000">
                      <a:alpha val="43137"/>
                    </a:srgbClr>
                  </a:outerShdw>
                </a:effectLst>
                <a:latin typeface="Times New Roman" pitchFamily="18" charset="0"/>
                <a:cs typeface="Times New Roman" pitchFamily="18" charset="0"/>
              </a:rPr>
              <a:t>!</a:t>
            </a:r>
            <a:r>
              <a:rPr lang="uk-UA" sz="2000" dirty="0">
                <a:solidFill>
                  <a:schemeClr val="bg2">
                    <a:lumMod val="10000"/>
                  </a:schemeClr>
                </a:solidFill>
                <a:effectLst>
                  <a:outerShdw blurRad="38100" dist="38100" dir="2700000" algn="tl">
                    <a:srgbClr val="000000">
                      <a:alpha val="43137"/>
                    </a:srgbClr>
                  </a:outerShdw>
                </a:effectLst>
                <a:latin typeface="Times New Roman" pitchFamily="18" charset="0"/>
                <a:cs typeface="Times New Roman" pitchFamily="18" charset="0"/>
              </a:rPr>
              <a:t/>
            </a:r>
            <a:br>
              <a:rPr lang="uk-UA" sz="2000" dirty="0">
                <a:solidFill>
                  <a:schemeClr val="bg2">
                    <a:lumMod val="10000"/>
                  </a:schemeClr>
                </a:solidFill>
                <a:effectLst>
                  <a:outerShdw blurRad="38100" dist="38100" dir="2700000" algn="tl">
                    <a:srgbClr val="000000">
                      <a:alpha val="43137"/>
                    </a:srgbClr>
                  </a:outerShdw>
                </a:effectLst>
                <a:latin typeface="Times New Roman" pitchFamily="18" charset="0"/>
                <a:cs typeface="Times New Roman" pitchFamily="18" charset="0"/>
              </a:rPr>
            </a:br>
            <a:r>
              <a:rPr lang="uk-UA" sz="2000" dirty="0">
                <a:solidFill>
                  <a:schemeClr val="bg2">
                    <a:lumMod val="10000"/>
                  </a:schemeClr>
                </a:solidFill>
                <a:effectLst>
                  <a:outerShdw blurRad="38100" dist="38100" dir="2700000" algn="tl">
                    <a:srgbClr val="000000">
                      <a:alpha val="43137"/>
                    </a:srgbClr>
                  </a:outerShdw>
                </a:effectLst>
                <a:latin typeface="Times New Roman" pitchFamily="18" charset="0"/>
                <a:cs typeface="Times New Roman" pitchFamily="18" charset="0"/>
              </a:rPr>
              <a:t/>
            </a:r>
            <a:br>
              <a:rPr lang="uk-UA" sz="2000" dirty="0">
                <a:solidFill>
                  <a:schemeClr val="bg2">
                    <a:lumMod val="10000"/>
                  </a:schemeClr>
                </a:solidFill>
                <a:effectLst>
                  <a:outerShdw blurRad="38100" dist="38100" dir="2700000" algn="tl">
                    <a:srgbClr val="000000">
                      <a:alpha val="43137"/>
                    </a:srgbClr>
                  </a:outerShdw>
                </a:effectLst>
                <a:latin typeface="Times New Roman" pitchFamily="18" charset="0"/>
                <a:cs typeface="Times New Roman" pitchFamily="18" charset="0"/>
              </a:rPr>
            </a:br>
            <a:r>
              <a:rPr lang="uk-UA" sz="2000" dirty="0">
                <a:solidFill>
                  <a:schemeClr val="bg2">
                    <a:lumMod val="10000"/>
                  </a:schemeClr>
                </a:solidFill>
                <a:effectLst>
                  <a:outerShdw blurRad="38100" dist="38100" dir="2700000" algn="tl">
                    <a:srgbClr val="000000">
                      <a:alpha val="43137"/>
                    </a:srgbClr>
                  </a:outerShdw>
                </a:effectLst>
                <a:latin typeface="Times New Roman" pitchFamily="18" charset="0"/>
                <a:cs typeface="Times New Roman" pitchFamily="18" charset="0"/>
              </a:rPr>
              <a:t>Р.</a:t>
            </a:r>
            <a:r>
              <a:rPr lang="en-US" sz="2000" dirty="0">
                <a:solidFill>
                  <a:schemeClr val="bg2">
                    <a:lumMod val="10000"/>
                  </a:schemeClr>
                </a:solidFill>
                <a:effectLst>
                  <a:outerShdw blurRad="38100" dist="38100" dir="2700000" algn="tl">
                    <a:srgbClr val="000000">
                      <a:alpha val="43137"/>
                    </a:srgbClr>
                  </a:outerShdw>
                </a:effectLst>
                <a:latin typeface="Times New Roman" pitchFamily="18" charset="0"/>
                <a:cs typeface="Times New Roman" pitchFamily="18" charset="0"/>
              </a:rPr>
              <a:t>S. </a:t>
            </a:r>
            <a:r>
              <a:rPr lang="uk-UA" sz="2000" dirty="0">
                <a:solidFill>
                  <a:schemeClr val="bg2">
                    <a:lumMod val="10000"/>
                  </a:schemeClr>
                </a:solidFill>
                <a:effectLst>
                  <a:outerShdw blurRad="38100" dist="38100" dir="2700000" algn="tl">
                    <a:srgbClr val="000000">
                      <a:alpha val="43137"/>
                    </a:srgbClr>
                  </a:outerShdw>
                </a:effectLst>
                <a:latin typeface="Times New Roman" pitchFamily="18" charset="0"/>
                <a:cs typeface="Times New Roman" pitchFamily="18" charset="0"/>
              </a:rPr>
              <a:t>Все, в тому числі й авторські права, передаю Любі </a:t>
            </a:r>
            <a:r>
              <a:rPr lang="uk-UA" sz="2000" dirty="0" err="1">
                <a:solidFill>
                  <a:schemeClr val="bg2">
                    <a:lumMod val="10000"/>
                  </a:schemeClr>
                </a:solidFill>
                <a:effectLst>
                  <a:outerShdw blurRad="38100" dist="38100" dir="2700000" algn="tl">
                    <a:srgbClr val="000000">
                      <a:alpha val="43137"/>
                    </a:srgbClr>
                  </a:outerShdw>
                </a:effectLst>
                <a:latin typeface="Times New Roman" pitchFamily="18" charset="0"/>
                <a:cs typeface="Times New Roman" pitchFamily="18" charset="0"/>
              </a:rPr>
              <a:t>Уманцевій</a:t>
            </a:r>
            <a:r>
              <a:rPr lang="uk-UA" sz="2000" dirty="0">
                <a:solidFill>
                  <a:schemeClr val="bg2">
                    <a:lumMod val="10000"/>
                  </a:schemeClr>
                </a:solidFill>
                <a:effectLst>
                  <a:outerShdw blurRad="38100" dist="38100" dir="2700000" algn="tl">
                    <a:srgbClr val="000000">
                      <a:alpha val="43137"/>
                    </a:srgbClr>
                  </a:outerShdw>
                </a:effectLst>
                <a:latin typeface="Times New Roman" pitchFamily="18" charset="0"/>
                <a:cs typeface="Times New Roman" pitchFamily="18" charset="0"/>
              </a:rPr>
              <a:t>. Дуже прошу товаришів допомогти їй та моїй матері». </a:t>
            </a:r>
            <a:r>
              <a:rPr lang="uk-UA" sz="2000" dirty="0">
                <a:solidFill>
                  <a:schemeClr val="bg2">
                    <a:lumMod val="10000"/>
                  </a:schemeClr>
                </a:solidFill>
                <a:effectLst>
                  <a:outerShdw blurRad="38100" dist="38100" dir="2700000" algn="tl">
                    <a:srgbClr val="000000">
                      <a:alpha val="43137"/>
                    </a:srgbClr>
                  </a:outerShdw>
                </a:effectLst>
                <a:latin typeface="Times New Roman" pitchFamily="18" charset="0"/>
                <a:cs typeface="Times New Roman" pitchFamily="18" charset="0"/>
              </a:rPr>
              <a:t/>
            </a:r>
            <a:br>
              <a:rPr lang="uk-UA" sz="2000" dirty="0">
                <a:solidFill>
                  <a:schemeClr val="bg2">
                    <a:lumMod val="10000"/>
                  </a:schemeClr>
                </a:solidFill>
                <a:effectLst>
                  <a:outerShdw blurRad="38100" dist="38100" dir="2700000" algn="tl">
                    <a:srgbClr val="000000">
                      <a:alpha val="43137"/>
                    </a:srgbClr>
                  </a:outerShdw>
                </a:effectLst>
                <a:latin typeface="Times New Roman" pitchFamily="18" charset="0"/>
                <a:cs typeface="Times New Roman" pitchFamily="18" charset="0"/>
              </a:rPr>
            </a:br>
            <a:r>
              <a:rPr lang="uk-UA" sz="2000" dirty="0">
                <a:solidFill>
                  <a:schemeClr val="bg2">
                    <a:lumMod val="10000"/>
                  </a:schemeClr>
                </a:solidFill>
                <a:effectLst>
                  <a:outerShdw blurRad="38100" dist="38100" dir="2700000" algn="tl">
                    <a:srgbClr val="000000">
                      <a:alpha val="43137"/>
                    </a:srgbClr>
                  </a:outerShdw>
                </a:effectLst>
                <a:latin typeface="Times New Roman" pitchFamily="18" charset="0"/>
                <a:cs typeface="Times New Roman" pitchFamily="18" charset="0"/>
              </a:rPr>
              <a:t>На похоронах Хвильового ще були присутні всі </a:t>
            </a:r>
            <a:r>
              <a:rPr lang="uk-UA" sz="2000" dirty="0" err="1">
                <a:solidFill>
                  <a:schemeClr val="bg2">
                    <a:lumMod val="10000"/>
                  </a:schemeClr>
                </a:solidFill>
                <a:effectLst>
                  <a:outerShdw blurRad="38100" dist="38100" dir="2700000" algn="tl">
                    <a:srgbClr val="000000">
                      <a:alpha val="43137"/>
                    </a:srgbClr>
                  </a:outerShdw>
                </a:effectLst>
                <a:latin typeface="Times New Roman" pitchFamily="18" charset="0"/>
                <a:cs typeface="Times New Roman" pitchFamily="18" charset="0"/>
              </a:rPr>
              <a:t>ваплітяни</a:t>
            </a:r>
            <a:r>
              <a:rPr lang="uk-UA" sz="2000" dirty="0">
                <a:solidFill>
                  <a:schemeClr val="bg2">
                    <a:lumMod val="10000"/>
                  </a:schemeClr>
                </a:solidFill>
                <a:effectLst>
                  <a:outerShdw blurRad="38100" dist="38100" dir="2700000" algn="tl">
                    <a:srgbClr val="000000">
                      <a:alpha val="43137"/>
                    </a:srgbClr>
                  </a:outerShdw>
                </a:effectLst>
                <a:latin typeface="Times New Roman" pitchFamily="18" charset="0"/>
                <a:cs typeface="Times New Roman" pitchFamily="18" charset="0"/>
              </a:rPr>
              <a:t>.</a:t>
            </a:r>
            <a:r>
              <a:rPr lang="uk-UA" sz="2000" dirty="0">
                <a:solidFill>
                  <a:schemeClr val="bg2">
                    <a:lumMod val="10000"/>
                  </a:schemeClr>
                </a:solidFill>
                <a:effectLst>
                  <a:outerShdw blurRad="38100" dist="38100" dir="2700000" algn="tl">
                    <a:srgbClr val="000000">
                      <a:alpha val="43137"/>
                    </a:srgbClr>
                  </a:outerShdw>
                </a:effectLst>
                <a:latin typeface="Times New Roman" pitchFamily="18" charset="0"/>
                <a:cs typeface="Times New Roman" pitchFamily="18" charset="0"/>
              </a:rPr>
              <a:t/>
            </a:r>
            <a:br>
              <a:rPr lang="uk-UA" sz="2000" dirty="0">
                <a:solidFill>
                  <a:schemeClr val="bg2">
                    <a:lumMod val="10000"/>
                  </a:schemeClr>
                </a:solidFill>
                <a:effectLst>
                  <a:outerShdw blurRad="38100" dist="38100" dir="2700000" algn="tl">
                    <a:srgbClr val="000000">
                      <a:alpha val="43137"/>
                    </a:srgbClr>
                  </a:outerShdw>
                </a:effectLst>
                <a:latin typeface="Times New Roman" pitchFamily="18" charset="0"/>
                <a:cs typeface="Times New Roman" pitchFamily="18" charset="0"/>
              </a:rPr>
            </a:br>
            <a:r>
              <a:rPr lang="uk-UA" sz="2000" dirty="0">
                <a:solidFill>
                  <a:schemeClr val="bg1"/>
                </a:solidFill>
                <a:effectLst>
                  <a:outerShdw blurRad="38100" dist="38100" dir="2700000" algn="tl">
                    <a:srgbClr val="000000">
                      <a:alpha val="43137"/>
                    </a:srgbClr>
                  </a:outerShdw>
                </a:effectLst>
                <a:latin typeface="Times New Roman" pitchFamily="18" charset="0"/>
                <a:cs typeface="Times New Roman" pitchFamily="18" charset="0"/>
              </a:rPr>
              <a:t/>
            </a:r>
            <a:br>
              <a:rPr lang="uk-UA" sz="2000" dirty="0">
                <a:solidFill>
                  <a:schemeClr val="bg1"/>
                </a:solidFill>
                <a:effectLst>
                  <a:outerShdw blurRad="38100" dist="38100" dir="2700000" algn="tl">
                    <a:srgbClr val="000000">
                      <a:alpha val="43137"/>
                    </a:srgbClr>
                  </a:outerShdw>
                </a:effectLst>
                <a:latin typeface="Times New Roman" pitchFamily="18" charset="0"/>
                <a:cs typeface="Times New Roman" pitchFamily="18" charset="0"/>
              </a:rPr>
            </a:br>
            <a:r>
              <a:rPr lang="uk-UA" sz="2000" dirty="0">
                <a:solidFill>
                  <a:schemeClr val="bg1"/>
                </a:solidFill>
                <a:effectLst>
                  <a:outerShdw blurRad="38100" dist="38100" dir="2700000" algn="tl">
                    <a:srgbClr val="000000">
                      <a:alpha val="43137"/>
                    </a:srgbClr>
                  </a:outerShdw>
                </a:effectLst>
                <a:latin typeface="Times New Roman" pitchFamily="18" charset="0"/>
                <a:cs typeface="Times New Roman" pitchFamily="18" charset="0"/>
              </a:rPr>
              <a:t>13 травня 1933 року Хвильовий покінчив життя самогубством, а тоді ж у травні був заарештований О.Слісаренко. Скоро після того — О.Досвітній і Остап Вишня, дещо згодом черга прийшла на інших</a:t>
            </a:r>
            <a:r>
              <a:rPr lang="uk-UA" sz="2000" dirty="0" smtClean="0">
                <a:solidFill>
                  <a:schemeClr val="bg1"/>
                </a:solidFill>
                <a:effectLst>
                  <a:outerShdw blurRad="38100" dist="38100" dir="2700000" algn="tl">
                    <a:srgbClr val="000000">
                      <a:alpha val="43137"/>
                    </a:srgbClr>
                  </a:outerShdw>
                </a:effectLst>
                <a:latin typeface="Times New Roman" pitchFamily="18" charset="0"/>
                <a:cs typeface="Times New Roman" pitchFamily="18" charset="0"/>
              </a:rPr>
              <a:t>.</a:t>
            </a:r>
            <a:r>
              <a:rPr lang="uk-UA" sz="2000" dirty="0">
                <a:solidFill>
                  <a:schemeClr val="bg1"/>
                </a:solidFill>
                <a:effectLst>
                  <a:outerShdw blurRad="38100" dist="38100" dir="2700000" algn="tl">
                    <a:srgbClr val="000000">
                      <a:alpha val="43137"/>
                    </a:srgbClr>
                  </a:outerShdw>
                </a:effectLst>
                <a:latin typeface="Times New Roman" pitchFamily="18" charset="0"/>
                <a:cs typeface="Times New Roman" pitchFamily="18" charset="0"/>
              </a:rPr>
              <a:t/>
            </a:r>
            <a:br>
              <a:rPr lang="uk-UA" sz="2000" dirty="0">
                <a:solidFill>
                  <a:schemeClr val="bg1"/>
                </a:solidFill>
                <a:effectLst>
                  <a:outerShdw blurRad="38100" dist="38100" dir="2700000" algn="tl">
                    <a:srgbClr val="000000">
                      <a:alpha val="43137"/>
                    </a:srgbClr>
                  </a:outerShdw>
                </a:effectLst>
                <a:latin typeface="Times New Roman" pitchFamily="18" charset="0"/>
                <a:cs typeface="Times New Roman" pitchFamily="18" charset="0"/>
              </a:rPr>
            </a:br>
            <a:r>
              <a:rPr lang="uk-UA" sz="2000" dirty="0">
                <a:solidFill>
                  <a:schemeClr val="bg1"/>
                </a:solidFill>
                <a:effectLst>
                  <a:outerShdw blurRad="38100" dist="38100" dir="2700000" algn="tl">
                    <a:srgbClr val="000000">
                      <a:alpha val="43137"/>
                    </a:srgbClr>
                  </a:outerShdw>
                </a:effectLst>
                <a:latin typeface="Times New Roman" pitchFamily="18" charset="0"/>
                <a:cs typeface="Times New Roman" pitchFamily="18" charset="0"/>
              </a:rPr>
              <a:t>Постріл 13 травня був трагічною крапкою в історії українського відродження пореволюційних років. Проте все, здійснене цим поколінням, зосталося у скарбниці української культури як одна з неперевершених її сторінок, як запорука майбутнього розквіту, про який так палко мріяв </a:t>
            </a:r>
            <a:r>
              <a:rPr lang="uk-UA" sz="2000" dirty="0" err="1">
                <a:solidFill>
                  <a:schemeClr val="bg1"/>
                </a:solidFill>
                <a:effectLst>
                  <a:outerShdw blurRad="38100" dist="38100" dir="2700000" algn="tl">
                    <a:srgbClr val="000000">
                      <a:alpha val="43137"/>
                    </a:srgbClr>
                  </a:outerShdw>
                </a:effectLst>
                <a:latin typeface="Times New Roman" pitchFamily="18" charset="0"/>
                <a:cs typeface="Times New Roman" pitchFamily="18" charset="0"/>
              </a:rPr>
              <a:t>м'ятежний</a:t>
            </a:r>
            <a:r>
              <a:rPr lang="uk-UA" sz="2000" dirty="0">
                <a:solidFill>
                  <a:schemeClr val="bg1"/>
                </a:solidFill>
                <a:effectLst>
                  <a:outerShdw blurRad="38100" dist="38100" dir="2700000" algn="tl">
                    <a:srgbClr val="000000">
                      <a:alpha val="43137"/>
                    </a:srgbClr>
                  </a:outerShdw>
                </a:effectLst>
                <a:latin typeface="Times New Roman" pitchFamily="18" charset="0"/>
                <a:cs typeface="Times New Roman" pitchFamily="18" charset="0"/>
              </a:rPr>
              <a:t> романтик Микола Хвильовий.</a:t>
            </a:r>
            <a:endParaRPr lang="uk-UA" sz="2000" dirty="0">
              <a:solidFill>
                <a:schemeClr val="bg1"/>
              </a:solidFill>
              <a:effectLst>
                <a:outerShdw blurRad="38100" dist="38100" dir="2700000" algn="tl">
                  <a:srgbClr val="000000">
                    <a:alpha val="43137"/>
                  </a:srgbClr>
                </a:outerShdw>
              </a:effectLst>
              <a:latin typeface="Times New Roman" pitchFamily="18" charset="0"/>
              <a:cs typeface="Times New Roman" pitchFamily="18" charset="0"/>
            </a:endParaRPr>
          </a:p>
        </p:txBody>
      </p:sp>
    </p:spTree>
    <p:extLst>
      <p:ext uri="{BB962C8B-B14F-4D97-AF65-F5344CB8AC3E}">
        <p14:creationId xmlns:p14="http://schemas.microsoft.com/office/powerpoint/2010/main" val="256151941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5220072" y="1556792"/>
            <a:ext cx="3394720" cy="2548880"/>
          </a:xfrm>
        </p:spPr>
        <p:txBody>
          <a:bodyPr>
            <a:normAutofit lnSpcReduction="10000"/>
          </a:bodyPr>
          <a:lstStyle/>
          <a:p>
            <a:pPr marL="0" indent="0">
              <a:buNone/>
            </a:pPr>
            <a:r>
              <a:rPr lang="uk-UA" sz="2400" dirty="0"/>
              <a:t>Поховали Миколу Хвильового на міському цвинтарі, розташованому між тодішнім студентським містечком “</a:t>
            </a:r>
            <a:r>
              <a:rPr lang="uk-UA" sz="2400" dirty="0" err="1"/>
              <a:t>Толкачівка</a:t>
            </a:r>
            <a:r>
              <a:rPr lang="uk-UA" sz="2400" dirty="0"/>
              <a:t>” та гуртожитком “Гігант”. </a:t>
            </a:r>
            <a:endParaRPr lang="uk-UA" sz="2400" dirty="0"/>
          </a:p>
        </p:txBody>
      </p:sp>
      <p:pic>
        <p:nvPicPr>
          <p:cNvPr id="8194" name="Picture 2" descr="http://upload.wikimedia.org/wikipedia/commons/4/40/%D0%A5%D0%B2%D0%B8%D0%BB%D1%8C%D0%BE%D0%B2%D0%B8%D0%B9_%D0%B2_%D0%9C%D0%BE%D0%BB%D0%BE%D0%B4%D1%91%D0%B6%D0%BD%D0%BE%D0%BC_%D0%BF%D0%B0%D1%80%D0%BA%D0%B5.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7545" y="116632"/>
            <a:ext cx="4392487" cy="66005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6272757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467544" y="692696"/>
            <a:ext cx="4536504" cy="5688632"/>
          </a:xfrm>
        </p:spPr>
        <p:txBody>
          <a:bodyPr>
            <a:normAutofit fontScale="70000" lnSpcReduction="20000"/>
          </a:bodyPr>
          <a:lstStyle/>
          <a:p>
            <a:pPr marL="0" indent="0">
              <a:buNone/>
            </a:pPr>
            <a:r>
              <a:rPr lang="uk-UA" dirty="0">
                <a:solidFill>
                  <a:schemeClr val="bg1"/>
                </a:solidFill>
                <a:effectLst>
                  <a:outerShdw blurRad="38100" dist="38100" dir="2700000" algn="tl">
                    <a:srgbClr val="000000">
                      <a:alpha val="43137"/>
                    </a:srgbClr>
                  </a:outerShdw>
                </a:effectLst>
              </a:rPr>
              <a:t>Микола Григорович </a:t>
            </a:r>
            <a:r>
              <a:rPr lang="uk-UA" dirty="0" err="1">
                <a:solidFill>
                  <a:schemeClr val="bg1"/>
                </a:solidFill>
                <a:effectLst>
                  <a:outerShdw blurRad="38100" dist="38100" dir="2700000" algn="tl">
                    <a:srgbClr val="000000">
                      <a:alpha val="43137"/>
                    </a:srgbClr>
                  </a:outerShdw>
                </a:effectLst>
              </a:rPr>
              <a:t>Фітільов</a:t>
            </a:r>
            <a:r>
              <a:rPr lang="uk-UA" dirty="0">
                <a:solidFill>
                  <a:schemeClr val="bg1"/>
                </a:solidFill>
                <a:effectLst>
                  <a:outerShdw blurRad="38100" dist="38100" dir="2700000" algn="tl">
                    <a:srgbClr val="000000">
                      <a:alpha val="43137"/>
                    </a:srgbClr>
                  </a:outerShdw>
                </a:effectLst>
              </a:rPr>
              <a:t> (справжнє прізвище письменника) народився </a:t>
            </a:r>
            <a:r>
              <a:rPr lang="uk-UA" b="1" dirty="0" smtClean="0">
                <a:solidFill>
                  <a:schemeClr val="bg1"/>
                </a:solidFill>
                <a:effectLst>
                  <a:outerShdw blurRad="38100" dist="38100" dir="2700000" algn="tl">
                    <a:srgbClr val="000000">
                      <a:alpha val="43137"/>
                    </a:srgbClr>
                  </a:outerShdw>
                </a:effectLst>
              </a:rPr>
              <a:t>13грудня</a:t>
            </a:r>
            <a:r>
              <a:rPr lang="uk-UA" dirty="0" smtClean="0">
                <a:solidFill>
                  <a:schemeClr val="bg1"/>
                </a:solidFill>
                <a:effectLst>
                  <a:outerShdw blurRad="38100" dist="38100" dir="2700000" algn="tl">
                    <a:srgbClr val="000000">
                      <a:alpha val="43137"/>
                    </a:srgbClr>
                  </a:outerShdw>
                </a:effectLst>
              </a:rPr>
              <a:t> </a:t>
            </a:r>
            <a:r>
              <a:rPr lang="uk-UA" dirty="0">
                <a:solidFill>
                  <a:schemeClr val="bg1"/>
                </a:solidFill>
                <a:effectLst>
                  <a:outerShdw blurRad="38100" dist="38100" dir="2700000" algn="tl">
                    <a:srgbClr val="000000">
                      <a:alpha val="43137"/>
                    </a:srgbClr>
                  </a:outerShdw>
                </a:effectLst>
              </a:rPr>
              <a:t>1893 року в селі Тростянець Охтирського повіту на Харківщині (нині місто Сумської області) в родині сільських вчителів. Приблизно 1904 чи 1905 року мати майбутнього письменника Єлизавета Іванівна, забравши дітей, переїхала тимчасово на хутір Зубівка до сестри, яка була одружена з дрібним поміщиком М. </a:t>
            </a:r>
            <a:r>
              <a:rPr lang="uk-UA" dirty="0" err="1">
                <a:solidFill>
                  <a:schemeClr val="bg1"/>
                </a:solidFill>
                <a:effectLst>
                  <a:outerShdw blurRad="38100" dist="38100" dir="2700000" algn="tl">
                    <a:srgbClr val="000000">
                      <a:alpha val="43137"/>
                    </a:srgbClr>
                  </a:outerShdw>
                </a:effectLst>
              </a:rPr>
              <a:t>Смаковським</a:t>
            </a:r>
            <a:r>
              <a:rPr lang="uk-UA" dirty="0">
                <a:solidFill>
                  <a:schemeClr val="bg1"/>
                </a:solidFill>
                <a:effectLst>
                  <a:outerShdw blurRad="38100" dist="38100" dir="2700000" algn="tl">
                    <a:srgbClr val="000000">
                      <a:alpha val="43137"/>
                    </a:srgbClr>
                  </a:outerShdw>
                </a:effectLst>
              </a:rPr>
              <a:t>. Незабаром, діставши посаду, вона вчителювала в селі </a:t>
            </a:r>
            <a:r>
              <a:rPr lang="uk-UA" dirty="0" err="1">
                <a:solidFill>
                  <a:schemeClr val="bg1"/>
                </a:solidFill>
                <a:effectLst>
                  <a:outerShdw blurRad="38100" dist="38100" dir="2700000" algn="tl">
                    <a:srgbClr val="000000">
                      <a:alpha val="43137"/>
                    </a:srgbClr>
                  </a:outerShdw>
                </a:effectLst>
              </a:rPr>
              <a:t>Чернеччині</a:t>
            </a:r>
            <a:r>
              <a:rPr lang="uk-UA" dirty="0">
                <a:solidFill>
                  <a:schemeClr val="bg1"/>
                </a:solidFill>
                <a:effectLst>
                  <a:outerShdw blurRad="38100" dist="38100" dir="2700000" algn="tl">
                    <a:srgbClr val="000000">
                      <a:alpha val="43137"/>
                    </a:srgbClr>
                  </a:outerShdw>
                </a:effectLst>
              </a:rPr>
              <a:t> на </a:t>
            </a:r>
            <a:r>
              <a:rPr lang="uk-UA" dirty="0" err="1">
                <a:solidFill>
                  <a:schemeClr val="bg1"/>
                </a:solidFill>
                <a:effectLst>
                  <a:outerShdw blurRad="38100" dist="38100" dir="2700000" algn="tl">
                    <a:srgbClr val="000000">
                      <a:alpha val="43137"/>
                    </a:srgbClr>
                  </a:outerShdw>
                </a:effectLst>
              </a:rPr>
              <a:t>Богодухівщині</a:t>
            </a:r>
            <a:r>
              <a:rPr lang="uk-UA" dirty="0">
                <a:solidFill>
                  <a:schemeClr val="bg1"/>
                </a:solidFill>
                <a:effectLst>
                  <a:outerShdw blurRad="38100" dist="38100" dir="2700000" algn="tl">
                    <a:srgbClr val="000000">
                      <a:alpha val="43137"/>
                    </a:srgbClr>
                  </a:outerShdw>
                </a:effectLst>
              </a:rPr>
              <a:t>, а згодом — на хуторі </a:t>
            </a:r>
            <a:r>
              <a:rPr lang="uk-UA" dirty="0" err="1">
                <a:solidFill>
                  <a:schemeClr val="bg1"/>
                </a:solidFill>
                <a:effectLst>
                  <a:outerShdw blurRad="38100" dist="38100" dir="2700000" algn="tl">
                    <a:srgbClr val="000000">
                      <a:alpha val="43137"/>
                    </a:srgbClr>
                  </a:outerShdw>
                </a:effectLst>
              </a:rPr>
              <a:t>Дем’янівка</a:t>
            </a:r>
            <a:r>
              <a:rPr lang="uk-UA" dirty="0">
                <a:solidFill>
                  <a:schemeClr val="bg1"/>
                </a:solidFill>
                <a:effectLst>
                  <a:outerShdw blurRad="38100" dist="38100" dir="2700000" algn="tl">
                    <a:srgbClr val="000000">
                      <a:alpha val="43137"/>
                    </a:srgbClr>
                  </a:outerShdw>
                </a:effectLst>
              </a:rPr>
              <a:t> поблизу Диканьки.</a:t>
            </a:r>
            <a:endParaRPr lang="uk-UA" dirty="0">
              <a:solidFill>
                <a:schemeClr val="bg1"/>
              </a:solidFill>
              <a:effectLst>
                <a:outerShdw blurRad="38100" dist="38100" dir="2700000" algn="tl">
                  <a:srgbClr val="000000">
                    <a:alpha val="43137"/>
                  </a:srgbClr>
                </a:outerShdw>
              </a:effectLst>
            </a:endParaRPr>
          </a:p>
        </p:txBody>
      </p:sp>
      <p:pic>
        <p:nvPicPr>
          <p:cNvPr id="2050" name="Picture 2" descr="http://www.ukrlit.vn.ua/biography/hviloviy.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70349" y="1340768"/>
            <a:ext cx="2746067" cy="3888432"/>
          </a:xfrm>
          <a:prstGeom prst="rect">
            <a:avLst/>
          </a:prstGeom>
          <a:solidFill>
            <a:srgbClr val="FFFFFF">
              <a:shade val="85000"/>
            </a:srgbClr>
          </a:solidFill>
          <a:ln w="88900" cap="sq">
            <a:solidFill>
              <a:srgbClr val="FFFFFF"/>
            </a:solidFill>
            <a:miter lim="800000"/>
          </a:ln>
          <a:effectLst>
            <a:outerShdw blurRad="50800" dist="38100" algn="l" rotWithShape="0">
              <a:prstClr val="black">
                <a:alpha val="40000"/>
              </a:prstClr>
            </a:outerShdw>
          </a:effectLst>
          <a:scene3d>
            <a:camera prst="orthographicFront"/>
            <a:lightRig rig="twoPt" dir="t">
              <a:rot lat="0" lon="0" rev="7200000"/>
            </a:lightRig>
          </a:scene3d>
          <a:sp3d>
            <a:bevelT w="25400" h="19050"/>
            <a:contourClr>
              <a:srgbClr val="FFFFFF"/>
            </a:contourClr>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0266131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539552" y="692696"/>
            <a:ext cx="8229600" cy="5894115"/>
          </a:xfrm>
        </p:spPr>
        <p:txBody>
          <a:bodyPr>
            <a:normAutofit fontScale="85000" lnSpcReduction="10000"/>
          </a:bodyPr>
          <a:lstStyle/>
          <a:p>
            <a:pPr marL="0" indent="0">
              <a:buNone/>
            </a:pPr>
            <a:r>
              <a:rPr lang="uk-UA" dirty="0">
                <a:solidFill>
                  <a:schemeClr val="bg1"/>
                </a:solidFill>
                <a:effectLst>
                  <a:outerShdw blurRad="38100" dist="38100" dir="2700000" algn="tl">
                    <a:srgbClr val="000000">
                      <a:alpha val="43137"/>
                    </a:srgbClr>
                  </a:outerShdw>
                </a:effectLst>
              </a:rPr>
              <a:t>Так з 11 чи 12 років Микола виростав без батька. Крім матері, ним опікувалися М. </a:t>
            </a:r>
            <a:r>
              <a:rPr lang="uk-UA" dirty="0" err="1">
                <a:solidFill>
                  <a:schemeClr val="bg1"/>
                </a:solidFill>
                <a:effectLst>
                  <a:outerShdw blurRad="38100" dist="38100" dir="2700000" algn="tl">
                    <a:srgbClr val="000000">
                      <a:alpha val="43137"/>
                    </a:srgbClr>
                  </a:outerShdw>
                </a:effectLst>
              </a:rPr>
              <a:t>Смаковський</a:t>
            </a:r>
            <a:r>
              <a:rPr lang="uk-UA" dirty="0">
                <a:solidFill>
                  <a:schemeClr val="bg1"/>
                </a:solidFill>
                <a:effectLst>
                  <a:outerShdw blurRad="38100" dist="38100" dir="2700000" algn="tl">
                    <a:srgbClr val="000000">
                      <a:alpha val="43137"/>
                    </a:srgbClr>
                  </a:outerShdw>
                </a:effectLst>
              </a:rPr>
              <a:t> та збіднілий ліберальний поміщик Савич. У великій бібліотеці, якою міг користуватися хлопець, були «Кобзар» Т. Шевченка та ще деякі українські книжки. Микола закінчив </a:t>
            </a:r>
            <a:r>
              <a:rPr lang="uk-UA" dirty="0" err="1">
                <a:solidFill>
                  <a:schemeClr val="bg1"/>
                </a:solidFill>
                <a:effectLst>
                  <a:outerShdw blurRad="38100" dist="38100" dir="2700000" algn="tl">
                    <a:srgbClr val="000000">
                      <a:alpha val="43137"/>
                    </a:srgbClr>
                  </a:outerShdw>
                </a:effectLst>
              </a:rPr>
              <a:t>Краснокутську</a:t>
            </a:r>
            <a:r>
              <a:rPr lang="uk-UA" dirty="0">
                <a:solidFill>
                  <a:schemeClr val="bg1"/>
                </a:solidFill>
                <a:effectLst>
                  <a:outerShdw blurRad="38100" dist="38100" dir="2700000" algn="tl">
                    <a:srgbClr val="000000">
                      <a:alpha val="43137"/>
                    </a:srgbClr>
                  </a:outerShdw>
                </a:effectLst>
              </a:rPr>
              <a:t> </a:t>
            </a:r>
            <a:r>
              <a:rPr lang="uk-UA" dirty="0" err="1">
                <a:solidFill>
                  <a:schemeClr val="bg1"/>
                </a:solidFill>
                <a:effectLst>
                  <a:outerShdw blurRad="38100" dist="38100" dir="2700000" algn="tl">
                    <a:srgbClr val="000000">
                      <a:alpha val="43137"/>
                    </a:srgbClr>
                  </a:outerShdw>
                </a:effectLst>
              </a:rPr>
              <a:t>вищепочаткову</a:t>
            </a:r>
            <a:r>
              <a:rPr lang="uk-UA" dirty="0">
                <a:solidFill>
                  <a:schemeClr val="bg1"/>
                </a:solidFill>
                <a:effectLst>
                  <a:outerShdw blurRad="38100" dist="38100" dir="2700000" algn="tl">
                    <a:srgbClr val="000000">
                      <a:alpha val="43137"/>
                    </a:srgbClr>
                  </a:outerShdw>
                </a:effectLst>
              </a:rPr>
              <a:t> школу та вступив до Богодухівської гімназії, з якої за розповсюдження нелегальної соціалістичної літератури й зухвалу поведінку був виключений з п’ятого класу. З 1911 року він працював писарем у </a:t>
            </a:r>
            <a:r>
              <a:rPr lang="uk-UA" dirty="0" err="1">
                <a:solidFill>
                  <a:schemeClr val="bg1"/>
                </a:solidFill>
                <a:effectLst>
                  <a:outerShdw blurRad="38100" dist="38100" dir="2700000" algn="tl">
                    <a:srgbClr val="000000">
                      <a:alpha val="43137"/>
                    </a:srgbClr>
                  </a:outerShdw>
                </a:effectLst>
              </a:rPr>
              <a:t>Рублівській</a:t>
            </a:r>
            <a:r>
              <a:rPr lang="uk-UA" dirty="0">
                <a:solidFill>
                  <a:schemeClr val="bg1"/>
                </a:solidFill>
                <a:effectLst>
                  <a:outerShdw blurRad="38100" dist="38100" dir="2700000" algn="tl">
                    <a:srgbClr val="000000">
                      <a:alpha val="43137"/>
                    </a:srgbClr>
                  </a:outerShdw>
                </a:effectLst>
              </a:rPr>
              <a:t> волосній управі, активно займаючись самоосвітою. 1916 року Микола успішно склав екстерном іспити за курс гімназії і отримав диплом. Того ж року він добровільно пішов в армію.</a:t>
            </a:r>
            <a:endParaRPr lang="uk-UA" dirty="0">
              <a:solidFill>
                <a:schemeClr val="bg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08463031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614592" y="548680"/>
            <a:ext cx="2421904" cy="2592288"/>
          </a:xfrm>
        </p:spPr>
        <p:txBody>
          <a:bodyPr>
            <a:normAutofit/>
          </a:bodyPr>
          <a:lstStyle/>
          <a:p>
            <a:pPr algn="l"/>
            <a:r>
              <a:rPr lang="ru-RU" sz="1800" dirty="0" err="1" smtClean="0">
                <a:latin typeface="Times New Roman" pitchFamily="18" charset="0"/>
                <a:cs typeface="Times New Roman" pitchFamily="18" charset="0"/>
              </a:rPr>
              <a:t>Хвильовий</a:t>
            </a:r>
            <a:r>
              <a:rPr lang="ru-RU" sz="1800" dirty="0" smtClean="0">
                <a:latin typeface="Times New Roman" pitchFamily="18" charset="0"/>
                <a:cs typeface="Times New Roman" pitchFamily="18" charset="0"/>
              </a:rPr>
              <a:t> </a:t>
            </a:r>
            <a:r>
              <a:rPr lang="ru-RU" sz="1800" dirty="0" err="1">
                <a:latin typeface="Times New Roman" pitchFamily="18" charset="0"/>
                <a:cs typeface="Times New Roman" pitchFamily="18" charset="0"/>
              </a:rPr>
              <a:t>із</a:t>
            </a:r>
            <a:r>
              <a:rPr lang="ru-RU" sz="1800" dirty="0">
                <a:latin typeface="Times New Roman" pitchFamily="18" charset="0"/>
                <a:cs typeface="Times New Roman" pitchFamily="18" charset="0"/>
              </a:rPr>
              <a:t> дружиною </a:t>
            </a:r>
            <a:r>
              <a:rPr lang="en-US" sz="1800" dirty="0">
                <a:latin typeface="Times New Roman" pitchFamily="18" charset="0"/>
                <a:cs typeface="Times New Roman" pitchFamily="18" charset="0"/>
              </a:rPr>
              <a:t> </a:t>
            </a:r>
            <a:r>
              <a:rPr lang="ru-RU" sz="1800" b="1" dirty="0" err="1" smtClean="0">
                <a:latin typeface="Times New Roman" pitchFamily="18" charset="0"/>
                <a:cs typeface="Times New Roman" pitchFamily="18" charset="0"/>
              </a:rPr>
              <a:t>Юлією</a:t>
            </a:r>
            <a:r>
              <a:rPr lang="en-US" sz="1800" b="1" dirty="0">
                <a:latin typeface="Times New Roman" pitchFamily="18" charset="0"/>
                <a:cs typeface="Times New Roman" pitchFamily="18" charset="0"/>
              </a:rPr>
              <a:t> </a:t>
            </a:r>
            <a:r>
              <a:rPr lang="ru-RU" sz="1800" b="1" dirty="0" err="1" smtClean="0">
                <a:latin typeface="Times New Roman" pitchFamily="18" charset="0"/>
                <a:cs typeface="Times New Roman" pitchFamily="18" charset="0"/>
              </a:rPr>
              <a:t>Уманцевою</a:t>
            </a:r>
            <a:r>
              <a:rPr lang="ru-RU" sz="1800" dirty="0">
                <a:latin typeface="Times New Roman" pitchFamily="18" charset="0"/>
                <a:cs typeface="Times New Roman" pitchFamily="18" charset="0"/>
              </a:rPr>
              <a:t> та </a:t>
            </a:r>
            <a:r>
              <a:rPr lang="ru-RU" sz="1800" dirty="0" err="1">
                <a:latin typeface="Times New Roman" pitchFamily="18" charset="0"/>
                <a:cs typeface="Times New Roman" pitchFamily="18" charset="0"/>
              </a:rPr>
              <a:t>пасербицею</a:t>
            </a:r>
            <a:r>
              <a:rPr lang="ru-RU" sz="1800" dirty="0">
                <a:latin typeface="Times New Roman" pitchFamily="18" charset="0"/>
                <a:cs typeface="Times New Roman" pitchFamily="18" charset="0"/>
              </a:rPr>
              <a:t> Любою</a:t>
            </a:r>
            <a:endParaRPr lang="uk-UA" sz="1800" dirty="0">
              <a:latin typeface="Times New Roman" pitchFamily="18" charset="0"/>
              <a:cs typeface="Times New Roman" pitchFamily="18" charset="0"/>
            </a:endParaRPr>
          </a:p>
        </p:txBody>
      </p:sp>
      <p:sp>
        <p:nvSpPr>
          <p:cNvPr id="3" name="Объект 2"/>
          <p:cNvSpPr>
            <a:spLocks noGrp="1"/>
          </p:cNvSpPr>
          <p:nvPr>
            <p:ph idx="1"/>
          </p:nvPr>
        </p:nvSpPr>
        <p:spPr>
          <a:xfrm>
            <a:off x="516732" y="3861048"/>
            <a:ext cx="8352928" cy="2592288"/>
          </a:xfrm>
        </p:spPr>
        <p:txBody>
          <a:bodyPr>
            <a:normAutofit fontScale="85000" lnSpcReduction="10000"/>
          </a:bodyPr>
          <a:lstStyle/>
          <a:p>
            <a:pPr marL="0" indent="0">
              <a:buNone/>
            </a:pPr>
            <a:r>
              <a:rPr lang="ru-RU" dirty="0" err="1">
                <a:solidFill>
                  <a:schemeClr val="bg1"/>
                </a:solidFill>
              </a:rPr>
              <a:t>Десь</a:t>
            </a:r>
            <a:r>
              <a:rPr lang="ru-RU" dirty="0">
                <a:solidFill>
                  <a:schemeClr val="bg1"/>
                </a:solidFill>
              </a:rPr>
              <a:t> </a:t>
            </a:r>
            <a:r>
              <a:rPr lang="ru-RU" dirty="0" err="1">
                <a:solidFill>
                  <a:schemeClr val="bg1"/>
                </a:solidFill>
              </a:rPr>
              <a:t>наприкінці</a:t>
            </a:r>
            <a:r>
              <a:rPr lang="ru-RU" dirty="0">
                <a:solidFill>
                  <a:schemeClr val="bg1"/>
                </a:solidFill>
              </a:rPr>
              <a:t> 1918 </a:t>
            </a:r>
            <a:r>
              <a:rPr lang="ru-RU" dirty="0" err="1">
                <a:solidFill>
                  <a:schemeClr val="bg1"/>
                </a:solidFill>
              </a:rPr>
              <a:t>чи</a:t>
            </a:r>
            <a:r>
              <a:rPr lang="ru-RU" dirty="0">
                <a:solidFill>
                  <a:schemeClr val="bg1"/>
                </a:solidFill>
              </a:rPr>
              <a:t> на початку 1919 року М. </a:t>
            </a:r>
            <a:r>
              <a:rPr lang="ru-RU" dirty="0" err="1">
                <a:solidFill>
                  <a:schemeClr val="bg1"/>
                </a:solidFill>
              </a:rPr>
              <a:t>Хвильовий</a:t>
            </a:r>
            <a:r>
              <a:rPr lang="ru-RU" dirty="0">
                <a:solidFill>
                  <a:schemeClr val="bg1"/>
                </a:solidFill>
              </a:rPr>
              <a:t> </a:t>
            </a:r>
            <a:r>
              <a:rPr lang="ru-RU" dirty="0" err="1">
                <a:solidFill>
                  <a:schemeClr val="bg1"/>
                </a:solidFill>
              </a:rPr>
              <a:t>одружився</a:t>
            </a:r>
            <a:r>
              <a:rPr lang="ru-RU" dirty="0">
                <a:solidFill>
                  <a:schemeClr val="bg1"/>
                </a:solidFill>
              </a:rPr>
              <a:t> з молодою </a:t>
            </a:r>
            <a:r>
              <a:rPr lang="ru-RU" dirty="0" err="1">
                <a:solidFill>
                  <a:schemeClr val="bg1"/>
                </a:solidFill>
              </a:rPr>
              <a:t>вчителькою</a:t>
            </a:r>
            <a:r>
              <a:rPr lang="ru-RU" dirty="0">
                <a:solidFill>
                  <a:schemeClr val="bg1"/>
                </a:solidFill>
              </a:rPr>
              <a:t> Катериною Гащенко. У них народилась </a:t>
            </a:r>
            <a:r>
              <a:rPr lang="ru-RU" dirty="0" err="1">
                <a:solidFill>
                  <a:schemeClr val="bg1"/>
                </a:solidFill>
              </a:rPr>
              <a:t>донька</a:t>
            </a:r>
            <a:r>
              <a:rPr lang="ru-RU" dirty="0">
                <a:solidFill>
                  <a:schemeClr val="bg1"/>
                </a:solidFill>
              </a:rPr>
              <a:t> </a:t>
            </a:r>
            <a:r>
              <a:rPr lang="ru-RU" dirty="0" err="1">
                <a:solidFill>
                  <a:schemeClr val="bg1"/>
                </a:solidFill>
              </a:rPr>
              <a:t>Іраїда</a:t>
            </a:r>
            <a:r>
              <a:rPr lang="ru-RU" dirty="0">
                <a:solidFill>
                  <a:schemeClr val="bg1"/>
                </a:solidFill>
              </a:rPr>
              <a:t>. </a:t>
            </a:r>
            <a:r>
              <a:rPr lang="ru-RU" dirty="0" err="1">
                <a:solidFill>
                  <a:schemeClr val="bg1"/>
                </a:solidFill>
              </a:rPr>
              <a:t>Проте</a:t>
            </a:r>
            <a:r>
              <a:rPr lang="ru-RU" dirty="0">
                <a:solidFill>
                  <a:schemeClr val="bg1"/>
                </a:solidFill>
              </a:rPr>
              <a:t> </a:t>
            </a:r>
            <a:r>
              <a:rPr lang="ru-RU" dirty="0" err="1">
                <a:solidFill>
                  <a:schemeClr val="bg1"/>
                </a:solidFill>
              </a:rPr>
              <a:t>шлюб</a:t>
            </a:r>
            <a:r>
              <a:rPr lang="ru-RU" dirty="0">
                <a:solidFill>
                  <a:schemeClr val="bg1"/>
                </a:solidFill>
              </a:rPr>
              <a:t> </a:t>
            </a:r>
            <a:r>
              <a:rPr lang="ru-RU" dirty="0" err="1">
                <a:solidFill>
                  <a:schemeClr val="bg1"/>
                </a:solidFill>
              </a:rPr>
              <a:t>цей</a:t>
            </a:r>
            <a:r>
              <a:rPr lang="ru-RU" dirty="0">
                <a:solidFill>
                  <a:schemeClr val="bg1"/>
                </a:solidFill>
              </a:rPr>
              <a:t> не </a:t>
            </a:r>
            <a:r>
              <a:rPr lang="ru-RU" dirty="0" err="1">
                <a:solidFill>
                  <a:schemeClr val="bg1"/>
                </a:solidFill>
              </a:rPr>
              <a:t>був</a:t>
            </a:r>
            <a:r>
              <a:rPr lang="ru-RU" dirty="0">
                <a:solidFill>
                  <a:schemeClr val="bg1"/>
                </a:solidFill>
              </a:rPr>
              <a:t> </a:t>
            </a:r>
            <a:r>
              <a:rPr lang="ru-RU" dirty="0" err="1">
                <a:solidFill>
                  <a:schemeClr val="bg1"/>
                </a:solidFill>
              </a:rPr>
              <a:t>тривалим</a:t>
            </a:r>
            <a:r>
              <a:rPr lang="ru-RU" dirty="0">
                <a:solidFill>
                  <a:schemeClr val="bg1"/>
                </a:solidFill>
              </a:rPr>
              <a:t>. Весною 1921 року М. </a:t>
            </a:r>
            <a:r>
              <a:rPr lang="ru-RU" dirty="0" err="1">
                <a:solidFill>
                  <a:schemeClr val="bg1"/>
                </a:solidFill>
              </a:rPr>
              <a:t>Хвильовий</a:t>
            </a:r>
            <a:r>
              <a:rPr lang="ru-RU" dirty="0">
                <a:solidFill>
                  <a:schemeClr val="bg1"/>
                </a:solidFill>
              </a:rPr>
              <a:t> </a:t>
            </a:r>
            <a:r>
              <a:rPr lang="ru-RU" dirty="0" err="1">
                <a:solidFill>
                  <a:schemeClr val="bg1"/>
                </a:solidFill>
              </a:rPr>
              <a:t>переїхав</a:t>
            </a:r>
            <a:r>
              <a:rPr lang="ru-RU" dirty="0">
                <a:solidFill>
                  <a:schemeClr val="bg1"/>
                </a:solidFill>
              </a:rPr>
              <a:t> до столичного </a:t>
            </a:r>
            <a:r>
              <a:rPr lang="ru-RU" dirty="0" err="1">
                <a:solidFill>
                  <a:schemeClr val="bg1"/>
                </a:solidFill>
              </a:rPr>
              <a:t>Харкова</a:t>
            </a:r>
            <a:r>
              <a:rPr lang="ru-RU" dirty="0">
                <a:solidFill>
                  <a:schemeClr val="bg1"/>
                </a:solidFill>
              </a:rPr>
              <a:t>, де 1922 </a:t>
            </a:r>
            <a:r>
              <a:rPr lang="ru-RU" dirty="0" err="1">
                <a:solidFill>
                  <a:schemeClr val="bg1"/>
                </a:solidFill>
              </a:rPr>
              <a:t>або</a:t>
            </a:r>
            <a:r>
              <a:rPr lang="ru-RU" dirty="0">
                <a:solidFill>
                  <a:schemeClr val="bg1"/>
                </a:solidFill>
              </a:rPr>
              <a:t> 1923 року </a:t>
            </a:r>
            <a:r>
              <a:rPr lang="ru-RU" dirty="0" err="1">
                <a:solidFill>
                  <a:schemeClr val="bg1"/>
                </a:solidFill>
              </a:rPr>
              <a:t>він</a:t>
            </a:r>
            <a:r>
              <a:rPr lang="ru-RU" dirty="0">
                <a:solidFill>
                  <a:schemeClr val="bg1"/>
                </a:solidFill>
              </a:rPr>
              <a:t> </a:t>
            </a:r>
            <a:r>
              <a:rPr lang="ru-RU" dirty="0" err="1">
                <a:solidFill>
                  <a:schemeClr val="bg1"/>
                </a:solidFill>
              </a:rPr>
              <a:t>одружився</a:t>
            </a:r>
            <a:r>
              <a:rPr lang="ru-RU" dirty="0">
                <a:solidFill>
                  <a:schemeClr val="bg1"/>
                </a:solidFill>
              </a:rPr>
              <a:t> з </a:t>
            </a:r>
            <a:r>
              <a:rPr lang="ru-RU" dirty="0" err="1">
                <a:solidFill>
                  <a:schemeClr val="bg1"/>
                </a:solidFill>
              </a:rPr>
              <a:t>Юлією</a:t>
            </a:r>
            <a:r>
              <a:rPr lang="ru-RU" dirty="0">
                <a:solidFill>
                  <a:schemeClr val="bg1"/>
                </a:solidFill>
              </a:rPr>
              <a:t> </a:t>
            </a:r>
            <a:r>
              <a:rPr lang="ru-RU" dirty="0" err="1">
                <a:solidFill>
                  <a:schemeClr val="bg1"/>
                </a:solidFill>
              </a:rPr>
              <a:t>Уманцевою</a:t>
            </a:r>
            <a:r>
              <a:rPr lang="ru-RU" dirty="0">
                <a:solidFill>
                  <a:schemeClr val="bg1"/>
                </a:solidFill>
              </a:rPr>
              <a:t>.</a:t>
            </a:r>
            <a:endParaRPr lang="uk-UA" dirty="0">
              <a:solidFill>
                <a:schemeClr val="bg1"/>
              </a:solidFill>
            </a:endParaRPr>
          </a:p>
        </p:txBody>
      </p:sp>
      <p:pic>
        <p:nvPicPr>
          <p:cNvPr id="3074" name="Picture 2" descr="http://img.istpravda.com.ua/images/doc/b/0/b004cb6-0.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99592" y="332656"/>
            <a:ext cx="5715000" cy="3495675"/>
          </a:xfrm>
          <a:prstGeom prst="rect">
            <a:avLst/>
          </a:prstGeom>
          <a:noFill/>
          <a:effectLst>
            <a:outerShdw blurRad="50800" dist="38100" dir="5400000" algn="t" rotWithShape="0">
              <a:prstClr val="black">
                <a:alpha val="40000"/>
              </a:prst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0083659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00" name="Picture 4" descr="http://www.clker.com/cliparts/6/a/e/4/1194984487771841386feather.svg.hi.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444208" y="4725144"/>
            <a:ext cx="1736905" cy="1872208"/>
          </a:xfrm>
          <a:prstGeom prst="rect">
            <a:avLst/>
          </a:prstGeom>
          <a:noFill/>
          <a:extLst>
            <a:ext uri="{909E8E84-426E-40DD-AFC4-6F175D3DCCD1}">
              <a14:hiddenFill xmlns:a14="http://schemas.microsoft.com/office/drawing/2010/main">
                <a:solidFill>
                  <a:srgbClr val="FFFFFF"/>
                </a:solidFill>
              </a14:hiddenFill>
            </a:ext>
          </a:extLst>
        </p:spPr>
      </p:pic>
      <p:sp>
        <p:nvSpPr>
          <p:cNvPr id="2" name="Заголовок 1"/>
          <p:cNvSpPr>
            <a:spLocks noGrp="1"/>
          </p:cNvSpPr>
          <p:nvPr>
            <p:ph type="title"/>
          </p:nvPr>
        </p:nvSpPr>
        <p:spPr/>
        <p:txBody>
          <a:bodyPr/>
          <a:lstStyle/>
          <a:p>
            <a:endParaRPr lang="uk-UA" dirty="0"/>
          </a:p>
        </p:txBody>
      </p:sp>
      <p:sp>
        <p:nvSpPr>
          <p:cNvPr id="3" name="Объект 2"/>
          <p:cNvSpPr>
            <a:spLocks noGrp="1"/>
          </p:cNvSpPr>
          <p:nvPr>
            <p:ph idx="1"/>
          </p:nvPr>
        </p:nvSpPr>
        <p:spPr>
          <a:xfrm>
            <a:off x="467544" y="1340768"/>
            <a:ext cx="8208912" cy="4248472"/>
          </a:xfrm>
        </p:spPr>
        <p:txBody>
          <a:bodyPr>
            <a:normAutofit fontScale="77500" lnSpcReduction="20000"/>
          </a:bodyPr>
          <a:lstStyle/>
          <a:p>
            <a:pPr marL="0" indent="0">
              <a:buNone/>
            </a:pPr>
            <a:r>
              <a:rPr lang="uk-UA" dirty="0">
                <a:solidFill>
                  <a:schemeClr val="bg1"/>
                </a:solidFill>
                <a:effectLst>
                  <a:outerShdw blurRad="38100" dist="38100" dir="2700000" algn="tl">
                    <a:srgbClr val="000000">
                      <a:alpha val="43137"/>
                    </a:srgbClr>
                  </a:outerShdw>
                </a:effectLst>
              </a:rPr>
              <a:t>Микола Хвильовий одразу увійшов у харківське українське культурне коло, яке формувалося навколо редагованої Василем Елланом-Блакитним газети «Вісті ВУЦВК». Влітку 1921 року вийшла окремим виданням його поема «В електричний вік», а в листопаді того ж року – збірник «Жовтень», в якому замість передмови був надрукований «Наш універсал до робітництва і пролетарських митців українських», підписаний Миколою Хвильовим, Володимиром Сосюрою та Майком </a:t>
            </a:r>
            <a:r>
              <a:rPr lang="uk-UA" dirty="0" err="1">
                <a:solidFill>
                  <a:schemeClr val="bg1"/>
                </a:solidFill>
                <a:effectLst>
                  <a:outerShdw blurRad="38100" dist="38100" dir="2700000" algn="tl">
                    <a:srgbClr val="000000">
                      <a:alpha val="43137"/>
                    </a:srgbClr>
                  </a:outerShdw>
                </a:effectLst>
              </a:rPr>
              <a:t>Йогансеном</a:t>
            </a:r>
            <a:r>
              <a:rPr lang="uk-UA" dirty="0">
                <a:solidFill>
                  <a:schemeClr val="bg1"/>
                </a:solidFill>
                <a:effectLst>
                  <a:outerShdw blurRad="38100" dist="38100" dir="2700000" algn="tl">
                    <a:srgbClr val="000000">
                      <a:alpha val="43137"/>
                    </a:srgbClr>
                  </a:outerShdw>
                </a:effectLst>
              </a:rPr>
              <a:t>, що став маніфестом нової української радянської літератури. Саме в цей час авторитет і талант М. Хвильового в літературі зростав блискавично.</a:t>
            </a:r>
            <a:endParaRPr lang="uk-UA" dirty="0">
              <a:solidFill>
                <a:schemeClr val="bg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36331252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323528" y="2780928"/>
            <a:ext cx="8229600" cy="3528393"/>
          </a:xfrm>
        </p:spPr>
        <p:txBody>
          <a:bodyPr>
            <a:normAutofit fontScale="77500" lnSpcReduction="20000"/>
          </a:bodyPr>
          <a:lstStyle/>
          <a:p>
            <a:pPr marL="0" indent="0">
              <a:buNone/>
            </a:pPr>
            <a:r>
              <a:rPr lang="uk-UA" dirty="0">
                <a:solidFill>
                  <a:schemeClr val="bg1"/>
                </a:solidFill>
              </a:rPr>
              <a:t> </a:t>
            </a:r>
            <a:r>
              <a:rPr lang="uk-UA" dirty="0">
                <a:solidFill>
                  <a:schemeClr val="bg1"/>
                </a:solidFill>
                <a:effectLst>
                  <a:outerShdw blurRad="38100" dist="38100" dir="2700000" algn="tl">
                    <a:srgbClr val="000000">
                      <a:alpha val="43137"/>
                    </a:srgbClr>
                  </a:outerShdw>
                </a:effectLst>
              </a:rPr>
              <a:t>Майже в усій тогочасній періодичній пресі друкуються його твори, окремим виданням виходять збірки поезій «Молодість» (1921) та «Досвітні симфонії» (1922). З кінця 1922 року починають з’являтися новели М. Хвильового, а збірка «Сині етюди» (1923) стала подією в історії української пореволюційної прози. На думку майбутнього академіка О. Білецького, який назвав М. Хвильового «основоположником справжньої нової української прози», фактично його збірки новел «Сині етюди» та «Осінь» «визначили все коло тем нашої революційної белетристики».</a:t>
            </a:r>
            <a:endParaRPr lang="uk-UA" dirty="0">
              <a:solidFill>
                <a:schemeClr val="bg1"/>
              </a:solidFill>
              <a:effectLst>
                <a:outerShdw blurRad="38100" dist="38100" dir="2700000" algn="tl">
                  <a:srgbClr val="000000">
                    <a:alpha val="43137"/>
                  </a:srgbClr>
                </a:outerShdw>
              </a:effectLst>
            </a:endParaRPr>
          </a:p>
        </p:txBody>
      </p:sp>
      <p:pic>
        <p:nvPicPr>
          <p:cNvPr id="5122" name="Picture 2" descr="http://img02.darudar.org/s600/00/00/97/82/9782ac0d2463ed7070796d93a6daac6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92080" y="476672"/>
            <a:ext cx="2952328" cy="2171639"/>
          </a:xfrm>
          <a:prstGeom prst="rect">
            <a:avLst/>
          </a:prstGeom>
          <a:noFill/>
          <a:extLst>
            <a:ext uri="{909E8E84-426E-40DD-AFC4-6F175D3DCCD1}">
              <a14:hiddenFill xmlns:a14="http://schemas.microsoft.com/office/drawing/2010/main">
                <a:solidFill>
                  <a:srgbClr val="FFFFFF"/>
                </a:solidFill>
              </a14:hiddenFill>
            </a:ext>
          </a:extLst>
        </p:spPr>
      </p:pic>
      <p:pic>
        <p:nvPicPr>
          <p:cNvPr id="5124" name="Picture 4" descr="http://img15.slando.ua/images_slandocomua/95932405_2_644x461_hviloviy-m-sin-etyudi-noveli-opovdannya-etyudi-fotografii.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99592" y="110836"/>
            <a:ext cx="3456384" cy="266008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1347957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uk-UA"/>
          </a:p>
        </p:txBody>
      </p:sp>
      <p:sp>
        <p:nvSpPr>
          <p:cNvPr id="3" name="Объект 2"/>
          <p:cNvSpPr>
            <a:spLocks noGrp="1"/>
          </p:cNvSpPr>
          <p:nvPr>
            <p:ph idx="1"/>
          </p:nvPr>
        </p:nvSpPr>
        <p:spPr>
          <a:xfrm>
            <a:off x="467544" y="4293096"/>
            <a:ext cx="8496944" cy="2376264"/>
          </a:xfrm>
        </p:spPr>
        <p:txBody>
          <a:bodyPr>
            <a:normAutofit fontScale="62500" lnSpcReduction="20000"/>
          </a:bodyPr>
          <a:lstStyle/>
          <a:p>
            <a:pPr marL="0" indent="0">
              <a:buNone/>
            </a:pPr>
            <a:r>
              <a:rPr lang="uk-UA" dirty="0">
                <a:solidFill>
                  <a:schemeClr val="bg1"/>
                </a:solidFill>
                <a:effectLst>
                  <a:outerShdw blurRad="38100" dist="38100" dir="2700000" algn="tl">
                    <a:srgbClr val="000000">
                      <a:alpha val="43137"/>
                    </a:srgbClr>
                  </a:outerShdw>
                </a:effectLst>
              </a:rPr>
              <a:t>Новий етап творчості М. Хвильового почався з 1925 року, коли він 20 листопада заснував літературно-мистецьке угруповання ВАПЛІТЕ (Вільна Академія Пролетарської Літератури) та почав видавати журнал «</a:t>
            </a:r>
            <a:r>
              <a:rPr lang="uk-UA" dirty="0" err="1">
                <a:solidFill>
                  <a:schemeClr val="bg1"/>
                </a:solidFill>
                <a:effectLst>
                  <a:outerShdw blurRad="38100" dist="38100" dir="2700000" algn="tl">
                    <a:srgbClr val="000000">
                      <a:alpha val="43137"/>
                    </a:srgbClr>
                  </a:outerShdw>
                </a:effectLst>
              </a:rPr>
              <a:t>Вапліте</a:t>
            </a:r>
            <a:r>
              <a:rPr lang="uk-UA" dirty="0">
                <a:solidFill>
                  <a:schemeClr val="bg1"/>
                </a:solidFill>
                <a:effectLst>
                  <a:outerShdw blurRad="38100" dist="38100" dir="2700000" algn="tl">
                    <a:srgbClr val="000000">
                      <a:alpha val="43137"/>
                    </a:srgbClr>
                  </a:outerShdw>
                </a:effectLst>
              </a:rPr>
              <a:t>». ВАПЛІТЕ об’єднала багатьох кращих українських літераторів, які мешкали в Харкові (П. Тичина, Ю. Яновський, М. Куліш, А. Любченко, М. Бажай, О.Довженко, М. </a:t>
            </a:r>
            <a:r>
              <a:rPr lang="uk-UA" dirty="0" err="1">
                <a:solidFill>
                  <a:schemeClr val="bg1"/>
                </a:solidFill>
                <a:effectLst>
                  <a:outerShdw blurRad="38100" dist="38100" dir="2700000" algn="tl">
                    <a:srgbClr val="000000">
                      <a:alpha val="43137"/>
                    </a:srgbClr>
                  </a:outerShdw>
                </a:effectLst>
              </a:rPr>
              <a:t>Йогансен</a:t>
            </a:r>
            <a:r>
              <a:rPr lang="uk-UA" dirty="0">
                <a:solidFill>
                  <a:schemeClr val="bg1"/>
                </a:solidFill>
                <a:effectLst>
                  <a:outerShdw blurRad="38100" dist="38100" dir="2700000" algn="tl">
                    <a:srgbClr val="000000">
                      <a:alpha val="43137"/>
                    </a:srgbClr>
                  </a:outerShdw>
                </a:effectLst>
              </a:rPr>
              <a:t>, О. Слісаренко, Ю. Смолич, П. Панч та ін.). </a:t>
            </a:r>
            <a:r>
              <a:rPr lang="uk-UA" dirty="0">
                <a:solidFill>
                  <a:schemeClr val="bg1"/>
                </a:solidFill>
                <a:effectLst>
                  <a:outerShdw blurRad="38100" dist="38100" dir="2700000" algn="tl">
                    <a:srgbClr val="000000">
                      <a:alpha val="43137"/>
                    </a:srgbClr>
                  </a:outerShdw>
                </a:effectLst>
              </a:rPr>
              <a:t>Проза М. Хвильового цього періоду свідчила про те, що письменник вступив у пору творчої зрілості, стильового утвердження та філософського осмислення життя.</a:t>
            </a:r>
          </a:p>
          <a:p>
            <a:pPr marL="0" indent="0">
              <a:buNone/>
            </a:pPr>
            <a:endParaRPr lang="uk-UA" dirty="0">
              <a:solidFill>
                <a:schemeClr val="bg1"/>
              </a:solidFill>
              <a:effectLst>
                <a:outerShdw blurRad="38100" dist="38100" dir="2700000" algn="tl">
                  <a:srgbClr val="000000">
                    <a:alpha val="43137"/>
                  </a:srgbClr>
                </a:outerShdw>
              </a:effectLst>
            </a:endParaRPr>
          </a:p>
        </p:txBody>
      </p:sp>
      <p:pic>
        <p:nvPicPr>
          <p:cNvPr id="6146" name="Picture 2" descr="http://www.encyclopediaofukraine.com/pic/V/A/Vaplite_members.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47664" y="85725"/>
            <a:ext cx="5905500" cy="42386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013617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467544" y="3588206"/>
            <a:ext cx="8219256" cy="3240360"/>
          </a:xfrm>
        </p:spPr>
        <p:txBody>
          <a:bodyPr>
            <a:normAutofit fontScale="70000" lnSpcReduction="20000"/>
          </a:bodyPr>
          <a:lstStyle/>
          <a:p>
            <a:pPr marL="0" indent="0">
              <a:buNone/>
            </a:pPr>
            <a:r>
              <a:rPr lang="uk-UA" dirty="0">
                <a:solidFill>
                  <a:schemeClr val="bg1"/>
                </a:solidFill>
                <a:effectLst>
                  <a:outerShdw blurRad="38100" dist="38100" dir="2700000" algn="tl">
                    <a:srgbClr val="000000">
                      <a:alpha val="43137"/>
                    </a:srgbClr>
                  </a:outerShdw>
                </a:effectLst>
              </a:rPr>
              <a:t>Упродовж 1925- 1926 років з’явився ряд памфлетів, об’єднаних у цикли: «Камо </a:t>
            </a:r>
            <a:r>
              <a:rPr lang="uk-UA" dirty="0" err="1">
                <a:solidFill>
                  <a:schemeClr val="bg1"/>
                </a:solidFill>
                <a:effectLst>
                  <a:outerShdw blurRad="38100" dist="38100" dir="2700000" algn="tl">
                    <a:srgbClr val="000000">
                      <a:alpha val="43137"/>
                    </a:srgbClr>
                  </a:outerShdw>
                </a:effectLst>
              </a:rPr>
              <a:t>грядеши</a:t>
            </a:r>
            <a:r>
              <a:rPr lang="uk-UA" dirty="0">
                <a:solidFill>
                  <a:schemeClr val="bg1"/>
                </a:solidFill>
                <a:effectLst>
                  <a:outerShdw blurRad="38100" dist="38100" dir="2700000" algn="tl">
                    <a:srgbClr val="000000">
                      <a:alpha val="43137"/>
                    </a:srgbClr>
                  </a:outerShdw>
                </a:effectLst>
              </a:rPr>
              <a:t>?», «Думки проти течії», «Апологети </a:t>
            </a:r>
            <a:r>
              <a:rPr lang="uk-UA" dirty="0" err="1">
                <a:solidFill>
                  <a:schemeClr val="bg1"/>
                </a:solidFill>
                <a:effectLst>
                  <a:outerShdw blurRad="38100" dist="38100" dir="2700000" algn="tl">
                    <a:srgbClr val="000000">
                      <a:alpha val="43137"/>
                    </a:srgbClr>
                  </a:outerShdw>
                </a:effectLst>
              </a:rPr>
              <a:t>писаризму</a:t>
            </a:r>
            <a:r>
              <a:rPr lang="uk-UA" dirty="0">
                <a:solidFill>
                  <a:schemeClr val="bg1"/>
                </a:solidFill>
                <a:effectLst>
                  <a:outerShdw blurRad="38100" dist="38100" dir="2700000" algn="tl">
                    <a:srgbClr val="000000">
                      <a:alpha val="43137"/>
                    </a:srgbClr>
                  </a:outerShdw>
                </a:effectLst>
              </a:rPr>
              <a:t>» та «Україна чи Малоросія?» (останній так і не побачив друку). У цих памфлетах М. Хвильовий виступив проти примітивізму та </a:t>
            </a:r>
            <a:r>
              <a:rPr lang="uk-UA" dirty="0" err="1">
                <a:solidFill>
                  <a:schemeClr val="bg1"/>
                </a:solidFill>
                <a:effectLst>
                  <a:outerShdw blurRad="38100" dist="38100" dir="2700000" algn="tl">
                    <a:srgbClr val="000000">
                      <a:alpha val="43137"/>
                    </a:srgbClr>
                  </a:outerShdw>
                </a:effectLst>
              </a:rPr>
              <a:t>епігонізму</a:t>
            </a:r>
            <a:r>
              <a:rPr lang="uk-UA" dirty="0">
                <a:solidFill>
                  <a:schemeClr val="bg1"/>
                </a:solidFill>
                <a:effectLst>
                  <a:outerShdw blurRad="38100" dist="38100" dir="2700000" algn="tl">
                    <a:srgbClr val="000000">
                      <a:alpha val="43137"/>
                    </a:srgbClr>
                  </a:outerShdw>
                </a:effectLst>
              </a:rPr>
              <a:t> нової радянської літератури і закликав митців орієнтуватися на найкращі зразки світового та, насамперед, західноєвропейського мистецтва. Від обговорення шляхів розвитку української літератури дискусія поступово перейшла у політичну площину, коли М. Хвильовий проголосив кінець російській гегемонії на Україні, бо Україна має свою месіанську ідею, яку він окреслив метафорою «Азіатський ренесанс».</a:t>
            </a:r>
            <a:endParaRPr lang="uk-UA" dirty="0">
              <a:solidFill>
                <a:schemeClr val="bg1"/>
              </a:solidFill>
              <a:effectLst>
                <a:outerShdw blurRad="38100" dist="38100" dir="2700000" algn="tl">
                  <a:srgbClr val="000000">
                    <a:alpha val="43137"/>
                  </a:srgbClr>
                </a:outerShdw>
              </a:effectLst>
            </a:endParaRPr>
          </a:p>
        </p:txBody>
      </p:sp>
      <p:pic>
        <p:nvPicPr>
          <p:cNvPr id="7170" name="Picture 2" descr="http://static.diary.ru/userdir/1/6/3/8/1638868/68339250.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98762" y="35380"/>
            <a:ext cx="4680520" cy="3533335"/>
          </a:xfrm>
          <a:prstGeom prst="rect">
            <a:avLst/>
          </a:prstGeom>
          <a:noFill/>
          <a:extLst>
            <a:ext uri="{909E8E84-426E-40DD-AFC4-6F175D3DCCD1}">
              <a14:hiddenFill xmlns:a14="http://schemas.microsoft.com/office/drawing/2010/main">
                <a:solidFill>
                  <a:srgbClr val="FFFFFF"/>
                </a:solidFill>
              </a14:hiddenFill>
            </a:ext>
          </a:extLst>
        </p:spPr>
      </p:pic>
      <p:sp>
        <p:nvSpPr>
          <p:cNvPr id="4" name="Прямоугольник 3"/>
          <p:cNvSpPr/>
          <p:nvPr/>
        </p:nvSpPr>
        <p:spPr>
          <a:xfrm>
            <a:off x="5979282" y="1802047"/>
            <a:ext cx="3168352" cy="923330"/>
          </a:xfrm>
          <a:prstGeom prst="rect">
            <a:avLst/>
          </a:prstGeom>
        </p:spPr>
        <p:txBody>
          <a:bodyPr wrap="square">
            <a:spAutoFit/>
          </a:bodyPr>
          <a:lstStyle/>
          <a:p>
            <a:r>
              <a:rPr lang="ru-RU" dirty="0" err="1"/>
              <a:t>Київ</a:t>
            </a:r>
            <a:r>
              <a:rPr lang="ru-RU" dirty="0"/>
              <a:t>, 1923р. </a:t>
            </a:r>
            <a:r>
              <a:rPr lang="ru-RU" dirty="0" err="1"/>
              <a:t>М.Хвильовий</a:t>
            </a:r>
            <a:r>
              <a:rPr lang="ru-RU" dirty="0"/>
              <a:t> </a:t>
            </a:r>
            <a:r>
              <a:rPr lang="ru-RU" dirty="0" err="1"/>
              <a:t>серед</a:t>
            </a:r>
            <a:r>
              <a:rPr lang="ru-RU" dirty="0"/>
              <a:t> </a:t>
            </a:r>
            <a:r>
              <a:rPr lang="ru-RU" dirty="0" err="1"/>
              <a:t>діячів</a:t>
            </a:r>
            <a:r>
              <a:rPr lang="ru-RU" dirty="0"/>
              <a:t> </a:t>
            </a:r>
            <a:r>
              <a:rPr lang="ru-RU" dirty="0" err="1"/>
              <a:t>культури</a:t>
            </a:r>
            <a:r>
              <a:rPr lang="ru-RU" dirty="0"/>
              <a:t> (</a:t>
            </a:r>
            <a:r>
              <a:rPr lang="ru-RU" dirty="0" err="1"/>
              <a:t>нижній</a:t>
            </a:r>
            <a:r>
              <a:rPr lang="ru-RU" dirty="0"/>
              <a:t> ряд, </a:t>
            </a:r>
            <a:r>
              <a:rPr lang="ru-RU" dirty="0" err="1"/>
              <a:t>третій</a:t>
            </a:r>
            <a:r>
              <a:rPr lang="ru-RU" dirty="0"/>
              <a:t> </a:t>
            </a:r>
            <a:r>
              <a:rPr lang="ru-RU" dirty="0" err="1"/>
              <a:t>зліва</a:t>
            </a:r>
            <a:r>
              <a:rPr lang="ru-RU" dirty="0"/>
              <a:t>)</a:t>
            </a:r>
            <a:endParaRPr lang="uk-UA" dirty="0"/>
          </a:p>
        </p:txBody>
      </p:sp>
    </p:spTree>
    <p:extLst>
      <p:ext uri="{BB962C8B-B14F-4D97-AF65-F5344CB8AC3E}">
        <p14:creationId xmlns:p14="http://schemas.microsoft.com/office/powerpoint/2010/main" val="225928446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uk-UA"/>
          </a:p>
        </p:txBody>
      </p:sp>
      <p:sp>
        <p:nvSpPr>
          <p:cNvPr id="3" name="Объект 2"/>
          <p:cNvSpPr>
            <a:spLocks noGrp="1"/>
          </p:cNvSpPr>
          <p:nvPr>
            <p:ph idx="1"/>
          </p:nvPr>
        </p:nvSpPr>
        <p:spPr>
          <a:xfrm>
            <a:off x="467544" y="1340768"/>
            <a:ext cx="8229600" cy="4886003"/>
          </a:xfrm>
        </p:spPr>
        <p:txBody>
          <a:bodyPr>
            <a:normAutofit fontScale="85000" lnSpcReduction="20000"/>
          </a:bodyPr>
          <a:lstStyle/>
          <a:p>
            <a:pPr marL="0" indent="0">
              <a:buNone/>
            </a:pPr>
            <a:r>
              <a:rPr lang="ru-RU" dirty="0">
                <a:solidFill>
                  <a:schemeClr val="bg1"/>
                </a:solidFill>
                <a:effectLst>
                  <a:outerShdw blurRad="38100" dist="38100" dir="2700000" algn="tl">
                    <a:srgbClr val="000000">
                      <a:alpha val="43137"/>
                    </a:srgbClr>
                  </a:outerShdw>
                </a:effectLst>
              </a:rPr>
              <a:t>У </a:t>
            </a:r>
            <a:r>
              <a:rPr lang="ru-RU" dirty="0" err="1">
                <a:solidFill>
                  <a:schemeClr val="bg1"/>
                </a:solidFill>
                <a:effectLst>
                  <a:outerShdw blurRad="38100" dist="38100" dir="2700000" algn="tl">
                    <a:srgbClr val="000000">
                      <a:alpha val="43137"/>
                    </a:srgbClr>
                  </a:outerShdw>
                </a:effectLst>
              </a:rPr>
              <a:t>червні</a:t>
            </a:r>
            <a:r>
              <a:rPr lang="ru-RU" dirty="0">
                <a:solidFill>
                  <a:schemeClr val="bg1"/>
                </a:solidFill>
                <a:effectLst>
                  <a:outerShdw blurRad="38100" dist="38100" dir="2700000" algn="tl">
                    <a:srgbClr val="000000">
                      <a:alpha val="43137"/>
                    </a:srgbClr>
                  </a:outerShdw>
                </a:effectLst>
              </a:rPr>
              <a:t> 1926 року пленум ЦК КП(б)У засудив </a:t>
            </a:r>
            <a:r>
              <a:rPr lang="ru-RU" dirty="0" err="1">
                <a:solidFill>
                  <a:schemeClr val="bg1"/>
                </a:solidFill>
                <a:effectLst>
                  <a:outerShdw blurRad="38100" dist="38100" dir="2700000" algn="tl">
                    <a:srgbClr val="000000">
                      <a:alpha val="43137"/>
                    </a:srgbClr>
                  </a:outerShdw>
                </a:effectLst>
              </a:rPr>
              <a:t>позицію</a:t>
            </a:r>
            <a:r>
              <a:rPr lang="ru-RU" dirty="0">
                <a:solidFill>
                  <a:schemeClr val="bg1"/>
                </a:solidFill>
                <a:effectLst>
                  <a:outerShdw blurRad="38100" dist="38100" dir="2700000" algn="tl">
                    <a:srgbClr val="000000">
                      <a:alpha val="43137"/>
                    </a:srgbClr>
                  </a:outerShdw>
                </a:effectLst>
              </a:rPr>
              <a:t> М. </a:t>
            </a:r>
            <a:r>
              <a:rPr lang="ru-RU" dirty="0" err="1">
                <a:solidFill>
                  <a:schemeClr val="bg1"/>
                </a:solidFill>
                <a:effectLst>
                  <a:outerShdw blurRad="38100" dist="38100" dir="2700000" algn="tl">
                    <a:srgbClr val="000000">
                      <a:alpha val="43137"/>
                    </a:srgbClr>
                  </a:outerShdw>
                </a:effectLst>
              </a:rPr>
              <a:t>Хвильового</a:t>
            </a:r>
            <a:r>
              <a:rPr lang="ru-RU" dirty="0">
                <a:solidFill>
                  <a:schemeClr val="bg1"/>
                </a:solidFill>
                <a:effectLst>
                  <a:outerShdw blurRad="38100" dist="38100" dir="2700000" algn="tl">
                    <a:srgbClr val="000000">
                      <a:alpha val="43137"/>
                    </a:srgbClr>
                  </a:outerShdw>
                </a:effectLst>
              </a:rPr>
              <a:t>. Критика </a:t>
            </a:r>
            <a:r>
              <a:rPr lang="ru-RU" dirty="0" err="1">
                <a:solidFill>
                  <a:schemeClr val="bg1"/>
                </a:solidFill>
                <a:effectLst>
                  <a:outerShdw blurRad="38100" dist="38100" dir="2700000" algn="tl">
                    <a:srgbClr val="000000">
                      <a:alpha val="43137"/>
                    </a:srgbClr>
                  </a:outerShdw>
                </a:effectLst>
              </a:rPr>
              <a:t>письменника</a:t>
            </a:r>
            <a:r>
              <a:rPr lang="ru-RU" dirty="0">
                <a:solidFill>
                  <a:schemeClr val="bg1"/>
                </a:solidFill>
                <a:effectLst>
                  <a:outerShdw blurRad="38100" dist="38100" dir="2700000" algn="tl">
                    <a:srgbClr val="000000">
                      <a:alpha val="43137"/>
                    </a:srgbClr>
                  </a:outerShdw>
                </a:effectLst>
              </a:rPr>
              <a:t> </a:t>
            </a:r>
            <a:r>
              <a:rPr lang="ru-RU" dirty="0" err="1">
                <a:solidFill>
                  <a:schemeClr val="bg1"/>
                </a:solidFill>
                <a:effectLst>
                  <a:outerShdw blurRad="38100" dist="38100" dir="2700000" algn="tl">
                    <a:srgbClr val="000000">
                      <a:alpha val="43137"/>
                    </a:srgbClr>
                  </a:outerShdw>
                </a:effectLst>
              </a:rPr>
              <a:t>тривала</a:t>
            </a:r>
            <a:r>
              <a:rPr lang="ru-RU" dirty="0">
                <a:solidFill>
                  <a:schemeClr val="bg1"/>
                </a:solidFill>
                <a:effectLst>
                  <a:outerShdw blurRad="38100" dist="38100" dir="2700000" algn="tl">
                    <a:srgbClr val="000000">
                      <a:alpha val="43137"/>
                    </a:srgbClr>
                  </a:outerShdw>
                </a:effectLst>
              </a:rPr>
              <a:t> й у </a:t>
            </a:r>
            <a:r>
              <a:rPr lang="ru-RU" dirty="0" err="1">
                <a:solidFill>
                  <a:schemeClr val="bg1"/>
                </a:solidFill>
                <a:effectLst>
                  <a:outerShdw blurRad="38100" dist="38100" dir="2700000" algn="tl">
                    <a:srgbClr val="000000">
                      <a:alpha val="43137"/>
                    </a:srgbClr>
                  </a:outerShdw>
                </a:effectLst>
              </a:rPr>
              <a:t>пресі</a:t>
            </a:r>
            <a:r>
              <a:rPr lang="ru-RU" dirty="0">
                <a:solidFill>
                  <a:schemeClr val="bg1"/>
                </a:solidFill>
                <a:effectLst>
                  <a:outerShdw blurRad="38100" dist="38100" dir="2700000" algn="tl">
                    <a:srgbClr val="000000">
                      <a:alpha val="43137"/>
                    </a:srgbClr>
                  </a:outerShdw>
                </a:effectLst>
              </a:rPr>
              <a:t>: </a:t>
            </a:r>
            <a:r>
              <a:rPr lang="ru-RU" dirty="0" err="1">
                <a:solidFill>
                  <a:schemeClr val="bg1"/>
                </a:solidFill>
                <a:effectLst>
                  <a:outerShdw blurRad="38100" dist="38100" dir="2700000" algn="tl">
                    <a:srgbClr val="000000">
                      <a:alpha val="43137"/>
                    </a:srgbClr>
                  </a:outerShdw>
                </a:effectLst>
              </a:rPr>
              <a:t>був</a:t>
            </a:r>
            <a:r>
              <a:rPr lang="ru-RU" dirty="0">
                <a:solidFill>
                  <a:schemeClr val="bg1"/>
                </a:solidFill>
                <a:effectLst>
                  <a:outerShdw blurRad="38100" dist="38100" dir="2700000" algn="tl">
                    <a:srgbClr val="000000">
                      <a:alpha val="43137"/>
                    </a:srgbClr>
                  </a:outerShdw>
                </a:effectLst>
              </a:rPr>
              <a:t> </a:t>
            </a:r>
            <a:r>
              <a:rPr lang="ru-RU" dirty="0" err="1">
                <a:solidFill>
                  <a:schemeClr val="bg1"/>
                </a:solidFill>
                <a:effectLst>
                  <a:outerShdw blurRad="38100" dist="38100" dir="2700000" algn="tl">
                    <a:srgbClr val="000000">
                      <a:alpha val="43137"/>
                    </a:srgbClr>
                  </a:outerShdw>
                </a:effectLst>
              </a:rPr>
              <a:t>конфіскований</a:t>
            </a:r>
            <a:r>
              <a:rPr lang="ru-RU" dirty="0">
                <a:solidFill>
                  <a:schemeClr val="bg1"/>
                </a:solidFill>
                <a:effectLst>
                  <a:outerShdw blurRad="38100" dist="38100" dir="2700000" algn="tl">
                    <a:srgbClr val="000000">
                      <a:alpha val="43137"/>
                    </a:srgbClr>
                  </a:outerShdw>
                </a:effectLst>
              </a:rPr>
              <a:t> </a:t>
            </a:r>
            <a:r>
              <a:rPr lang="ru-RU" dirty="0" err="1">
                <a:solidFill>
                  <a:schemeClr val="bg1"/>
                </a:solidFill>
                <a:effectLst>
                  <a:outerShdw blurRad="38100" dist="38100" dir="2700000" algn="tl">
                    <a:srgbClr val="000000">
                      <a:alpha val="43137"/>
                    </a:srgbClr>
                  </a:outerShdw>
                </a:effectLst>
              </a:rPr>
              <a:t>шостий</a:t>
            </a:r>
            <a:r>
              <a:rPr lang="ru-RU" dirty="0">
                <a:solidFill>
                  <a:schemeClr val="bg1"/>
                </a:solidFill>
                <a:effectLst>
                  <a:outerShdw blurRad="38100" dist="38100" dir="2700000" algn="tl">
                    <a:srgbClr val="000000">
                      <a:alpha val="43137"/>
                    </a:srgbClr>
                  </a:outerShdw>
                </a:effectLst>
              </a:rPr>
              <a:t> номер журналу «</a:t>
            </a:r>
            <a:r>
              <a:rPr lang="ru-RU" dirty="0" err="1">
                <a:solidFill>
                  <a:schemeClr val="bg1"/>
                </a:solidFill>
                <a:effectLst>
                  <a:outerShdw blurRad="38100" dist="38100" dir="2700000" algn="tl">
                    <a:srgbClr val="000000">
                      <a:alpha val="43137"/>
                    </a:srgbClr>
                  </a:outerShdw>
                </a:effectLst>
              </a:rPr>
              <a:t>Вапліте</a:t>
            </a:r>
            <a:r>
              <a:rPr lang="ru-RU" dirty="0">
                <a:solidFill>
                  <a:schemeClr val="bg1"/>
                </a:solidFill>
                <a:effectLst>
                  <a:outerShdw blurRad="38100" dist="38100" dir="2700000" algn="tl">
                    <a:srgbClr val="000000">
                      <a:alpha val="43137"/>
                    </a:srgbClr>
                  </a:outerShdw>
                </a:effectLst>
              </a:rPr>
              <a:t>», з </a:t>
            </a:r>
            <a:r>
              <a:rPr lang="ru-RU" dirty="0" err="1">
                <a:solidFill>
                  <a:schemeClr val="bg1"/>
                </a:solidFill>
                <a:effectLst>
                  <a:outerShdw blurRad="38100" dist="38100" dir="2700000" algn="tl">
                    <a:srgbClr val="000000">
                      <a:alpha val="43137"/>
                    </a:srgbClr>
                  </a:outerShdw>
                </a:effectLst>
              </a:rPr>
              <a:t>надрукованою</a:t>
            </a:r>
            <a:r>
              <a:rPr lang="ru-RU" dirty="0">
                <a:solidFill>
                  <a:schemeClr val="bg1"/>
                </a:solidFill>
                <a:effectLst>
                  <a:outerShdw blurRad="38100" dist="38100" dir="2700000" algn="tl">
                    <a:srgbClr val="000000">
                      <a:alpha val="43137"/>
                    </a:srgbClr>
                  </a:outerShdw>
                </a:effectLst>
              </a:rPr>
              <a:t> там другою </a:t>
            </a:r>
            <a:r>
              <a:rPr lang="ru-RU" dirty="0" err="1">
                <a:solidFill>
                  <a:schemeClr val="bg1"/>
                </a:solidFill>
                <a:effectLst>
                  <a:outerShdw blurRad="38100" dist="38100" dir="2700000" algn="tl">
                    <a:srgbClr val="000000">
                      <a:alpha val="43137"/>
                    </a:srgbClr>
                  </a:outerShdw>
                </a:effectLst>
              </a:rPr>
              <a:t>частиною</a:t>
            </a:r>
            <a:r>
              <a:rPr lang="ru-RU" dirty="0">
                <a:solidFill>
                  <a:schemeClr val="bg1"/>
                </a:solidFill>
                <a:effectLst>
                  <a:outerShdw blurRad="38100" dist="38100" dir="2700000" algn="tl">
                    <a:srgbClr val="000000">
                      <a:alpha val="43137"/>
                    </a:srgbClr>
                  </a:outerShdw>
                </a:effectLst>
              </a:rPr>
              <a:t> роману «</a:t>
            </a:r>
            <a:r>
              <a:rPr lang="ru-RU" dirty="0" err="1">
                <a:solidFill>
                  <a:schemeClr val="bg1"/>
                </a:solidFill>
                <a:effectLst>
                  <a:outerShdw blurRad="38100" dist="38100" dir="2700000" algn="tl">
                    <a:srgbClr val="000000">
                      <a:alpha val="43137"/>
                    </a:srgbClr>
                  </a:outerShdw>
                </a:effectLst>
              </a:rPr>
              <a:t>Вальдшнепи</a:t>
            </a:r>
            <a:r>
              <a:rPr lang="ru-RU" dirty="0">
                <a:solidFill>
                  <a:schemeClr val="bg1"/>
                </a:solidFill>
                <a:effectLst>
                  <a:outerShdw blurRad="38100" dist="38100" dir="2700000" algn="tl">
                    <a:srgbClr val="000000">
                      <a:alpha val="43137"/>
                    </a:srgbClr>
                  </a:outerShdw>
                </a:effectLst>
              </a:rPr>
              <a:t>» (</a:t>
            </a:r>
            <a:r>
              <a:rPr lang="ru-RU" dirty="0" err="1">
                <a:solidFill>
                  <a:schemeClr val="bg1"/>
                </a:solidFill>
                <a:effectLst>
                  <a:outerShdw blurRad="38100" dist="38100" dir="2700000" algn="tl">
                    <a:srgbClr val="000000">
                      <a:alpha val="43137"/>
                    </a:srgbClr>
                  </a:outerShdw>
                </a:effectLst>
              </a:rPr>
              <a:t>рукопис</a:t>
            </a:r>
            <a:r>
              <a:rPr lang="ru-RU" dirty="0">
                <a:solidFill>
                  <a:schemeClr val="bg1"/>
                </a:solidFill>
                <a:effectLst>
                  <a:outerShdw blurRad="38100" dist="38100" dir="2700000" algn="tl">
                    <a:srgbClr val="000000">
                      <a:alpha val="43137"/>
                    </a:srgbClr>
                  </a:outerShdw>
                </a:effectLst>
              </a:rPr>
              <a:t> М. </a:t>
            </a:r>
            <a:r>
              <a:rPr lang="ru-RU" dirty="0" err="1">
                <a:solidFill>
                  <a:schemeClr val="bg1"/>
                </a:solidFill>
                <a:effectLst>
                  <a:outerShdw blurRad="38100" dist="38100" dir="2700000" algn="tl">
                    <a:srgbClr val="000000">
                      <a:alpha val="43137"/>
                    </a:srgbClr>
                  </a:outerShdw>
                </a:effectLst>
              </a:rPr>
              <a:t>Хвильовому</a:t>
            </a:r>
            <a:r>
              <a:rPr lang="ru-RU" dirty="0">
                <a:solidFill>
                  <a:schemeClr val="bg1"/>
                </a:solidFill>
                <a:effectLst>
                  <a:outerShdw blurRad="38100" dist="38100" dir="2700000" algn="tl">
                    <a:srgbClr val="000000">
                      <a:alpha val="43137"/>
                    </a:srgbClr>
                  </a:outerShdw>
                </a:effectLst>
              </a:rPr>
              <a:t> </a:t>
            </a:r>
            <a:r>
              <a:rPr lang="ru-RU" dirty="0" err="1">
                <a:solidFill>
                  <a:schemeClr val="bg1"/>
                </a:solidFill>
                <a:effectLst>
                  <a:outerShdw blurRad="38100" dist="38100" dir="2700000" algn="tl">
                    <a:srgbClr val="000000">
                      <a:alpha val="43137"/>
                    </a:srgbClr>
                  </a:outerShdw>
                </a:effectLst>
              </a:rPr>
              <a:t>пізніше</a:t>
            </a:r>
            <a:r>
              <a:rPr lang="ru-RU" dirty="0">
                <a:solidFill>
                  <a:schemeClr val="bg1"/>
                </a:solidFill>
                <a:effectLst>
                  <a:outerShdw blurRad="38100" dist="38100" dir="2700000" algn="tl">
                    <a:srgbClr val="000000">
                      <a:alpha val="43137"/>
                    </a:srgbClr>
                  </a:outerShdw>
                </a:effectLst>
              </a:rPr>
              <a:t> </a:t>
            </a:r>
            <a:r>
              <a:rPr lang="ru-RU" dirty="0" err="1">
                <a:solidFill>
                  <a:schemeClr val="bg1"/>
                </a:solidFill>
                <a:effectLst>
                  <a:outerShdw blurRad="38100" dist="38100" dir="2700000" algn="tl">
                    <a:srgbClr val="000000">
                      <a:alpha val="43137"/>
                    </a:srgbClr>
                  </a:outerShdw>
                </a:effectLst>
              </a:rPr>
              <a:t>довелося</a:t>
            </a:r>
            <a:r>
              <a:rPr lang="ru-RU" dirty="0">
                <a:solidFill>
                  <a:schemeClr val="bg1"/>
                </a:solidFill>
                <a:effectLst>
                  <a:outerShdw blurRad="38100" dist="38100" dir="2700000" algn="tl">
                    <a:srgbClr val="000000">
                      <a:alpha val="43137"/>
                    </a:srgbClr>
                  </a:outerShdw>
                </a:effectLst>
              </a:rPr>
              <a:t> </a:t>
            </a:r>
            <a:r>
              <a:rPr lang="ru-RU" dirty="0" err="1">
                <a:solidFill>
                  <a:schemeClr val="bg1"/>
                </a:solidFill>
                <a:effectLst>
                  <a:outerShdw blurRad="38100" dist="38100" dir="2700000" algn="tl">
                    <a:srgbClr val="000000">
                      <a:alpha val="43137"/>
                    </a:srgbClr>
                  </a:outerShdw>
                </a:effectLst>
              </a:rPr>
              <a:t>знищити</a:t>
            </a:r>
            <a:r>
              <a:rPr lang="ru-RU" dirty="0">
                <a:solidFill>
                  <a:schemeClr val="bg1"/>
                </a:solidFill>
                <a:effectLst>
                  <a:outerShdw blurRad="38100" dist="38100" dir="2700000" algn="tl">
                    <a:srgbClr val="000000">
                      <a:alpha val="43137"/>
                    </a:srgbClr>
                  </a:outerShdw>
                </a:effectLst>
              </a:rPr>
              <a:t>), а </a:t>
            </a:r>
            <a:r>
              <a:rPr lang="ru-RU" dirty="0" err="1">
                <a:solidFill>
                  <a:schemeClr val="bg1"/>
                </a:solidFill>
                <a:effectLst>
                  <a:outerShdw blurRad="38100" dist="38100" dir="2700000" algn="tl">
                    <a:srgbClr val="000000">
                      <a:alpha val="43137"/>
                    </a:srgbClr>
                  </a:outerShdw>
                </a:effectLst>
              </a:rPr>
              <a:t>відтак</a:t>
            </a:r>
            <a:r>
              <a:rPr lang="ru-RU" dirty="0">
                <a:solidFill>
                  <a:schemeClr val="bg1"/>
                </a:solidFill>
                <a:effectLst>
                  <a:outerShdw blurRad="38100" dist="38100" dir="2700000" algn="tl">
                    <a:srgbClr val="000000">
                      <a:alpha val="43137"/>
                    </a:srgbClr>
                  </a:outerShdw>
                </a:effectLst>
              </a:rPr>
              <a:t> </a:t>
            </a:r>
            <a:r>
              <a:rPr lang="ru-RU" dirty="0" err="1">
                <a:solidFill>
                  <a:schemeClr val="bg1"/>
                </a:solidFill>
                <a:effectLst>
                  <a:outerShdw blurRad="38100" dist="38100" dir="2700000" algn="tl">
                    <a:srgbClr val="000000">
                      <a:alpha val="43137"/>
                    </a:srgbClr>
                  </a:outerShdw>
                </a:effectLst>
              </a:rPr>
              <a:t>припинила</a:t>
            </a:r>
            <a:r>
              <a:rPr lang="ru-RU" dirty="0">
                <a:solidFill>
                  <a:schemeClr val="bg1"/>
                </a:solidFill>
                <a:effectLst>
                  <a:outerShdw blurRad="38100" dist="38100" dir="2700000" algn="tl">
                    <a:srgbClr val="000000">
                      <a:alpha val="43137"/>
                    </a:srgbClr>
                  </a:outerShdw>
                </a:effectLst>
              </a:rPr>
              <a:t> </a:t>
            </a:r>
            <a:r>
              <a:rPr lang="ru-RU" dirty="0" err="1">
                <a:solidFill>
                  <a:schemeClr val="bg1"/>
                </a:solidFill>
                <a:effectLst>
                  <a:outerShdw blurRad="38100" dist="38100" dir="2700000" algn="tl">
                    <a:srgbClr val="000000">
                      <a:alpha val="43137"/>
                    </a:srgbClr>
                  </a:outerShdw>
                </a:effectLst>
              </a:rPr>
              <a:t>існування</a:t>
            </a:r>
            <a:r>
              <a:rPr lang="ru-RU" dirty="0">
                <a:solidFill>
                  <a:schemeClr val="bg1"/>
                </a:solidFill>
                <a:effectLst>
                  <a:outerShdw blurRad="38100" dist="38100" dir="2700000" algn="tl">
                    <a:srgbClr val="000000">
                      <a:alpha val="43137"/>
                    </a:srgbClr>
                  </a:outerShdw>
                </a:effectLst>
              </a:rPr>
              <a:t> і сама </a:t>
            </a:r>
            <a:r>
              <a:rPr lang="ru-RU" dirty="0" err="1">
                <a:solidFill>
                  <a:schemeClr val="bg1"/>
                </a:solidFill>
                <a:effectLst>
                  <a:outerShdw blurRad="38100" dist="38100" dir="2700000" algn="tl">
                    <a:srgbClr val="000000">
                      <a:alpha val="43137"/>
                    </a:srgbClr>
                  </a:outerShdw>
                </a:effectLst>
              </a:rPr>
              <a:t>організація</a:t>
            </a:r>
            <a:r>
              <a:rPr lang="ru-RU" dirty="0">
                <a:solidFill>
                  <a:schemeClr val="bg1"/>
                </a:solidFill>
                <a:effectLst>
                  <a:outerShdw blurRad="38100" dist="38100" dir="2700000" algn="tl">
                    <a:srgbClr val="000000">
                      <a:alpha val="43137"/>
                    </a:srgbClr>
                  </a:outerShdw>
                </a:effectLst>
              </a:rPr>
              <a:t>. </a:t>
            </a:r>
            <a:r>
              <a:rPr lang="ru-RU" dirty="0" err="1">
                <a:solidFill>
                  <a:schemeClr val="bg1"/>
                </a:solidFill>
                <a:effectLst>
                  <a:outerShdw blurRad="38100" dist="38100" dir="2700000" algn="tl">
                    <a:srgbClr val="000000">
                      <a:alpha val="43137"/>
                    </a:srgbClr>
                  </a:outerShdw>
                </a:effectLst>
              </a:rPr>
              <a:t>Від</a:t>
            </a:r>
            <a:r>
              <a:rPr lang="ru-RU" dirty="0">
                <a:solidFill>
                  <a:schemeClr val="bg1"/>
                </a:solidFill>
                <a:effectLst>
                  <a:outerShdw blurRad="38100" dist="38100" dir="2700000" algn="tl">
                    <a:srgbClr val="000000">
                      <a:alpha val="43137"/>
                    </a:srgbClr>
                  </a:outerShdw>
                </a:effectLst>
              </a:rPr>
              <a:t> </a:t>
            </a:r>
            <a:r>
              <a:rPr lang="ru-RU" dirty="0" err="1">
                <a:solidFill>
                  <a:schemeClr val="bg1"/>
                </a:solidFill>
                <a:effectLst>
                  <a:outerShdw blurRad="38100" dist="38100" dir="2700000" algn="tl">
                    <a:srgbClr val="000000">
                      <a:alpha val="43137"/>
                    </a:srgbClr>
                  </a:outerShdw>
                </a:effectLst>
              </a:rPr>
              <a:t>письменника</a:t>
            </a:r>
            <a:r>
              <a:rPr lang="ru-RU" dirty="0">
                <a:solidFill>
                  <a:schemeClr val="bg1"/>
                </a:solidFill>
                <a:effectLst>
                  <a:outerShdw blurRad="38100" dist="38100" dir="2700000" algn="tl">
                    <a:srgbClr val="000000">
                      <a:alpha val="43137"/>
                    </a:srgbClr>
                  </a:outerShdw>
                </a:effectLst>
              </a:rPr>
              <a:t> </a:t>
            </a:r>
            <a:r>
              <a:rPr lang="ru-RU" dirty="0" err="1">
                <a:solidFill>
                  <a:schemeClr val="bg1"/>
                </a:solidFill>
                <a:effectLst>
                  <a:outerShdw blurRad="38100" dist="38100" dir="2700000" algn="tl">
                    <a:srgbClr val="000000">
                      <a:alpha val="43137"/>
                    </a:srgbClr>
                  </a:outerShdw>
                </a:effectLst>
              </a:rPr>
              <a:t>вимагали</a:t>
            </a:r>
            <a:r>
              <a:rPr lang="ru-RU" dirty="0">
                <a:solidFill>
                  <a:schemeClr val="bg1"/>
                </a:solidFill>
                <a:effectLst>
                  <a:outerShdw blurRad="38100" dist="38100" dir="2700000" algn="tl">
                    <a:srgbClr val="000000">
                      <a:alpha val="43137"/>
                    </a:srgbClr>
                  </a:outerShdw>
                </a:effectLst>
              </a:rPr>
              <a:t> </a:t>
            </a:r>
            <a:r>
              <a:rPr lang="ru-RU" dirty="0" err="1">
                <a:solidFill>
                  <a:schemeClr val="bg1"/>
                </a:solidFill>
                <a:effectLst>
                  <a:outerShdw blurRad="38100" dist="38100" dir="2700000" algn="tl">
                    <a:srgbClr val="000000">
                      <a:alpha val="43137"/>
                    </a:srgbClr>
                  </a:outerShdw>
                </a:effectLst>
              </a:rPr>
              <a:t>каяття</a:t>
            </a:r>
            <a:r>
              <a:rPr lang="ru-RU" dirty="0">
                <a:solidFill>
                  <a:schemeClr val="bg1"/>
                </a:solidFill>
                <a:effectLst>
                  <a:outerShdw blurRad="38100" dist="38100" dir="2700000" algn="tl">
                    <a:srgbClr val="000000">
                      <a:alpha val="43137"/>
                    </a:srgbClr>
                  </a:outerShdw>
                </a:effectLst>
              </a:rPr>
              <a:t> та </a:t>
            </a:r>
            <a:r>
              <a:rPr lang="ru-RU" dirty="0" err="1">
                <a:solidFill>
                  <a:schemeClr val="bg1"/>
                </a:solidFill>
                <a:effectLst>
                  <a:outerShdw blurRad="38100" dist="38100" dir="2700000" algn="tl">
                    <a:srgbClr val="000000">
                      <a:alpha val="43137"/>
                    </a:srgbClr>
                  </a:outerShdw>
                </a:effectLst>
              </a:rPr>
              <a:t>самообпльовування</a:t>
            </a:r>
            <a:r>
              <a:rPr lang="ru-RU" dirty="0">
                <a:solidFill>
                  <a:schemeClr val="bg1"/>
                </a:solidFill>
                <a:effectLst>
                  <a:outerShdw blurRad="38100" dist="38100" dir="2700000" algn="tl">
                    <a:srgbClr val="000000">
                      <a:alpha val="43137"/>
                    </a:srgbClr>
                  </a:outerShdw>
                </a:effectLst>
              </a:rPr>
              <a:t>. М. </a:t>
            </a:r>
            <a:r>
              <a:rPr lang="ru-RU" dirty="0" err="1">
                <a:solidFill>
                  <a:schemeClr val="bg1"/>
                </a:solidFill>
                <a:effectLst>
                  <a:outerShdw blurRad="38100" dist="38100" dir="2700000" algn="tl">
                    <a:srgbClr val="000000">
                      <a:alpha val="43137"/>
                    </a:srgbClr>
                  </a:outerShdw>
                </a:effectLst>
              </a:rPr>
              <a:t>Хвильовий</a:t>
            </a:r>
            <a:r>
              <a:rPr lang="ru-RU" dirty="0">
                <a:solidFill>
                  <a:schemeClr val="bg1"/>
                </a:solidFill>
                <a:effectLst>
                  <a:outerShdw blurRad="38100" dist="38100" dir="2700000" algn="tl">
                    <a:srgbClr val="000000">
                      <a:alpha val="43137"/>
                    </a:srgbClr>
                  </a:outerShdw>
                </a:effectLst>
              </a:rPr>
              <a:t> </a:t>
            </a:r>
            <a:r>
              <a:rPr lang="ru-RU" dirty="0" err="1">
                <a:solidFill>
                  <a:schemeClr val="bg1"/>
                </a:solidFill>
                <a:effectLst>
                  <a:outerShdw blurRad="38100" dist="38100" dir="2700000" algn="tl">
                    <a:srgbClr val="000000">
                      <a:alpha val="43137"/>
                    </a:srgbClr>
                  </a:outerShdw>
                </a:effectLst>
              </a:rPr>
              <a:t>змушений</a:t>
            </a:r>
            <a:r>
              <a:rPr lang="ru-RU" dirty="0">
                <a:solidFill>
                  <a:schemeClr val="bg1"/>
                </a:solidFill>
                <a:effectLst>
                  <a:outerShdw blurRad="38100" dist="38100" dir="2700000" algn="tl">
                    <a:srgbClr val="000000">
                      <a:alpha val="43137"/>
                    </a:srgbClr>
                  </a:outerShdw>
                </a:effectLst>
              </a:rPr>
              <a:t> </a:t>
            </a:r>
            <a:r>
              <a:rPr lang="ru-RU" dirty="0" err="1">
                <a:solidFill>
                  <a:schemeClr val="bg1"/>
                </a:solidFill>
                <a:effectLst>
                  <a:outerShdw blurRad="38100" dist="38100" dir="2700000" algn="tl">
                    <a:srgbClr val="000000">
                      <a:alpha val="43137"/>
                    </a:srgbClr>
                  </a:outerShdw>
                </a:effectLst>
              </a:rPr>
              <a:t>був</a:t>
            </a:r>
            <a:r>
              <a:rPr lang="ru-RU" dirty="0">
                <a:solidFill>
                  <a:schemeClr val="bg1"/>
                </a:solidFill>
                <a:effectLst>
                  <a:outerShdw blurRad="38100" dist="38100" dir="2700000" algn="tl">
                    <a:srgbClr val="000000">
                      <a:alpha val="43137"/>
                    </a:srgbClr>
                  </a:outerShdw>
                </a:effectLst>
              </a:rPr>
              <a:t> </a:t>
            </a:r>
            <a:r>
              <a:rPr lang="ru-RU" dirty="0" err="1">
                <a:solidFill>
                  <a:schemeClr val="bg1"/>
                </a:solidFill>
                <a:effectLst>
                  <a:outerShdw blurRad="38100" dist="38100" dir="2700000" algn="tl">
                    <a:srgbClr val="000000">
                      <a:alpha val="43137"/>
                    </a:srgbClr>
                  </a:outerShdw>
                </a:effectLst>
              </a:rPr>
              <a:t>піти</a:t>
            </a:r>
            <a:r>
              <a:rPr lang="ru-RU" dirty="0">
                <a:solidFill>
                  <a:schemeClr val="bg1"/>
                </a:solidFill>
                <a:effectLst>
                  <a:outerShdw blurRad="38100" dist="38100" dir="2700000" algn="tl">
                    <a:srgbClr val="000000">
                      <a:alpha val="43137"/>
                    </a:srgbClr>
                  </a:outerShdw>
                </a:effectLst>
              </a:rPr>
              <a:t> на поступки, і </a:t>
            </a:r>
            <a:r>
              <a:rPr lang="ru-RU" dirty="0" err="1">
                <a:solidFill>
                  <a:schemeClr val="bg1"/>
                </a:solidFill>
                <a:effectLst>
                  <a:outerShdw blurRad="38100" dist="38100" dir="2700000" algn="tl">
                    <a:srgbClr val="000000">
                      <a:alpha val="43137"/>
                    </a:srgbClr>
                  </a:outerShdw>
                </a:effectLst>
              </a:rPr>
              <a:t>вже</a:t>
            </a:r>
            <a:r>
              <a:rPr lang="ru-RU" dirty="0">
                <a:solidFill>
                  <a:schemeClr val="bg1"/>
                </a:solidFill>
                <a:effectLst>
                  <a:outerShdw blurRad="38100" dist="38100" dir="2700000" algn="tl">
                    <a:srgbClr val="000000">
                      <a:alpha val="43137"/>
                    </a:srgbClr>
                  </a:outerShdw>
                </a:effectLst>
              </a:rPr>
              <a:t> 4 </a:t>
            </a:r>
            <a:r>
              <a:rPr lang="ru-RU" dirty="0" err="1">
                <a:solidFill>
                  <a:schemeClr val="bg1"/>
                </a:solidFill>
                <a:effectLst>
                  <a:outerShdw blurRad="38100" dist="38100" dir="2700000" algn="tl">
                    <a:srgbClr val="000000">
                      <a:alpha val="43137"/>
                    </a:srgbClr>
                  </a:outerShdw>
                </a:effectLst>
              </a:rPr>
              <a:t>грудня</a:t>
            </a:r>
            <a:r>
              <a:rPr lang="ru-RU" dirty="0">
                <a:solidFill>
                  <a:schemeClr val="bg1"/>
                </a:solidFill>
                <a:effectLst>
                  <a:outerShdw blurRad="38100" dist="38100" dir="2700000" algn="tl">
                    <a:srgbClr val="000000">
                      <a:alpha val="43137"/>
                    </a:srgbClr>
                  </a:outerShdw>
                </a:effectLst>
              </a:rPr>
              <a:t> 1926 року </a:t>
            </a:r>
            <a:r>
              <a:rPr lang="ru-RU" dirty="0" err="1">
                <a:solidFill>
                  <a:schemeClr val="bg1"/>
                </a:solidFill>
                <a:effectLst>
                  <a:outerShdw blurRad="38100" dist="38100" dir="2700000" algn="tl">
                    <a:srgbClr val="000000">
                      <a:alpha val="43137"/>
                    </a:srgbClr>
                  </a:outerShdw>
                </a:effectLst>
              </a:rPr>
              <a:t>він</a:t>
            </a:r>
            <a:r>
              <a:rPr lang="ru-RU" dirty="0">
                <a:solidFill>
                  <a:schemeClr val="bg1"/>
                </a:solidFill>
                <a:effectLst>
                  <a:outerShdw blurRad="38100" dist="38100" dir="2700000" algn="tl">
                    <a:srgbClr val="000000">
                      <a:alpha val="43137"/>
                    </a:srgbClr>
                  </a:outerShdw>
                </a:effectLst>
              </a:rPr>
              <a:t> написав </a:t>
            </a:r>
            <a:r>
              <a:rPr lang="ru-RU" dirty="0" err="1">
                <a:solidFill>
                  <a:schemeClr val="bg1"/>
                </a:solidFill>
                <a:effectLst>
                  <a:outerShdw blurRad="38100" dist="38100" dir="2700000" algn="tl">
                    <a:srgbClr val="000000">
                      <a:alpha val="43137"/>
                    </a:srgbClr>
                  </a:outerShdw>
                </a:effectLst>
              </a:rPr>
              <a:t>першого</a:t>
            </a:r>
            <a:r>
              <a:rPr lang="ru-RU" dirty="0">
                <a:solidFill>
                  <a:schemeClr val="bg1"/>
                </a:solidFill>
                <a:effectLst>
                  <a:outerShdw blurRad="38100" dist="38100" dir="2700000" algn="tl">
                    <a:srgbClr val="000000">
                      <a:alpha val="43137"/>
                    </a:srgbClr>
                  </a:outerShdw>
                </a:effectLst>
              </a:rPr>
              <a:t> </a:t>
            </a:r>
            <a:r>
              <a:rPr lang="ru-RU" dirty="0" err="1">
                <a:solidFill>
                  <a:schemeClr val="bg1"/>
                </a:solidFill>
                <a:effectLst>
                  <a:outerShdw blurRad="38100" dist="38100" dir="2700000" algn="tl">
                    <a:srgbClr val="000000">
                      <a:alpha val="43137"/>
                    </a:srgbClr>
                  </a:outerShdw>
                </a:effectLst>
              </a:rPr>
              <a:t>свого</a:t>
            </a:r>
            <a:r>
              <a:rPr lang="ru-RU" dirty="0">
                <a:solidFill>
                  <a:schemeClr val="bg1"/>
                </a:solidFill>
                <a:effectLst>
                  <a:outerShdw blurRad="38100" dist="38100" dir="2700000" algn="tl">
                    <a:srgbClr val="000000">
                      <a:alpha val="43137"/>
                    </a:srgbClr>
                  </a:outerShdw>
                </a:effectLst>
              </a:rPr>
              <a:t> покаянного листа, в </a:t>
            </a:r>
            <a:r>
              <a:rPr lang="ru-RU" dirty="0" err="1">
                <a:solidFill>
                  <a:schemeClr val="bg1"/>
                </a:solidFill>
                <a:effectLst>
                  <a:outerShdw blurRad="38100" dist="38100" dir="2700000" algn="tl">
                    <a:srgbClr val="000000">
                      <a:alpha val="43137"/>
                    </a:srgbClr>
                  </a:outerShdw>
                </a:effectLst>
              </a:rPr>
              <a:t>якому</a:t>
            </a:r>
            <a:r>
              <a:rPr lang="ru-RU" dirty="0">
                <a:solidFill>
                  <a:schemeClr val="bg1"/>
                </a:solidFill>
                <a:effectLst>
                  <a:outerShdw blurRad="38100" dist="38100" dir="2700000" algn="tl">
                    <a:srgbClr val="000000">
                      <a:alpha val="43137"/>
                    </a:srgbClr>
                  </a:outerShdw>
                </a:effectLst>
              </a:rPr>
              <a:t> </a:t>
            </a:r>
            <a:r>
              <a:rPr lang="ru-RU" dirty="0" err="1">
                <a:solidFill>
                  <a:schemeClr val="bg1"/>
                </a:solidFill>
                <a:effectLst>
                  <a:outerShdw blurRad="38100" dist="38100" dir="2700000" algn="tl">
                    <a:srgbClr val="000000">
                      <a:alpha val="43137"/>
                    </a:srgbClr>
                  </a:outerShdw>
                </a:effectLst>
              </a:rPr>
              <a:t>визнав</a:t>
            </a:r>
            <a:r>
              <a:rPr lang="ru-RU" dirty="0">
                <a:solidFill>
                  <a:schemeClr val="bg1"/>
                </a:solidFill>
                <a:effectLst>
                  <a:outerShdw blurRad="38100" dist="38100" dir="2700000" algn="tl">
                    <a:srgbClr val="000000">
                      <a:alpha val="43137"/>
                    </a:srgbClr>
                  </a:outerShdw>
                </a:effectLst>
              </a:rPr>
              <a:t> «</a:t>
            </a:r>
            <a:r>
              <a:rPr lang="ru-RU" dirty="0" err="1">
                <a:solidFill>
                  <a:schemeClr val="bg1"/>
                </a:solidFill>
                <a:effectLst>
                  <a:outerShdw blurRad="38100" dist="38100" dir="2700000" algn="tl">
                    <a:srgbClr val="000000">
                      <a:alpha val="43137"/>
                    </a:srgbClr>
                  </a:outerShdw>
                </a:effectLst>
              </a:rPr>
              <a:t>помилки</a:t>
            </a:r>
            <a:r>
              <a:rPr lang="ru-RU" dirty="0">
                <a:solidFill>
                  <a:schemeClr val="bg1"/>
                </a:solidFill>
                <a:effectLst>
                  <a:outerShdw blurRad="38100" dist="38100" dir="2700000" algn="tl">
                    <a:srgbClr val="000000">
                      <a:alpha val="43137"/>
                    </a:srgbClr>
                  </a:outerShdw>
                </a:effectLst>
              </a:rPr>
              <a:t>» та засудив </a:t>
            </a:r>
            <a:r>
              <a:rPr lang="ru-RU" dirty="0" err="1">
                <a:solidFill>
                  <a:schemeClr val="bg1"/>
                </a:solidFill>
                <a:effectLst>
                  <a:outerShdw blurRad="38100" dist="38100" dir="2700000" algn="tl">
                    <a:srgbClr val="000000">
                      <a:alpha val="43137"/>
                    </a:srgbClr>
                  </a:outerShdw>
                </a:effectLst>
              </a:rPr>
              <a:t>свої</a:t>
            </a:r>
            <a:r>
              <a:rPr lang="ru-RU" dirty="0">
                <a:solidFill>
                  <a:schemeClr val="bg1"/>
                </a:solidFill>
                <a:effectLst>
                  <a:outerShdw blurRad="38100" dist="38100" dir="2700000" algn="tl">
                    <a:srgbClr val="000000">
                      <a:alpha val="43137"/>
                    </a:srgbClr>
                  </a:outerShdw>
                </a:effectLst>
              </a:rPr>
              <a:t> погляди. Але </a:t>
            </a:r>
            <a:r>
              <a:rPr lang="ru-RU" dirty="0" err="1">
                <a:solidFill>
                  <a:schemeClr val="bg1"/>
                </a:solidFill>
                <a:effectLst>
                  <a:outerShdw blurRad="38100" dist="38100" dir="2700000" algn="tl">
                    <a:srgbClr val="000000">
                      <a:alpha val="43137"/>
                    </a:srgbClr>
                  </a:outerShdw>
                </a:effectLst>
              </a:rPr>
              <a:t>звинувачення</a:t>
            </a:r>
            <a:r>
              <a:rPr lang="ru-RU" dirty="0">
                <a:solidFill>
                  <a:schemeClr val="bg1"/>
                </a:solidFill>
                <a:effectLst>
                  <a:outerShdw blurRad="38100" dist="38100" dir="2700000" algn="tl">
                    <a:srgbClr val="000000">
                      <a:alpha val="43137"/>
                    </a:srgbClr>
                  </a:outerShdw>
                </a:effectLst>
              </a:rPr>
              <a:t> в «</a:t>
            </a:r>
            <a:r>
              <a:rPr lang="ru-RU" dirty="0" err="1">
                <a:solidFill>
                  <a:schemeClr val="bg1"/>
                </a:solidFill>
                <a:effectLst>
                  <a:outerShdw blurRad="38100" dist="38100" dir="2700000" algn="tl">
                    <a:srgbClr val="000000">
                      <a:alpha val="43137"/>
                    </a:srgbClr>
                  </a:outerShdw>
                </a:effectLst>
              </a:rPr>
              <a:t>хвильовизмі</a:t>
            </a:r>
            <a:r>
              <a:rPr lang="ru-RU" dirty="0">
                <a:solidFill>
                  <a:schemeClr val="bg1"/>
                </a:solidFill>
                <a:effectLst>
                  <a:outerShdw blurRad="38100" dist="38100" dir="2700000" algn="tl">
                    <a:srgbClr val="000000">
                      <a:alpha val="43137"/>
                    </a:srgbClr>
                  </a:outerShdw>
                </a:effectLst>
              </a:rPr>
              <a:t>» </a:t>
            </a:r>
            <a:r>
              <a:rPr lang="ru-RU" dirty="0" err="1">
                <a:solidFill>
                  <a:schemeClr val="bg1"/>
                </a:solidFill>
                <a:effectLst>
                  <a:outerShdw blurRad="38100" dist="38100" dir="2700000" algn="tl">
                    <a:srgbClr val="000000">
                      <a:alpha val="43137"/>
                    </a:srgbClr>
                  </a:outerShdw>
                </a:effectLst>
              </a:rPr>
              <a:t>супроводжували</a:t>
            </a:r>
            <a:r>
              <a:rPr lang="ru-RU" dirty="0">
                <a:solidFill>
                  <a:schemeClr val="bg1"/>
                </a:solidFill>
                <a:effectLst>
                  <a:outerShdw blurRad="38100" dist="38100" dir="2700000" algn="tl">
                    <a:srgbClr val="000000">
                      <a:alpha val="43137"/>
                    </a:srgbClr>
                  </a:outerShdw>
                </a:effectLst>
              </a:rPr>
              <a:t> </a:t>
            </a:r>
            <a:r>
              <a:rPr lang="ru-RU" dirty="0" err="1">
                <a:solidFill>
                  <a:schemeClr val="bg1"/>
                </a:solidFill>
                <a:effectLst>
                  <a:outerShdw blurRad="38100" dist="38100" dir="2700000" algn="tl">
                    <a:srgbClr val="000000">
                      <a:alpha val="43137"/>
                    </a:srgbClr>
                  </a:outerShdw>
                </a:effectLst>
              </a:rPr>
              <a:t>його</a:t>
            </a:r>
            <a:r>
              <a:rPr lang="ru-RU" dirty="0">
                <a:solidFill>
                  <a:schemeClr val="bg1"/>
                </a:solidFill>
                <a:effectLst>
                  <a:outerShdw blurRad="38100" dist="38100" dir="2700000" algn="tl">
                    <a:srgbClr val="000000">
                      <a:alpha val="43137"/>
                    </a:srgbClr>
                  </a:outerShdw>
                </a:effectLst>
              </a:rPr>
              <a:t> до </a:t>
            </a:r>
            <a:r>
              <a:rPr lang="ru-RU" dirty="0" err="1">
                <a:solidFill>
                  <a:schemeClr val="bg1"/>
                </a:solidFill>
                <a:effectLst>
                  <a:outerShdw blurRad="38100" dist="38100" dir="2700000" algn="tl">
                    <a:srgbClr val="000000">
                      <a:alpha val="43137"/>
                    </a:srgbClr>
                  </a:outerShdw>
                </a:effectLst>
              </a:rPr>
              <a:t>кінця</a:t>
            </a:r>
            <a:r>
              <a:rPr lang="ru-RU" dirty="0">
                <a:solidFill>
                  <a:schemeClr val="bg1"/>
                </a:solidFill>
                <a:effectLst>
                  <a:outerShdw blurRad="38100" dist="38100" dir="2700000" algn="tl">
                    <a:srgbClr val="000000">
                      <a:alpha val="43137"/>
                    </a:srgbClr>
                  </a:outerShdw>
                </a:effectLst>
              </a:rPr>
              <a:t> </a:t>
            </a:r>
            <a:r>
              <a:rPr lang="ru-RU" dirty="0" err="1">
                <a:solidFill>
                  <a:schemeClr val="bg1"/>
                </a:solidFill>
                <a:effectLst>
                  <a:outerShdw blurRad="38100" dist="38100" dir="2700000" algn="tl">
                    <a:srgbClr val="000000">
                      <a:alpha val="43137"/>
                    </a:srgbClr>
                  </a:outerShdw>
                </a:effectLst>
              </a:rPr>
              <a:t>життя</a:t>
            </a:r>
            <a:r>
              <a:rPr lang="ru-RU" dirty="0">
                <a:solidFill>
                  <a:schemeClr val="bg1"/>
                </a:solidFill>
                <a:effectLst>
                  <a:outerShdw blurRad="38100" dist="38100" dir="2700000" algn="tl">
                    <a:srgbClr val="000000">
                      <a:alpha val="43137"/>
                    </a:srgbClr>
                  </a:outerShdw>
                </a:effectLst>
              </a:rPr>
              <a:t>.</a:t>
            </a:r>
            <a:endParaRPr lang="uk-UA" dirty="0">
              <a:solidFill>
                <a:schemeClr val="bg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50510446"/>
      </p:ext>
    </p:extLst>
  </p:cSld>
  <p:clrMapOvr>
    <a:masterClrMapping/>
  </p:clrMapOvr>
  <p:timing>
    <p:tnLst>
      <p:par>
        <p:cTn id="1" dur="indefinite" restart="never" nodeType="tmRoot"/>
      </p:par>
    </p:tnLst>
  </p:timing>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68</TotalTime>
  <Words>741</Words>
  <Application>Microsoft Office PowerPoint</Application>
  <PresentationFormat>Экран (4:3)</PresentationFormat>
  <Paragraphs>15</Paragraphs>
  <Slides>11</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11</vt:i4>
      </vt:variant>
    </vt:vector>
  </HeadingPairs>
  <TitlesOfParts>
    <vt:vector size="12" baseType="lpstr">
      <vt:lpstr>Тема Office</vt:lpstr>
      <vt:lpstr>Презентация PowerPoint</vt:lpstr>
      <vt:lpstr>Презентация PowerPoint</vt:lpstr>
      <vt:lpstr>Презентация PowerPoint</vt:lpstr>
      <vt:lpstr>Хвильовий із дружиною  Юлією Уманцевою та пасербицею Любою</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cp:lastModifiedBy>Кузнецова</cp:lastModifiedBy>
  <cp:revision>7</cp:revision>
  <dcterms:modified xsi:type="dcterms:W3CDTF">2013-09-29T18:30:01Z</dcterms:modified>
</cp:coreProperties>
</file>