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6" r:id="rId10"/>
    <p:sldId id="263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61255"/>
            <a:ext cx="6169868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345021"/>
            <a:ext cx="61722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8010" y="365125"/>
            <a:ext cx="123444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365125"/>
            <a:ext cx="5718498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265176"/>
            <a:ext cx="61722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9486" y="3346704"/>
            <a:ext cx="61722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51" y="1828801"/>
            <a:ext cx="3429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49" y="1828801"/>
            <a:ext cx="3429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3836" y="1627258"/>
            <a:ext cx="3429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3836" y="2331720"/>
            <a:ext cx="3429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5736" y="1627258"/>
            <a:ext cx="3429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5736" y="2331720"/>
            <a:ext cx="3429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hidden">
          <a:xfrm>
            <a:off x="0" y="0"/>
            <a:ext cx="5486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4497" y="457200"/>
            <a:ext cx="2702303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868" y="685800"/>
            <a:ext cx="4576665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84497" y="2101850"/>
            <a:ext cx="2702303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hidden">
          <a:xfrm>
            <a:off x="0" y="0"/>
            <a:ext cx="5486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7034" y="457200"/>
            <a:ext cx="2702052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-1"/>
            <a:ext cx="54864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87034" y="2101850"/>
            <a:ext cx="2702052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362303"/>
            <a:ext cx="72009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64440" y="6385492"/>
            <a:ext cx="73653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0" y="6385492"/>
            <a:ext cx="457428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65149" y="6385492"/>
            <a:ext cx="6216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amond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k.wikipedia.org/wiki/%D0%A4%D0%B0%D0%B9%D0%BB:Curbas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Розстріляне відродження</a:t>
            </a:r>
            <a:endParaRPr lang="uk-UA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"/>
            <a:ext cx="7200900" cy="1071546"/>
          </a:xfrm>
        </p:spPr>
        <p:txBody>
          <a:bodyPr anchor="ctr">
            <a:normAutofit/>
          </a:bodyPr>
          <a:lstStyle/>
          <a:p>
            <a:pPr algn="ctr"/>
            <a:r>
              <a:rPr lang="uk-UA" sz="3600" b="1" dirty="0" smtClean="0"/>
              <a:t>Микола Хвильовий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828800"/>
            <a:ext cx="4786346" cy="4348163"/>
          </a:xfrm>
        </p:spPr>
        <p:txBody>
          <a:bodyPr/>
          <a:lstStyle/>
          <a:p>
            <a:pPr algn="ctr">
              <a:buFont typeface="Wingdings" pitchFamily="2" charset="2"/>
              <a:buChar char="ü"/>
              <a:defRPr/>
            </a:pP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прихильник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європейської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спрямованості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української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літератури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автор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гасла: «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Геть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Москви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даєш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Європу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!»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творець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ВАПЛІТЕ</a:t>
            </a:r>
          </a:p>
          <a:p>
            <a:endParaRPr lang="uk-UA" dirty="0"/>
          </a:p>
        </p:txBody>
      </p:sp>
      <p:pic>
        <p:nvPicPr>
          <p:cNvPr id="4" name="Рисунок 3" descr="book_4311_7dd0f2083216f3de78810489582a277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3714776" cy="5516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42853"/>
            <a:ext cx="7200900" cy="78581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Микола Хвильовий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6143644"/>
            <a:ext cx="7200900" cy="533385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sz="2400" b="1" dirty="0" smtClean="0"/>
              <a:t>Застрелився</a:t>
            </a:r>
            <a:r>
              <a:rPr lang="ru-RU" sz="2400" b="1" dirty="0" smtClean="0"/>
              <a:t> </a:t>
            </a:r>
            <a:r>
              <a:rPr lang="ru-RU" sz="2400" b="1" dirty="0" smtClean="0"/>
              <a:t>у 1933 р.</a:t>
            </a:r>
          </a:p>
          <a:p>
            <a:pPr>
              <a:buFont typeface="Wingdings" pitchFamily="2" charset="2"/>
              <a:buChar char="ü"/>
            </a:pPr>
            <a:endParaRPr lang="uk-UA" sz="2400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928670"/>
            <a:ext cx="3494731" cy="525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42853"/>
            <a:ext cx="7200900" cy="85725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Дмитро </a:t>
            </a:r>
            <a:r>
              <a:rPr lang="uk-UA" sz="3600" b="1" dirty="0" err="1" smtClean="0"/>
              <a:t>Фальківський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357298"/>
            <a:ext cx="5643570" cy="4819665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/>
              <a:t>У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творах</a:t>
            </a:r>
            <a:r>
              <a:rPr lang="ru-RU" sz="2400" dirty="0" smtClean="0"/>
              <a:t> </a:t>
            </a:r>
            <a:r>
              <a:rPr lang="ru-RU" sz="2400" dirty="0" err="1" smtClean="0"/>
              <a:t>зображено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розчарування</a:t>
            </a:r>
            <a:r>
              <a:rPr lang="ru-RU" sz="2400" dirty="0" smtClean="0"/>
              <a:t> </a:t>
            </a:r>
            <a:r>
              <a:rPr lang="ru-RU" sz="2400" dirty="0" smtClean="0"/>
              <a:t>в </a:t>
            </a:r>
            <a:r>
              <a:rPr lang="ru-RU" sz="2400" dirty="0" err="1" smtClean="0"/>
              <a:t>більшовизмі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err="1" smtClean="0"/>
              <a:t>Спроба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показати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глибину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національної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трагедії</a:t>
            </a:r>
            <a:r>
              <a:rPr lang="ru-RU" sz="2400" dirty="0" smtClean="0"/>
              <a:t>, коли у </a:t>
            </a:r>
            <a:r>
              <a:rPr lang="ru-RU" sz="2400" dirty="0" err="1" smtClean="0"/>
              <a:t>вогні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революції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розколювалися</a:t>
            </a:r>
            <a:r>
              <a:rPr lang="ru-RU" sz="2400" dirty="0" smtClean="0"/>
              <a:t> </a:t>
            </a:r>
            <a:r>
              <a:rPr lang="ru-RU" sz="2400" dirty="0" smtClean="0"/>
              <a:t>на </a:t>
            </a:r>
            <a:r>
              <a:rPr lang="ru-RU" sz="2400" dirty="0" err="1" smtClean="0"/>
              <a:t>ворогуючі</a:t>
            </a:r>
            <a:r>
              <a:rPr lang="ru-RU" sz="2400" dirty="0" smtClean="0"/>
              <a:t> </a:t>
            </a:r>
            <a:r>
              <a:rPr lang="ru-RU" sz="2400" dirty="0" err="1" smtClean="0"/>
              <a:t>табори</a:t>
            </a:r>
            <a:endParaRPr lang="ru-RU" sz="24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smtClean="0"/>
              <a:t> </a:t>
            </a:r>
            <a:r>
              <a:rPr lang="ru-RU" sz="2400" dirty="0" smtClean="0"/>
              <a:t>1934 </a:t>
            </a:r>
            <a:r>
              <a:rPr lang="ru-RU" sz="2400" dirty="0" smtClean="0"/>
              <a:t>року </a:t>
            </a:r>
            <a:r>
              <a:rPr lang="ru-RU" sz="2400" dirty="0" err="1" smtClean="0"/>
              <a:t>засуджений</a:t>
            </a:r>
            <a:r>
              <a:rPr lang="ru-RU" sz="2400" dirty="0" smtClean="0"/>
              <a:t> за </a:t>
            </a:r>
            <a:r>
              <a:rPr lang="ru-RU" sz="2400" dirty="0" err="1" smtClean="0"/>
              <a:t>тероризм</a:t>
            </a:r>
            <a:endParaRPr lang="en-US" sz="2400" dirty="0" smtClean="0"/>
          </a:p>
          <a:p>
            <a:endParaRPr lang="uk-UA" dirty="0"/>
          </a:p>
        </p:txBody>
      </p:sp>
      <p:pic>
        <p:nvPicPr>
          <p:cNvPr id="4" name="Рисунок 3" descr="defaul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85860"/>
            <a:ext cx="3143272" cy="4596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362303"/>
            <a:ext cx="7200900" cy="852119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Лесь Курбас</a:t>
            </a:r>
            <a:endParaRPr lang="uk-UA" sz="3600" b="1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idx="1"/>
          </p:nvPr>
        </p:nvSpPr>
        <p:spPr>
          <a:xfrm>
            <a:off x="4143372" y="1828800"/>
            <a:ext cx="5000628" cy="4348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Творець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політичного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філософського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театру «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Березіль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 Ставить 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п'єси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М.Куліша</a:t>
            </a:r>
            <a:endParaRPr lang="ru-RU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Звинуватили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спотворенні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радянської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дійсності</a:t>
            </a:r>
            <a:endParaRPr lang="ru-RU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Розстріляний</a:t>
            </a:r>
            <a:r>
              <a:rPr lang="ru-RU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у 1937 р.</a:t>
            </a:r>
          </a:p>
        </p:txBody>
      </p:sp>
      <p:pic>
        <p:nvPicPr>
          <p:cNvPr id="5" name="Picture 5" descr="Curba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3643338" cy="5214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42853"/>
            <a:ext cx="7200900" cy="85725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Микола Куліш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500174"/>
            <a:ext cx="5072098" cy="4676789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sz="2200" dirty="0" err="1" smtClean="0"/>
              <a:t>Активний</a:t>
            </a:r>
            <a:r>
              <a:rPr lang="ru-RU" sz="2200" dirty="0" smtClean="0"/>
              <a:t> </a:t>
            </a:r>
            <a:r>
              <a:rPr lang="ru-RU" sz="2200" dirty="0" err="1" smtClean="0"/>
              <a:t>учасник</a:t>
            </a:r>
            <a:r>
              <a:rPr lang="ru-RU" sz="2200" dirty="0" smtClean="0"/>
              <a:t> </a:t>
            </a:r>
            <a:r>
              <a:rPr lang="ru-RU" sz="2200" dirty="0" err="1" smtClean="0"/>
              <a:t>революції</a:t>
            </a:r>
            <a:endParaRPr lang="ru-RU" sz="22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ru-RU" sz="2200" dirty="0" err="1" smtClean="0"/>
              <a:t>Подорожуючи</a:t>
            </a:r>
            <a:r>
              <a:rPr lang="ru-RU" sz="2200" dirty="0" smtClean="0"/>
              <a:t> по селах в </a:t>
            </a:r>
            <a:r>
              <a:rPr lang="ru-RU" sz="2200" dirty="0" err="1" smtClean="0"/>
              <a:t>період</a:t>
            </a:r>
            <a:r>
              <a:rPr lang="ru-RU" sz="2200" dirty="0" smtClean="0"/>
              <a:t> голодомору </a:t>
            </a:r>
            <a:r>
              <a:rPr lang="ru-RU" sz="2200" dirty="0" err="1" smtClean="0"/>
              <a:t>розчаровується</a:t>
            </a:r>
            <a:r>
              <a:rPr lang="ru-RU" sz="2200" dirty="0" smtClean="0"/>
              <a:t> в </a:t>
            </a:r>
            <a:r>
              <a:rPr lang="ru-RU" sz="2200" dirty="0" err="1" smtClean="0"/>
              <a:t>революційних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ідеалах</a:t>
            </a:r>
            <a:endParaRPr lang="ru-RU" sz="22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ru-RU" sz="2200" dirty="0" smtClean="0"/>
              <a:t>«Патетична соната» (1929) </a:t>
            </a:r>
            <a:r>
              <a:rPr lang="ru-RU" sz="2200" dirty="0" err="1" smtClean="0"/>
              <a:t>показує</a:t>
            </a:r>
            <a:r>
              <a:rPr lang="ru-RU" sz="2200" dirty="0" smtClean="0"/>
              <a:t> </a:t>
            </a:r>
            <a:r>
              <a:rPr lang="ru-RU" sz="2200" dirty="0" err="1" smtClean="0"/>
              <a:t>боротьбу</a:t>
            </a:r>
            <a:r>
              <a:rPr lang="ru-RU" sz="2200" dirty="0" smtClean="0"/>
              <a:t> </a:t>
            </a:r>
            <a:r>
              <a:rPr lang="ru-RU" sz="2200" dirty="0" err="1" smtClean="0"/>
              <a:t>трьох</a:t>
            </a:r>
            <a:r>
              <a:rPr lang="ru-RU" sz="2200" dirty="0" smtClean="0"/>
              <a:t> сил - </a:t>
            </a:r>
            <a:r>
              <a:rPr lang="ru-RU" sz="2200" dirty="0" err="1" smtClean="0"/>
              <a:t>комуністів</a:t>
            </a:r>
            <a:r>
              <a:rPr lang="ru-RU" sz="2200" dirty="0" smtClean="0"/>
              <a:t>, </a:t>
            </a:r>
            <a:r>
              <a:rPr lang="ru-RU" sz="2200" dirty="0" err="1" smtClean="0"/>
              <a:t>білогвардійців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національної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сили</a:t>
            </a:r>
            <a:r>
              <a:rPr lang="ru-RU" sz="2200" dirty="0" smtClean="0"/>
              <a:t>  в 1917-18 </a:t>
            </a:r>
            <a:r>
              <a:rPr lang="ru-RU" sz="2200" dirty="0" err="1" smtClean="0"/>
              <a:t>рр</a:t>
            </a:r>
            <a:r>
              <a:rPr lang="ru-RU" sz="2200" dirty="0" smtClean="0"/>
              <a:t>..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200" dirty="0" smtClean="0"/>
              <a:t>1937 </a:t>
            </a:r>
            <a:r>
              <a:rPr lang="ru-RU" sz="2200" dirty="0" err="1" smtClean="0"/>
              <a:t>розстріляний</a:t>
            </a:r>
            <a:endParaRPr lang="ru-RU" sz="2200" dirty="0" smtClean="0"/>
          </a:p>
          <a:p>
            <a:endParaRPr lang="uk-UA" dirty="0"/>
          </a:p>
        </p:txBody>
      </p:sp>
      <p:pic>
        <p:nvPicPr>
          <p:cNvPr id="4" name="Picture 1034" descr="808379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3564875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42853"/>
            <a:ext cx="7200900" cy="85725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Кость Буревій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828800"/>
            <a:ext cx="4500594" cy="4348163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Учасник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літературної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діскуссії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1925-28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«</a:t>
            </a: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Європа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чи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Росія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- шляхи </a:t>
            </a: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розвитку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сучасної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літератури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».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розстріляний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1934</a:t>
            </a:r>
          </a:p>
          <a:p>
            <a:endParaRPr lang="uk-UA" dirty="0"/>
          </a:p>
        </p:txBody>
      </p:sp>
      <p:pic>
        <p:nvPicPr>
          <p:cNvPr id="5" name="Рисунок 4" descr="Burevij_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77130"/>
            <a:ext cx="4000528" cy="521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14291"/>
            <a:ext cx="7200900" cy="92869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Олесь Досвітній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828800"/>
            <a:ext cx="5072098" cy="4348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Активний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учасник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революції</a:t>
            </a:r>
            <a:endParaRPr lang="ru-RU" sz="22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ідеолог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ВАПЛІТЕ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Прихильник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«</a:t>
            </a: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хвильовізму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»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 1933 </a:t>
            </a: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звинувачений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у </a:t>
            </a: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справі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«</a:t>
            </a: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Української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військової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організації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Розстріляний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  <a:endParaRPr lang="uk-UA" sz="2200" dirty="0"/>
          </a:p>
        </p:txBody>
      </p:sp>
      <p:pic>
        <p:nvPicPr>
          <p:cNvPr id="4" name="Picture 8" descr="image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3286148" cy="508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42853"/>
            <a:ext cx="7200900" cy="92869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Михайло Яловий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2071678"/>
            <a:ext cx="5143536" cy="4105285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Перший президент ВАПЛІТЕ</a:t>
            </a:r>
          </a:p>
          <a:p>
            <a:pPr>
              <a:defRPr/>
            </a:pPr>
            <a:r>
              <a:rPr lang="ru-RU" sz="2400" dirty="0" err="1" smtClean="0"/>
              <a:t>Засуджений</a:t>
            </a:r>
            <a:r>
              <a:rPr lang="ru-RU" sz="2400" dirty="0" smtClean="0"/>
              <a:t> як </a:t>
            </a:r>
            <a:r>
              <a:rPr lang="ru-RU" sz="2400" dirty="0" err="1" smtClean="0"/>
              <a:t>контрреволюціонер</a:t>
            </a:r>
            <a:endParaRPr lang="ru-RU" sz="2400" dirty="0" smtClean="0"/>
          </a:p>
          <a:p>
            <a:endParaRPr lang="uk-UA" dirty="0"/>
          </a:p>
        </p:txBody>
      </p:sp>
      <p:pic>
        <p:nvPicPr>
          <p:cNvPr id="4" name="Рисунок 3" descr="200px-Ялов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3357586" cy="4633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42853"/>
            <a:ext cx="7200900" cy="85725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Валер’ян Поліщук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828800"/>
            <a:ext cx="5143536" cy="4348163"/>
          </a:xfrm>
        </p:spPr>
        <p:txBody>
          <a:bodyPr>
            <a:normAutofit/>
          </a:bodyPr>
          <a:lstStyle/>
          <a:p>
            <a:r>
              <a:rPr lang="ru-RU" sz="2200" dirty="0" smtClean="0"/>
              <a:t>27-28 </a:t>
            </a:r>
            <a:r>
              <a:rPr lang="ru-RU" sz="2200" dirty="0" err="1" smtClean="0"/>
              <a:t>березня</a:t>
            </a:r>
            <a:r>
              <a:rPr lang="ru-RU" sz="2200" dirty="0" smtClean="0"/>
              <a:t> 1935 </a:t>
            </a:r>
            <a:r>
              <a:rPr lang="ru-RU" sz="2200" dirty="0" err="1" smtClean="0"/>
              <a:t>виїзна</a:t>
            </a:r>
            <a:r>
              <a:rPr lang="ru-RU" sz="2200" dirty="0" smtClean="0"/>
              <a:t> </a:t>
            </a:r>
            <a:r>
              <a:rPr lang="ru-RU" sz="2200" dirty="0" err="1" smtClean="0"/>
              <a:t>сесія</a:t>
            </a:r>
            <a:r>
              <a:rPr lang="ru-RU" sz="2200" dirty="0" smtClean="0"/>
              <a:t> </a:t>
            </a:r>
            <a:r>
              <a:rPr lang="ru-RU" sz="2200" dirty="0" err="1" smtClean="0"/>
              <a:t>Військової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колеґії</a:t>
            </a:r>
            <a:r>
              <a:rPr lang="ru-RU" sz="2200" dirty="0" smtClean="0"/>
              <a:t> Верховного Суду СРСР засудила </a:t>
            </a:r>
            <a:r>
              <a:rPr lang="ru-RU" sz="2200" dirty="0" err="1" smtClean="0"/>
              <a:t>Поліщука</a:t>
            </a:r>
            <a:r>
              <a:rPr lang="ru-RU" sz="2200" dirty="0" smtClean="0"/>
              <a:t> на 10 </a:t>
            </a:r>
            <a:r>
              <a:rPr lang="ru-RU" sz="2200" dirty="0" err="1" smtClean="0"/>
              <a:t>років</a:t>
            </a:r>
            <a:r>
              <a:rPr lang="ru-RU" sz="2200" dirty="0" smtClean="0"/>
              <a:t> </a:t>
            </a:r>
            <a:r>
              <a:rPr lang="ru-RU" sz="2200" dirty="0" err="1" smtClean="0"/>
              <a:t>виправно-трудових</a:t>
            </a:r>
            <a:r>
              <a:rPr lang="ru-RU" sz="2200" dirty="0" smtClean="0"/>
              <a:t> </a:t>
            </a:r>
            <a:r>
              <a:rPr lang="ru-RU" sz="2200" dirty="0" err="1" smtClean="0"/>
              <a:t>таборів</a:t>
            </a:r>
            <a:r>
              <a:rPr lang="ru-RU" sz="2200" dirty="0" smtClean="0"/>
              <a:t>. </a:t>
            </a:r>
            <a:r>
              <a:rPr lang="ru-RU" sz="2200" dirty="0" err="1" smtClean="0"/>
              <a:t>Покарання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відбував</a:t>
            </a:r>
            <a:r>
              <a:rPr lang="ru-RU" sz="2200" dirty="0" smtClean="0"/>
              <a:t> на Соловках, 9 </a:t>
            </a:r>
            <a:r>
              <a:rPr lang="ru-RU" sz="2200" dirty="0" err="1" smtClean="0"/>
              <a:t>жовтня</a:t>
            </a:r>
            <a:r>
              <a:rPr lang="ru-RU" sz="2200" dirty="0" smtClean="0"/>
              <a:t> 1937 року </a:t>
            </a:r>
            <a:r>
              <a:rPr lang="ru-RU" sz="2200" dirty="0" err="1" smtClean="0"/>
              <a:t>йому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було</a:t>
            </a:r>
            <a:r>
              <a:rPr lang="ru-RU" sz="2200" dirty="0" smtClean="0"/>
              <a:t> </a:t>
            </a:r>
            <a:r>
              <a:rPr lang="ru-RU" sz="2200" dirty="0" err="1" smtClean="0"/>
              <a:t>винесено</a:t>
            </a:r>
            <a:r>
              <a:rPr lang="ru-RU" sz="2200" dirty="0" smtClean="0"/>
              <a:t> </a:t>
            </a:r>
            <a:r>
              <a:rPr lang="ru-RU" sz="2200" dirty="0" err="1" smtClean="0"/>
              <a:t>смертний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вирок</a:t>
            </a:r>
            <a:r>
              <a:rPr lang="ru-RU" sz="2200" dirty="0" smtClean="0"/>
              <a:t>.</a:t>
            </a:r>
            <a:endParaRPr lang="uk-UA" sz="2200" dirty="0"/>
          </a:p>
        </p:txBody>
      </p:sp>
      <p:pic>
        <p:nvPicPr>
          <p:cNvPr id="4" name="Рисунок 3" descr="Поліщук_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71546"/>
            <a:ext cx="3689910" cy="4986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001056" cy="4000528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sz="2400" dirty="0" smtClean="0"/>
              <a:t>з</a:t>
            </a:r>
            <a:r>
              <a:rPr lang="uk-UA" sz="2400" dirty="0" smtClean="0"/>
              <a:t> 85 українських учених-філологів було репресовано 62;</a:t>
            </a:r>
          </a:p>
          <a:p>
            <a:pPr algn="ctr">
              <a:lnSpc>
                <a:spcPct val="80000"/>
              </a:lnSpc>
              <a:defRPr/>
            </a:pPr>
            <a:r>
              <a:rPr lang="uk-UA" sz="2400" dirty="0" smtClean="0"/>
              <a:t>300 українських кобзарів, які зібралися на свій з'їзд, були арештовані і розстріляні всі до одного.</a:t>
            </a:r>
          </a:p>
          <a:p>
            <a:pPr algn="ctr">
              <a:lnSpc>
                <a:spcPct val="80000"/>
              </a:lnSpc>
              <a:defRPr/>
            </a:pPr>
            <a:r>
              <a:rPr lang="uk-UA" sz="2400" dirty="0" smtClean="0"/>
              <a:t>  апарат комісаріату освіти, провідника політики «українізації», був повністю заміщений на обласному рівні та на 90% - </a:t>
            </a:r>
            <a:r>
              <a:rPr lang="uk-UA" sz="2400" dirty="0" err="1" smtClean="0"/>
              <a:t>на</a:t>
            </a:r>
            <a:r>
              <a:rPr lang="uk-UA" sz="2400" dirty="0" smtClean="0"/>
              <a:t> районному.</a:t>
            </a:r>
          </a:p>
          <a:p>
            <a:pPr algn="ctr">
              <a:lnSpc>
                <a:spcPct val="80000"/>
              </a:lnSpc>
              <a:defRPr/>
            </a:pPr>
            <a:r>
              <a:rPr lang="uk-UA" sz="2400" dirty="0" smtClean="0"/>
              <a:t>  3259 українських письменників, які друкувалися у 1930 p., після 1938 р. залишилося тільки 36.</a:t>
            </a:r>
          </a:p>
          <a:p>
            <a:endParaRPr lang="uk-UA" dirty="0"/>
          </a:p>
        </p:txBody>
      </p:sp>
      <p:pic>
        <p:nvPicPr>
          <p:cNvPr id="5" name="Рисунок 4" descr="long_ArticlePortletImage_25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571506"/>
            <a:ext cx="2714644" cy="3286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142984"/>
            <a:ext cx="5572132" cy="4857784"/>
          </a:xfrm>
          <a:ln w="3175"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Розстрі́ляне відро́дження </a:t>
            </a:r>
            <a:r>
              <a:rPr lang="vi-V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— духовно-культурне та літературно-мистецьке покоління 30-х рр.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XX </a:t>
            </a:r>
            <a:r>
              <a:rPr lang="vi-V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ст. в Україні, яке дало високохудожні твори у галузі літератури, філософії, живопису, музики, театру і яке знищив тоталітарний сталінський режим.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52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00042"/>
            <a:ext cx="3643338" cy="5556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qSk2CPL5t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500702"/>
            <a:ext cx="7200900" cy="962013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90000"/>
                  </a:schemeClr>
                </a:solidFill>
              </a:rPr>
              <a:t>Термін  </a:t>
            </a:r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90000"/>
                  </a:schemeClr>
                </a:solidFill>
              </a:rPr>
              <a:t>"Розстріляне відродження» </a:t>
            </a:r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90000"/>
                  </a:schemeClr>
                </a:solidFill>
              </a:rPr>
              <a:t>ввів Юрій </a:t>
            </a:r>
            <a:r>
              <a:rPr lang="uk-UA" sz="2800" b="1" dirty="0" err="1" smtClean="0">
                <a:ln w="18415" cmpd="sng">
                  <a:noFill/>
                  <a:prstDash val="solid"/>
                </a:ln>
                <a:solidFill>
                  <a:schemeClr val="tx2">
                    <a:lumMod val="90000"/>
                  </a:schemeClr>
                </a:solidFill>
              </a:rPr>
              <a:t>Лавріненко</a:t>
            </a:r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chemeClr val="tx2">
                    <a:lumMod val="90000"/>
                  </a:schemeClr>
                </a:solidFill>
              </a:rPr>
              <a:t>.</a:t>
            </a:r>
            <a:endParaRPr lang="uk-UA" sz="2800" b="1" dirty="0">
              <a:ln w="18415" cmpd="sng">
                <a:noFill/>
                <a:prstDash val="solid"/>
              </a:ln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Рисунок 3" descr="966-7332-7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0"/>
            <a:ext cx="3539880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200900" cy="709243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Історичні передумови</a:t>
            </a:r>
            <a:endParaRPr lang="uk-UA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550" y="928671"/>
            <a:ext cx="7200900" cy="235745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400" dirty="0" smtClean="0"/>
              <a:t>Це відродження було пов'язано з тим, що українські митці навіть за умов замовчування й заборони </a:t>
            </a:r>
            <a:r>
              <a:rPr lang="uk-UA" sz="2400" dirty="0" smtClean="0"/>
              <a:t>створили </a:t>
            </a:r>
            <a:r>
              <a:rPr lang="uk-UA" sz="2400" dirty="0" smtClean="0"/>
              <a:t>тексти, гідні світового </a:t>
            </a:r>
            <a:r>
              <a:rPr lang="uk-UA" sz="2400" dirty="0" err="1" smtClean="0"/>
              <a:t>поціновування</a:t>
            </a:r>
            <a:r>
              <a:rPr lang="uk-UA" sz="2400" dirty="0" smtClean="0"/>
              <a:t> (М. Куліш, І. Франко, М. Коцюбинський), з довгоочікуваним набуттям Україною своєї державності, з датою українізації та різнобічних свобод, обіцяних революціями 1905–1917 рр.</a:t>
            </a:r>
          </a:p>
          <a:p>
            <a:endParaRPr lang="uk-UA" dirty="0" smtClean="0"/>
          </a:p>
        </p:txBody>
      </p:sp>
      <p:pic>
        <p:nvPicPr>
          <p:cNvPr id="6" name="Рисунок 5" descr="3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143248"/>
            <a:ext cx="5286412" cy="35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"/>
            <a:ext cx="7200900" cy="85723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Літературні об'єднання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7"/>
            <a:ext cx="8072494" cy="278608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/>
              <a:t>Головними літературними об'єднаннями були «Ланка» (пізніше «МАРС»), «Плуг», неокласики «Молодняк», «Спілка письменників </a:t>
            </a:r>
            <a:r>
              <a:rPr lang="uk-UA" dirty="0" smtClean="0"/>
              <a:t>західної України». Найвпливовішим </a:t>
            </a:r>
            <a:r>
              <a:rPr lang="uk-UA" dirty="0" smtClean="0"/>
              <a:t>був «Гарт», який пізніше був перейменований на «ВАПЛІТЕ» («Вільну Академію Пролетарської Літератури</a:t>
            </a:r>
            <a:r>
              <a:rPr lang="uk-UA" dirty="0" smtClean="0"/>
              <a:t>»).</a:t>
            </a:r>
            <a:endParaRPr lang="uk-UA" dirty="0" smtClean="0"/>
          </a:p>
        </p:txBody>
      </p:sp>
      <p:pic>
        <p:nvPicPr>
          <p:cNvPr id="5" name="Рисунок 4" descr="2013-05-13-melnykiv-khvyliovyi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571744"/>
            <a:ext cx="5500726" cy="4158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357167"/>
            <a:ext cx="7200900" cy="171451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uk-UA" sz="2400" dirty="0" smtClean="0"/>
              <a:t>Саме ВАПЛІТЕ в особі Миколи Хвильового розпочало славетну літературну дискусію 1925–1928 рр. і перемогло в ній, довівши наявність і необхідність національної, специфічної української літератури, орієнтованої на Європу, а не на Росію.</a:t>
            </a:r>
          </a:p>
          <a:p>
            <a:endParaRPr lang="uk-UA" dirty="0"/>
          </a:p>
        </p:txBody>
      </p:sp>
      <p:pic>
        <p:nvPicPr>
          <p:cNvPr id="4" name="Рисунок 3" descr="ВАПЛІТЕ_Харків_1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121346"/>
            <a:ext cx="6643734" cy="4736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357322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sz="2400" dirty="0" smtClean="0"/>
              <a:t>Кульмінацією дій радянського репресивного режиму стало 3 листопада 1937 року. Тоді, «на честь 20-ї річниці Великого Жовтня» у Соловецькому таборі особливого призначення за вироком Трійки розстріляний Лесь Курбас. </a:t>
            </a:r>
            <a:endParaRPr lang="uk-UA" sz="2400" dirty="0"/>
          </a:p>
        </p:txBody>
      </p:sp>
      <p:pic>
        <p:nvPicPr>
          <p:cNvPr id="4" name="Рисунок 3" descr="1425332691495fc659371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625" y="2071678"/>
            <a:ext cx="3702887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64371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списку «українських буржуазних націоналістів», розстріляних 3 листопада також були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uk-UA" sz="2600" dirty="0" smtClean="0"/>
              <a:t>Микола Куліш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uk-UA" sz="2600" dirty="0" smtClean="0"/>
              <a:t>Матвій </a:t>
            </a:r>
            <a:r>
              <a:rPr lang="uk-UA" sz="2600" dirty="0" err="1" smtClean="0"/>
              <a:t>Яворський</a:t>
            </a:r>
            <a:r>
              <a:rPr lang="uk-UA" sz="2600" dirty="0" smtClean="0"/>
              <a:t> 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uk-UA" sz="2600" dirty="0" smtClean="0"/>
              <a:t>Володимир Чеховський 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uk-UA" sz="2600" dirty="0" smtClean="0"/>
              <a:t>Валер'ян Підмогильний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uk-UA" sz="2600" dirty="0" smtClean="0"/>
              <a:t> </a:t>
            </a:r>
            <a:r>
              <a:rPr lang="uk-UA" sz="2600" dirty="0" smtClean="0"/>
              <a:t>Павло </a:t>
            </a:r>
            <a:r>
              <a:rPr lang="uk-UA" sz="2600" dirty="0" err="1" smtClean="0"/>
              <a:t>Филипович</a:t>
            </a:r>
            <a:endParaRPr lang="uk-UA" sz="2600" dirty="0" smtClean="0"/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uk-UA" sz="2600" dirty="0" smtClean="0"/>
              <a:t>Валер'ян Поліщук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1934" y="2000240"/>
            <a:ext cx="4929222" cy="441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uk-UA" sz="2400" dirty="0" smtClean="0"/>
              <a:t>Григорій </a:t>
            </a:r>
            <a:r>
              <a:rPr lang="uk-UA" sz="2400" dirty="0" smtClean="0"/>
              <a:t>Епік </a:t>
            </a:r>
            <a:endParaRPr lang="uk-UA" sz="2400" dirty="0" smtClean="0"/>
          </a:p>
          <a:p>
            <a:pPr>
              <a:lnSpc>
                <a:spcPct val="20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uk-UA" sz="2400" dirty="0" smtClean="0"/>
              <a:t>Мирослав </a:t>
            </a:r>
            <a:r>
              <a:rPr lang="uk-UA" sz="2400" dirty="0" err="1" smtClean="0"/>
              <a:t>Ірчан</a:t>
            </a:r>
            <a:endParaRPr lang="uk-UA" sz="2400" dirty="0" smtClean="0"/>
          </a:p>
          <a:p>
            <a:pPr>
              <a:lnSpc>
                <a:spcPct val="20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uk-UA" sz="2400" dirty="0" smtClean="0"/>
              <a:t>Марко Вороний</a:t>
            </a:r>
            <a:endParaRPr lang="uk-UA" sz="2400" dirty="0" smtClean="0"/>
          </a:p>
          <a:p>
            <a:pPr>
              <a:lnSpc>
                <a:spcPct val="20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uk-UA" sz="2400" dirty="0" smtClean="0"/>
              <a:t> Михайло </a:t>
            </a:r>
            <a:r>
              <a:rPr lang="uk-UA" sz="2400" dirty="0" err="1" smtClean="0"/>
              <a:t>Козоріс</a:t>
            </a:r>
            <a:endParaRPr lang="uk-UA" sz="2400" dirty="0" smtClean="0"/>
          </a:p>
          <a:p>
            <a:pPr>
              <a:lnSpc>
                <a:spcPct val="20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uk-UA" sz="2400" dirty="0" smtClean="0"/>
              <a:t> Олекса </a:t>
            </a:r>
            <a:r>
              <a:rPr lang="uk-UA" sz="2400" dirty="0" smtClean="0"/>
              <a:t>Слісаренко</a:t>
            </a:r>
            <a:endParaRPr lang="uk-UA" sz="2400" dirty="0" smtClean="0"/>
          </a:p>
          <a:p>
            <a:pPr>
              <a:lnSpc>
                <a:spcPct val="20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uk-UA" sz="2400" dirty="0" smtClean="0"/>
              <a:t> Михайло Яловий та інші. </a:t>
            </a:r>
            <a:endParaRPr lang="uk-UA" sz="24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9"/>
            <a:ext cx="8358246" cy="1143008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uk-UA" sz="2400" dirty="0" smtClean="0"/>
              <a:t>Загалом, в один день за рішенням </a:t>
            </a:r>
            <a:r>
              <a:rPr lang="uk-UA" sz="2400" dirty="0" err="1" smtClean="0"/>
              <a:t>несудових</a:t>
            </a:r>
            <a:r>
              <a:rPr lang="uk-UA" sz="2400" dirty="0" smtClean="0"/>
              <a:t> органів, було страчено понад 100 осіб представників української інтелігенції — цвіту української нації.</a:t>
            </a:r>
          </a:p>
          <a:p>
            <a:endParaRPr lang="uk-UA" dirty="0"/>
          </a:p>
        </p:txBody>
      </p:sp>
      <p:pic>
        <p:nvPicPr>
          <p:cNvPr id="4" name="Рисунок 3" descr="4-kulish-2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571612"/>
            <a:ext cx="3714776" cy="503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TS103030981</Template>
  <TotalTime>95</TotalTime>
  <Words>501</Words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Brushed Metal 16x9</vt:lpstr>
      <vt:lpstr>Розстріляне відродження</vt:lpstr>
      <vt:lpstr>Слайд 2</vt:lpstr>
      <vt:lpstr>Слайд 3</vt:lpstr>
      <vt:lpstr>Історичні передумови</vt:lpstr>
      <vt:lpstr>Літературні об'єднання</vt:lpstr>
      <vt:lpstr>Слайд 6</vt:lpstr>
      <vt:lpstr>Слайд 7</vt:lpstr>
      <vt:lpstr>Слайд 8</vt:lpstr>
      <vt:lpstr>Слайд 9</vt:lpstr>
      <vt:lpstr>Микола Хвильовий</vt:lpstr>
      <vt:lpstr>Микола Хвильовий</vt:lpstr>
      <vt:lpstr>Дмитро Фальківський</vt:lpstr>
      <vt:lpstr>Лесь Курбас</vt:lpstr>
      <vt:lpstr>Микола Куліш</vt:lpstr>
      <vt:lpstr>Кость Буревій</vt:lpstr>
      <vt:lpstr>Олесь Досвітній</vt:lpstr>
      <vt:lpstr>Михайло Яловий</vt:lpstr>
      <vt:lpstr>Валер’ян Поліщук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12</cp:revision>
  <dcterms:created xsi:type="dcterms:W3CDTF">2014-04-07T15:28:17Z</dcterms:created>
  <dcterms:modified xsi:type="dcterms:W3CDTF">2014-04-07T17:23:39Z</dcterms:modified>
</cp:coreProperties>
</file>