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CDAF1-5674-495A-A79D-28BA69E7A808}" type="datetimeFigureOut">
              <a:rPr lang="ru-RU" smtClean="0"/>
              <a:t>03.12.2013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B4E6E3-C36D-4507-A573-9E0C7DF66253}"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AB4E6E3-C36D-4507-A573-9E0C7DF66253}" type="slidenum">
              <a:rPr lang="ru-RU" smtClean="0"/>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03.12.2013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03.12.2013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«Мина </a:t>
            </a:r>
            <a:r>
              <a:rPr lang="ru-RU" dirty="0" err="1" smtClean="0"/>
              <a:t>М</a:t>
            </a:r>
            <a:r>
              <a:rPr lang="ru-RU" dirty="0" err="1" smtClean="0"/>
              <a:t>азайло</a:t>
            </a:r>
            <a:r>
              <a:rPr lang="ru-RU" dirty="0" smtClean="0"/>
              <a:t>»</a:t>
            </a:r>
            <a:br>
              <a:rPr lang="ru-RU" dirty="0" smtClean="0"/>
            </a:br>
            <a:r>
              <a:rPr lang="ru-RU" dirty="0" err="1" smtClean="0"/>
              <a:t>М.Куліш</a:t>
            </a:r>
            <a:endParaRPr lang="ru-RU" dirty="0"/>
          </a:p>
        </p:txBody>
      </p:sp>
      <p:sp>
        <p:nvSpPr>
          <p:cNvPr id="3" name="Подзаголовок 2"/>
          <p:cNvSpPr>
            <a:spLocks noGrp="1"/>
          </p:cNvSpPr>
          <p:nvPr>
            <p:ph type="subTitle" idx="1"/>
          </p:nvPr>
        </p:nvSpPr>
        <p:spPr/>
        <p:txBody>
          <a:bodyPr>
            <a:normAutofit/>
          </a:bodyPr>
          <a:lstStyle/>
          <a:p>
            <a:pPr algn="r"/>
            <a:r>
              <a:rPr lang="uk-UA" sz="1400" dirty="0" smtClean="0"/>
              <a:t>Підготувала учениця</a:t>
            </a:r>
            <a:br>
              <a:rPr lang="uk-UA" sz="1400" dirty="0" smtClean="0"/>
            </a:br>
            <a:r>
              <a:rPr lang="uk-UA" sz="1400" dirty="0" smtClean="0"/>
              <a:t> 11 класу </a:t>
            </a:r>
            <a:br>
              <a:rPr lang="uk-UA" sz="1400" dirty="0" smtClean="0"/>
            </a:br>
            <a:r>
              <a:rPr lang="uk-UA" sz="1400" dirty="0" smtClean="0"/>
              <a:t>Хижняк Тетяна </a:t>
            </a:r>
            <a:endParaRPr lang="ru-RU" sz="1400"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Образ Лини та Рини</a:t>
            </a:r>
            <a:endParaRPr lang="ru-RU" sz="3200" dirty="0"/>
          </a:p>
        </p:txBody>
      </p:sp>
      <p:sp>
        <p:nvSpPr>
          <p:cNvPr id="3" name="Содержимое 2"/>
          <p:cNvSpPr>
            <a:spLocks noGrp="1"/>
          </p:cNvSpPr>
          <p:nvPr>
            <p:ph idx="1"/>
          </p:nvPr>
        </p:nvSpPr>
        <p:spPr/>
        <p:txBody>
          <a:bodyPr/>
          <a:lstStyle/>
          <a:p>
            <a:pPr>
              <a:buNone/>
            </a:pPr>
            <a:r>
              <a:rPr lang="uk-UA" i="1" dirty="0" smtClean="0">
                <a:solidFill>
                  <a:schemeClr val="accent5"/>
                </a:solidFill>
              </a:rPr>
              <a:t>     </a:t>
            </a:r>
            <a:r>
              <a:rPr lang="uk-UA" sz="2000" i="1" dirty="0" smtClean="0">
                <a:solidFill>
                  <a:schemeClr val="accent5"/>
                </a:solidFill>
              </a:rPr>
              <a:t>Жінка та дочка Мини </a:t>
            </a:r>
            <a:r>
              <a:rPr lang="uk-UA" sz="2000" i="1" dirty="0" err="1" smtClean="0">
                <a:solidFill>
                  <a:schemeClr val="accent5"/>
                </a:solidFill>
              </a:rPr>
              <a:t>Мазайла</a:t>
            </a:r>
            <a:r>
              <a:rPr lang="uk-UA" sz="2000" i="1" dirty="0" smtClean="0">
                <a:solidFill>
                  <a:schemeClr val="accent5"/>
                </a:solidFill>
              </a:rPr>
              <a:t> – типові зарозумілі міщанки, що поділяють суб’єктивно вмотивовану зневагу Мини до всього </a:t>
            </a:r>
            <a:r>
              <a:rPr lang="uk-UA" sz="2000" i="1" dirty="0" err="1" smtClean="0">
                <a:solidFill>
                  <a:schemeClr val="accent5"/>
                </a:solidFill>
              </a:rPr>
              <a:t>українськго</a:t>
            </a:r>
            <a:r>
              <a:rPr lang="uk-UA" sz="2000" i="1" dirty="0" smtClean="0">
                <a:solidFill>
                  <a:schemeClr val="accent5"/>
                </a:solidFill>
              </a:rPr>
              <a:t>.. Вони показово копіюють шляхетних дам, кокетують, ахають та хапаються за серце. Часто сваряться, зовсім не поважають одна одну. Усе що суперечить їхнім поглядам, піддається жорсткому </a:t>
            </a:r>
            <a:r>
              <a:rPr lang="uk-UA" sz="2000" i="1" dirty="0" err="1" smtClean="0">
                <a:solidFill>
                  <a:schemeClr val="accent5"/>
                </a:solidFill>
              </a:rPr>
              <a:t>осоуду</a:t>
            </a:r>
            <a:r>
              <a:rPr lang="uk-UA" sz="2000" i="1" dirty="0" smtClean="0">
                <a:solidFill>
                  <a:schemeClr val="accent5"/>
                </a:solidFill>
              </a:rPr>
              <a:t>.</a:t>
            </a:r>
            <a:endParaRPr lang="ru-RU" i="1" dirty="0">
              <a:solidFill>
                <a:schemeClr val="accent5"/>
              </a:solidFill>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buNone/>
            </a:pPr>
            <a:r>
              <a:rPr lang="uk-UA" sz="2000" dirty="0" smtClean="0"/>
              <a:t>         </a:t>
            </a:r>
          </a:p>
          <a:p>
            <a:pPr>
              <a:buNone/>
            </a:pPr>
            <a:endParaRPr lang="uk-UA" sz="2000" dirty="0" smtClean="0"/>
          </a:p>
          <a:p>
            <a:pPr>
              <a:buNone/>
            </a:pPr>
            <a:endParaRPr lang="uk-UA" sz="2000" dirty="0" smtClean="0"/>
          </a:p>
          <a:p>
            <a:pPr>
              <a:buNone/>
            </a:pPr>
            <a:endParaRPr lang="uk-UA" sz="2000" dirty="0" smtClean="0"/>
          </a:p>
          <a:p>
            <a:pPr>
              <a:buNone/>
            </a:pPr>
            <a:endParaRPr lang="uk-UA" sz="2000" dirty="0" smtClean="0"/>
          </a:p>
          <a:p>
            <a:pPr>
              <a:buNone/>
            </a:pPr>
            <a:endParaRPr lang="uk-UA" sz="2000" dirty="0" smtClean="0"/>
          </a:p>
          <a:p>
            <a:pPr>
              <a:buNone/>
            </a:pPr>
            <a:r>
              <a:rPr lang="uk-UA" sz="2000" i="1" dirty="0" smtClean="0">
                <a:solidFill>
                  <a:schemeClr val="accent5"/>
                </a:solidFill>
              </a:rPr>
              <a:t>             Образи п’єси важко поділити н позитивні та негативні. Усі персонажі одночасно типові та живі, вони всі притримуються протилежних поглядів на явище українізації. </a:t>
            </a:r>
            <a:endParaRPr lang="ru-RU" sz="2000" i="1" dirty="0">
              <a:solidFill>
                <a:schemeClr val="accent5"/>
              </a:solidFill>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uk-UA" sz="2000" dirty="0" smtClean="0"/>
              <a:t>            </a:t>
            </a:r>
            <a:r>
              <a:rPr lang="uk-UA" sz="2000" i="1" dirty="0" smtClean="0">
                <a:solidFill>
                  <a:schemeClr val="accent5"/>
                </a:solidFill>
              </a:rPr>
              <a:t>Названу драму не дарма називають </a:t>
            </a:r>
            <a:r>
              <a:rPr lang="uk-UA" sz="2000" i="1" dirty="0" err="1" smtClean="0">
                <a:solidFill>
                  <a:schemeClr val="accent5"/>
                </a:solidFill>
              </a:rPr>
              <a:t>“філологічним</a:t>
            </a:r>
            <a:r>
              <a:rPr lang="uk-UA" sz="2000" i="1" dirty="0" smtClean="0">
                <a:solidFill>
                  <a:schemeClr val="accent5"/>
                </a:solidFill>
              </a:rPr>
              <a:t> </a:t>
            </a:r>
            <a:r>
              <a:rPr lang="uk-UA" sz="2000" i="1" dirty="0" err="1" smtClean="0">
                <a:solidFill>
                  <a:schemeClr val="accent5"/>
                </a:solidFill>
              </a:rPr>
              <a:t>водевілем”</a:t>
            </a:r>
            <a:r>
              <a:rPr lang="uk-UA" sz="2000" i="1" dirty="0" smtClean="0">
                <a:solidFill>
                  <a:schemeClr val="accent5"/>
                </a:solidFill>
              </a:rPr>
              <a:t>, адже проблематика твору й усі події в ньому розгортаються навколо одного питання – самобутності української мови … </a:t>
            </a:r>
            <a:endParaRPr lang="ru-RU" sz="2000" i="1" dirty="0">
              <a:solidFill>
                <a:schemeClr val="accent5"/>
              </a:solidFill>
            </a:endParaRPr>
          </a:p>
        </p:txBody>
      </p:sp>
      <p:pic>
        <p:nvPicPr>
          <p:cNvPr id="1026" name="Picture 2" descr="E:\Desktop\155384----.jpg"/>
          <p:cNvPicPr>
            <a:picLocks noChangeAspect="1" noChangeArrowheads="1"/>
          </p:cNvPicPr>
          <p:nvPr/>
        </p:nvPicPr>
        <p:blipFill>
          <a:blip r:embed="rId2"/>
          <a:srcRect/>
          <a:stretch>
            <a:fillRect/>
          </a:stretch>
        </p:blipFill>
        <p:spPr bwMode="auto">
          <a:xfrm>
            <a:off x="4643438" y="1528610"/>
            <a:ext cx="4143404" cy="532939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457200" y="274638"/>
            <a:ext cx="8229600" cy="3511552"/>
          </a:xfrm>
        </p:spPr>
        <p:txBody>
          <a:bodyPr>
            <a:normAutofit/>
          </a:bodyPr>
          <a:lstStyle/>
          <a:p>
            <a:r>
              <a:rPr lang="uk-UA" sz="2000" dirty="0" smtClean="0"/>
              <a:t>Головний герой п‘єси, Мина </a:t>
            </a:r>
            <a:r>
              <a:rPr lang="uk-UA" sz="2000" dirty="0" err="1" smtClean="0"/>
              <a:t>Мазайло</a:t>
            </a:r>
            <a:r>
              <a:rPr lang="uk-UA" sz="2000" dirty="0" smtClean="0"/>
              <a:t>, ніяк не може позбутися комплексу національної </a:t>
            </a:r>
            <a:r>
              <a:rPr lang="uk-UA" sz="2000" dirty="0" err="1" smtClean="0"/>
              <a:t>меншоватості</a:t>
            </a:r>
            <a:r>
              <a:rPr lang="uk-UA" sz="2000" dirty="0" smtClean="0"/>
              <a:t> й хоче змінити своє прізвище на більш милозвучніше …</a:t>
            </a:r>
            <a:br>
              <a:rPr lang="uk-UA" sz="2000" dirty="0" smtClean="0"/>
            </a:br>
            <a:r>
              <a:rPr lang="uk-UA" sz="2000" dirty="0" smtClean="0"/>
              <a:t>Вірусом </a:t>
            </a:r>
            <a:r>
              <a:rPr lang="uk-UA" sz="2000" dirty="0" err="1" smtClean="0"/>
              <a:t>україноненависництва</a:t>
            </a:r>
            <a:r>
              <a:rPr lang="uk-UA" sz="2000" dirty="0" smtClean="0"/>
              <a:t> заражені й інші члени родини – дочка Рина, дружина Мотрона, тьотя Мотя.</a:t>
            </a:r>
            <a:endParaRPr lang="ru-RU" sz="2000" dirty="0"/>
          </a:p>
        </p:txBody>
      </p:sp>
      <p:sp>
        <p:nvSpPr>
          <p:cNvPr id="3" name="Содержимое 2"/>
          <p:cNvSpPr>
            <a:spLocks noGrp="1"/>
          </p:cNvSpPr>
          <p:nvPr>
            <p:ph idx="1"/>
          </p:nvPr>
        </p:nvSpPr>
        <p:spPr>
          <a:xfrm>
            <a:off x="457200" y="357166"/>
            <a:ext cx="8229600" cy="5768997"/>
          </a:xfrm>
        </p:spPr>
        <p:txBody>
          <a:bodyPr/>
          <a:lstStyle/>
          <a:p>
            <a:pPr>
              <a:buNone/>
            </a:pPr>
            <a:r>
              <a:rPr lang="uk-UA" dirty="0" smtClean="0"/>
              <a:t> </a:t>
            </a:r>
            <a:endParaRPr lang="ru-RU" dirty="0"/>
          </a:p>
        </p:txBody>
      </p:sp>
      <p:pic>
        <p:nvPicPr>
          <p:cNvPr id="2050" name="Picture 2" descr="E:\Desktop\image1269339073.jpg"/>
          <p:cNvPicPr>
            <a:picLocks noChangeAspect="1" noChangeArrowheads="1"/>
          </p:cNvPicPr>
          <p:nvPr/>
        </p:nvPicPr>
        <p:blipFill>
          <a:blip r:embed="rId2"/>
          <a:srcRect/>
          <a:stretch>
            <a:fillRect/>
          </a:stretch>
        </p:blipFill>
        <p:spPr bwMode="auto">
          <a:xfrm>
            <a:off x="3000364" y="2857496"/>
            <a:ext cx="2797164" cy="3726148"/>
          </a:xfrm>
          <a:prstGeom prst="rect">
            <a:avLst/>
          </a:prstGeom>
          <a:noFill/>
        </p:spPr>
      </p:pic>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Образ Мини </a:t>
            </a:r>
            <a:r>
              <a:rPr lang="uk-UA" sz="3200" dirty="0" err="1" smtClean="0"/>
              <a:t>Мазайла</a:t>
            </a:r>
            <a:endParaRPr lang="ru-RU" sz="3200" dirty="0"/>
          </a:p>
        </p:txBody>
      </p:sp>
      <p:sp>
        <p:nvSpPr>
          <p:cNvPr id="3" name="Содержимое 2"/>
          <p:cNvSpPr>
            <a:spLocks noGrp="1"/>
          </p:cNvSpPr>
          <p:nvPr>
            <p:ph idx="1"/>
          </p:nvPr>
        </p:nvSpPr>
        <p:spPr/>
        <p:txBody>
          <a:bodyPr/>
          <a:lstStyle/>
          <a:p>
            <a:pPr>
              <a:buNone/>
            </a:pPr>
            <a:r>
              <a:rPr lang="uk-UA" dirty="0" smtClean="0"/>
              <a:t>         </a:t>
            </a:r>
            <a:r>
              <a:rPr lang="uk-UA" sz="2000" i="1" dirty="0" smtClean="0">
                <a:solidFill>
                  <a:schemeClr val="accent5"/>
                </a:solidFill>
              </a:rPr>
              <a:t>Мина </a:t>
            </a:r>
            <a:r>
              <a:rPr lang="uk-UA" sz="2000" i="1" dirty="0" err="1" smtClean="0">
                <a:solidFill>
                  <a:schemeClr val="accent5"/>
                </a:solidFill>
              </a:rPr>
              <a:t>Мазайло</a:t>
            </a:r>
            <a:r>
              <a:rPr lang="uk-UA" sz="2000" i="1" dirty="0" smtClean="0">
                <a:solidFill>
                  <a:schemeClr val="accent5"/>
                </a:solidFill>
              </a:rPr>
              <a:t> – українець за походженням, міщанин, харківський службовець. Він вважає, що саме прізвище стає на заваді його щастю, не дає отримати підвищення на службі, що через прізвище оточуючі ставляться до нього без належної поваги</a:t>
            </a:r>
            <a:endParaRPr lang="ru-RU" i="1" dirty="0">
              <a:solidFill>
                <a:schemeClr val="accent5"/>
              </a:solidFill>
            </a:endParaRPr>
          </a:p>
        </p:txBody>
      </p:sp>
      <p:pic>
        <p:nvPicPr>
          <p:cNvPr id="3074" name="Picture 2" descr="E:\Desktop\image1269340451.jpg"/>
          <p:cNvPicPr>
            <a:picLocks noChangeAspect="1" noChangeArrowheads="1"/>
          </p:cNvPicPr>
          <p:nvPr/>
        </p:nvPicPr>
        <p:blipFill>
          <a:blip r:embed="rId2"/>
          <a:srcRect/>
          <a:stretch>
            <a:fillRect/>
          </a:stretch>
        </p:blipFill>
        <p:spPr bwMode="auto">
          <a:xfrm>
            <a:off x="1571604" y="3143248"/>
            <a:ext cx="5715000" cy="3714752"/>
          </a:xfrm>
          <a:prstGeom prst="rect">
            <a:avLst/>
          </a:prstGeom>
          <a:noFill/>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uk-UA" sz="2000" dirty="0" smtClean="0"/>
              <a:t> </a:t>
            </a:r>
          </a:p>
          <a:p>
            <a:pPr>
              <a:buNone/>
            </a:pPr>
            <a:endParaRPr lang="uk-UA" sz="2000" dirty="0" smtClean="0"/>
          </a:p>
          <a:p>
            <a:pPr>
              <a:buNone/>
            </a:pPr>
            <a:endParaRPr lang="uk-UA" sz="2000" dirty="0" smtClean="0"/>
          </a:p>
          <a:p>
            <a:pPr>
              <a:buNone/>
            </a:pPr>
            <a:r>
              <a:rPr lang="uk-UA" sz="2000" dirty="0" smtClean="0"/>
              <a:t> </a:t>
            </a:r>
            <a:r>
              <a:rPr lang="uk-UA" sz="2000" dirty="0" err="1" smtClean="0"/>
              <a:t>“</a:t>
            </a:r>
            <a:r>
              <a:rPr lang="uk-UA" sz="2000" i="1" dirty="0" err="1" smtClean="0">
                <a:solidFill>
                  <a:schemeClr val="accent5"/>
                </a:solidFill>
              </a:rPr>
              <a:t>Двадцять</a:t>
            </a:r>
            <a:r>
              <a:rPr lang="uk-UA" sz="2000" i="1" dirty="0" smtClean="0">
                <a:solidFill>
                  <a:schemeClr val="accent5"/>
                </a:solidFill>
              </a:rPr>
              <a:t> три роки … </a:t>
            </a:r>
            <a:r>
              <a:rPr lang="uk-UA" sz="2000" i="1" dirty="0" err="1" smtClean="0">
                <a:solidFill>
                  <a:schemeClr val="accent5"/>
                </a:solidFill>
              </a:rPr>
              <a:t>носю</a:t>
            </a:r>
            <a:r>
              <a:rPr lang="uk-UA" sz="2000" i="1" dirty="0" smtClean="0">
                <a:solidFill>
                  <a:schemeClr val="accent5"/>
                </a:solidFill>
              </a:rPr>
              <a:t> я це прізвище, і воно, як </a:t>
            </a:r>
            <a:r>
              <a:rPr lang="uk-UA" sz="2000" i="1" dirty="0" err="1" smtClean="0">
                <a:solidFill>
                  <a:schemeClr val="accent5"/>
                </a:solidFill>
              </a:rPr>
              <a:t>вісла</a:t>
            </a:r>
            <a:r>
              <a:rPr lang="uk-UA" sz="2000" i="1" dirty="0" smtClean="0">
                <a:solidFill>
                  <a:schemeClr val="accent5"/>
                </a:solidFill>
              </a:rPr>
              <a:t> на житті – </a:t>
            </a:r>
            <a:r>
              <a:rPr lang="uk-UA" sz="2000" i="1" dirty="0" err="1" smtClean="0">
                <a:solidFill>
                  <a:schemeClr val="accent5"/>
                </a:solidFill>
              </a:rPr>
              <a:t>Мазайло</a:t>
            </a:r>
            <a:r>
              <a:rPr lang="uk-UA" sz="2000" i="1" dirty="0" smtClean="0">
                <a:solidFill>
                  <a:schemeClr val="accent5"/>
                </a:solidFill>
              </a:rPr>
              <a:t>! На службу не приймали – </a:t>
            </a:r>
            <a:r>
              <a:rPr lang="uk-UA" sz="2000" i="1" dirty="0" err="1" smtClean="0">
                <a:solidFill>
                  <a:schemeClr val="accent5"/>
                </a:solidFill>
              </a:rPr>
              <a:t>Мазайло</a:t>
            </a:r>
            <a:r>
              <a:rPr lang="uk-UA" sz="2000" i="1" dirty="0" smtClean="0">
                <a:solidFill>
                  <a:schemeClr val="accent5"/>
                </a:solidFill>
              </a:rPr>
              <a:t>! За репетитора не брали – </a:t>
            </a:r>
            <a:r>
              <a:rPr lang="uk-UA" sz="2000" i="1" dirty="0" err="1" smtClean="0">
                <a:solidFill>
                  <a:schemeClr val="accent5"/>
                </a:solidFill>
              </a:rPr>
              <a:t>Мазайло</a:t>
            </a:r>
            <a:r>
              <a:rPr lang="uk-UA" sz="2000" i="1" dirty="0" smtClean="0">
                <a:solidFill>
                  <a:schemeClr val="accent5"/>
                </a:solidFill>
              </a:rPr>
              <a:t>! На службу не приймали – </a:t>
            </a:r>
            <a:r>
              <a:rPr lang="uk-UA" sz="2000" i="1" dirty="0" err="1" smtClean="0">
                <a:solidFill>
                  <a:schemeClr val="accent5"/>
                </a:solidFill>
              </a:rPr>
              <a:t>Мазайло</a:t>
            </a:r>
            <a:r>
              <a:rPr lang="uk-UA" sz="2000" i="1" dirty="0" smtClean="0">
                <a:solidFill>
                  <a:schemeClr val="accent5"/>
                </a:solidFill>
              </a:rPr>
              <a:t>! </a:t>
            </a:r>
            <a:endParaRPr lang="ru-RU" sz="2000" i="1" dirty="0">
              <a:solidFill>
                <a:schemeClr val="accent5"/>
              </a:solidFill>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Образ Мокія </a:t>
            </a:r>
            <a:endParaRPr lang="ru-RU" sz="3200" dirty="0"/>
          </a:p>
        </p:txBody>
      </p:sp>
      <p:sp>
        <p:nvSpPr>
          <p:cNvPr id="3" name="Содержимое 2"/>
          <p:cNvSpPr>
            <a:spLocks noGrp="1"/>
          </p:cNvSpPr>
          <p:nvPr>
            <p:ph idx="1"/>
          </p:nvPr>
        </p:nvSpPr>
        <p:spPr/>
        <p:txBody>
          <a:bodyPr/>
          <a:lstStyle/>
          <a:p>
            <a:pPr>
              <a:buNone/>
            </a:pPr>
            <a:r>
              <a:rPr lang="uk-UA" dirty="0" smtClean="0"/>
              <a:t>         </a:t>
            </a:r>
            <a:r>
              <a:rPr lang="uk-UA" sz="2000" i="1" dirty="0" smtClean="0">
                <a:solidFill>
                  <a:schemeClr val="accent5"/>
                </a:solidFill>
              </a:rPr>
              <a:t>Мокій – син Мини </a:t>
            </a:r>
            <a:r>
              <a:rPr lang="uk-UA" sz="2000" i="1" dirty="0" err="1" smtClean="0">
                <a:solidFill>
                  <a:schemeClr val="accent5"/>
                </a:solidFill>
              </a:rPr>
              <a:t>Мазайла</a:t>
            </a:r>
            <a:r>
              <a:rPr lang="uk-UA" sz="2000" i="1" dirty="0" smtClean="0">
                <a:solidFill>
                  <a:schemeClr val="accent5"/>
                </a:solidFill>
              </a:rPr>
              <a:t>, його повна протилежність. Він захоплюється багатством та красою української мови, чим </a:t>
            </a:r>
            <a:r>
              <a:rPr lang="uk-UA" sz="2000" i="1" dirty="0" smtClean="0">
                <a:solidFill>
                  <a:schemeClr val="accent5"/>
                </a:solidFill>
              </a:rPr>
              <a:t>д</a:t>
            </a:r>
            <a:r>
              <a:rPr lang="uk-UA" sz="2000" i="1" dirty="0" smtClean="0">
                <a:solidFill>
                  <a:schemeClr val="accent5"/>
                </a:solidFill>
              </a:rPr>
              <a:t>оводить батька до сказу. Виступає категорично проти зміни прізвища на російський лад, навпаки пропонує додати до нього  втрачену частку Квач. І всім цим він мало не зводить решту членів родини з розуму…</a:t>
            </a:r>
            <a:endParaRPr lang="ru-RU" i="1" dirty="0">
              <a:solidFill>
                <a:schemeClr val="accent5"/>
              </a:solidFill>
            </a:endParaRPr>
          </a:p>
        </p:txBody>
      </p:sp>
      <p:pic>
        <p:nvPicPr>
          <p:cNvPr id="4098" name="Picture 2" descr="E:\Desktop\228-10-1.jpg"/>
          <p:cNvPicPr>
            <a:picLocks noChangeAspect="1" noChangeArrowheads="1"/>
          </p:cNvPicPr>
          <p:nvPr/>
        </p:nvPicPr>
        <p:blipFill>
          <a:blip r:embed="rId2"/>
          <a:srcRect/>
          <a:stretch>
            <a:fillRect/>
          </a:stretch>
        </p:blipFill>
        <p:spPr bwMode="auto">
          <a:xfrm>
            <a:off x="5357818" y="3286124"/>
            <a:ext cx="3429024" cy="3429024"/>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dirty="0" smtClean="0"/>
              <a:t>   Образ тітки Мотрі	</a:t>
            </a:r>
            <a:r>
              <a:rPr lang="uk-UA" dirty="0" smtClean="0"/>
              <a:t>	</a:t>
            </a:r>
            <a:endParaRPr lang="ru-RU" dirty="0"/>
          </a:p>
        </p:txBody>
      </p:sp>
      <p:sp>
        <p:nvSpPr>
          <p:cNvPr id="3" name="Содержимое 2"/>
          <p:cNvSpPr>
            <a:spLocks noGrp="1"/>
          </p:cNvSpPr>
          <p:nvPr>
            <p:ph idx="1"/>
          </p:nvPr>
        </p:nvSpPr>
        <p:spPr/>
        <p:txBody>
          <a:bodyPr/>
          <a:lstStyle/>
          <a:p>
            <a:pPr>
              <a:buNone/>
            </a:pPr>
            <a:r>
              <a:rPr lang="uk-UA" dirty="0" smtClean="0"/>
              <a:t>         </a:t>
            </a:r>
            <a:r>
              <a:rPr lang="uk-UA" sz="2000" i="1" dirty="0" smtClean="0">
                <a:solidFill>
                  <a:schemeClr val="accent5"/>
                </a:solidFill>
              </a:rPr>
              <a:t>Це груба, </a:t>
            </a:r>
            <a:r>
              <a:rPr lang="uk-UA" sz="2000" i="1" dirty="0" err="1" smtClean="0">
                <a:solidFill>
                  <a:schemeClr val="accent5"/>
                </a:solidFill>
              </a:rPr>
              <a:t>неосвіченна</a:t>
            </a:r>
            <a:r>
              <a:rPr lang="uk-UA" sz="2000" i="1" dirty="0" smtClean="0">
                <a:solidFill>
                  <a:schemeClr val="accent5"/>
                </a:solidFill>
              </a:rPr>
              <a:t> жінка, ворожо налаштована до всього українського. Проте на рідкість вперта у своїх поглядах та не соромиться їх висловлювати. … Саркастична, гостра на язик. Її репліки </a:t>
            </a:r>
            <a:r>
              <a:rPr lang="uk-UA" sz="2000" i="1" dirty="0" err="1" smtClean="0">
                <a:solidFill>
                  <a:schemeClr val="accent5"/>
                </a:solidFill>
              </a:rPr>
              <a:t>“Краще</a:t>
            </a:r>
            <a:r>
              <a:rPr lang="uk-UA" sz="2000" i="1" dirty="0" smtClean="0">
                <a:solidFill>
                  <a:schemeClr val="accent5"/>
                </a:solidFill>
              </a:rPr>
              <a:t> бути </a:t>
            </a:r>
            <a:r>
              <a:rPr lang="uk-UA" sz="2000" i="1" dirty="0" err="1" smtClean="0">
                <a:solidFill>
                  <a:schemeClr val="accent5"/>
                </a:solidFill>
              </a:rPr>
              <a:t>ізнасілованной</a:t>
            </a:r>
            <a:r>
              <a:rPr lang="uk-UA" sz="2000" i="1" dirty="0" smtClean="0">
                <a:solidFill>
                  <a:schemeClr val="accent5"/>
                </a:solidFill>
              </a:rPr>
              <a:t>, </a:t>
            </a:r>
            <a:r>
              <a:rPr lang="uk-UA" sz="2000" i="1" dirty="0" err="1" smtClean="0">
                <a:solidFill>
                  <a:schemeClr val="accent5"/>
                </a:solidFill>
              </a:rPr>
              <a:t>нежелі</a:t>
            </a:r>
            <a:r>
              <a:rPr lang="uk-UA" sz="2000" i="1" dirty="0" smtClean="0">
                <a:solidFill>
                  <a:schemeClr val="accent5"/>
                </a:solidFill>
              </a:rPr>
              <a:t> </a:t>
            </a:r>
            <a:r>
              <a:rPr lang="uk-UA" sz="2000" i="1" dirty="0" err="1" smtClean="0">
                <a:solidFill>
                  <a:schemeClr val="accent5"/>
                </a:solidFill>
              </a:rPr>
              <a:t>украінізірованной”</a:t>
            </a:r>
            <a:r>
              <a:rPr lang="uk-UA" sz="2000" i="1" dirty="0" smtClean="0">
                <a:solidFill>
                  <a:schemeClr val="accent5"/>
                </a:solidFill>
              </a:rPr>
              <a:t>,</a:t>
            </a:r>
            <a:r>
              <a:rPr lang="uk-UA" sz="2000" i="1" dirty="0" err="1" smtClean="0">
                <a:solidFill>
                  <a:schemeClr val="accent5"/>
                </a:solidFill>
              </a:rPr>
              <a:t>”навіщо</a:t>
            </a:r>
            <a:r>
              <a:rPr lang="uk-UA" sz="2000" i="1" dirty="0" smtClean="0">
                <a:solidFill>
                  <a:schemeClr val="accent5"/>
                </a:solidFill>
              </a:rPr>
              <a:t> ви нам </a:t>
            </a:r>
            <a:r>
              <a:rPr lang="uk-UA" sz="2000" i="1" dirty="0" err="1" smtClean="0">
                <a:solidFill>
                  <a:schemeClr val="accent5"/>
                </a:solidFill>
              </a:rPr>
              <a:t>іспортілі</a:t>
            </a:r>
            <a:r>
              <a:rPr lang="uk-UA" sz="2000" i="1" dirty="0" smtClean="0">
                <a:solidFill>
                  <a:schemeClr val="accent5"/>
                </a:solidFill>
              </a:rPr>
              <a:t> город?” </a:t>
            </a:r>
            <a:endParaRPr lang="ru-RU" i="1" dirty="0">
              <a:solidFill>
                <a:schemeClr val="accent5"/>
              </a:solidFill>
            </a:endParaRPr>
          </a:p>
        </p:txBody>
      </p:sp>
      <p:pic>
        <p:nvPicPr>
          <p:cNvPr id="5122" name="Picture 2" descr="E:\Desktop\52_1(12).jpg"/>
          <p:cNvPicPr>
            <a:picLocks noChangeAspect="1" noChangeArrowheads="1"/>
          </p:cNvPicPr>
          <p:nvPr/>
        </p:nvPicPr>
        <p:blipFill>
          <a:blip r:embed="rId2"/>
          <a:srcRect/>
          <a:stretch>
            <a:fillRect/>
          </a:stretch>
        </p:blipFill>
        <p:spPr bwMode="auto">
          <a:xfrm>
            <a:off x="6143636" y="3214686"/>
            <a:ext cx="2857520" cy="3643314"/>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Образ дядька Тараса </a:t>
            </a:r>
            <a:endParaRPr lang="ru-RU" sz="3200" dirty="0"/>
          </a:p>
        </p:txBody>
      </p:sp>
      <p:sp>
        <p:nvSpPr>
          <p:cNvPr id="3" name="Содержимое 2"/>
          <p:cNvSpPr>
            <a:spLocks noGrp="1"/>
          </p:cNvSpPr>
          <p:nvPr>
            <p:ph idx="1"/>
          </p:nvPr>
        </p:nvSpPr>
        <p:spPr/>
        <p:txBody>
          <a:bodyPr/>
          <a:lstStyle/>
          <a:p>
            <a:pPr>
              <a:buNone/>
            </a:pPr>
            <a:r>
              <a:rPr lang="uk-UA" dirty="0" smtClean="0"/>
              <a:t>        </a:t>
            </a:r>
            <a:r>
              <a:rPr lang="uk-UA" sz="2000" i="1" dirty="0" smtClean="0">
                <a:solidFill>
                  <a:schemeClr val="accent5"/>
                </a:solidFill>
              </a:rPr>
              <a:t>Як і тьотя Мотя, дядько Тарас – гротескна фігура. Він – прихильник старовини, козаччини, того, що все оджило своє, та не хоче брати у розрахунок сучасні умови життя. Для нього головне, аби залишився корінь </a:t>
            </a:r>
            <a:r>
              <a:rPr lang="uk-UA" sz="2000" i="1" dirty="0" err="1" smtClean="0">
                <a:solidFill>
                  <a:schemeClr val="accent5"/>
                </a:solidFill>
              </a:rPr>
              <a:t>“маз”</a:t>
            </a:r>
            <a:r>
              <a:rPr lang="uk-UA" sz="2000" i="1" dirty="0" smtClean="0">
                <a:solidFill>
                  <a:schemeClr val="accent5"/>
                </a:solidFill>
              </a:rPr>
              <a:t> як показник його роду. Тобто, Трас являє собою тільки ще одну точку зору на українське, яка типова для того часу..</a:t>
            </a:r>
            <a:endParaRPr lang="ru-RU" i="1" dirty="0">
              <a:solidFill>
                <a:schemeClr val="accent5"/>
              </a:solidFill>
            </a:endParaRPr>
          </a:p>
        </p:txBody>
      </p:sp>
      <p:pic>
        <p:nvPicPr>
          <p:cNvPr id="6146" name="Picture 2" descr="E:\Desktop\263365.jpg"/>
          <p:cNvPicPr>
            <a:picLocks noChangeAspect="1" noChangeArrowheads="1"/>
          </p:cNvPicPr>
          <p:nvPr/>
        </p:nvPicPr>
        <p:blipFill>
          <a:blip r:embed="rId2"/>
          <a:srcRect/>
          <a:stretch>
            <a:fillRect/>
          </a:stretch>
        </p:blipFill>
        <p:spPr bwMode="auto">
          <a:xfrm>
            <a:off x="4643438" y="3571876"/>
            <a:ext cx="4201716" cy="3286124"/>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Образ Улі</a:t>
            </a:r>
            <a:endParaRPr lang="ru-RU" sz="3200" dirty="0"/>
          </a:p>
        </p:txBody>
      </p:sp>
      <p:sp>
        <p:nvSpPr>
          <p:cNvPr id="3" name="Содержимое 2"/>
          <p:cNvSpPr>
            <a:spLocks noGrp="1"/>
          </p:cNvSpPr>
          <p:nvPr>
            <p:ph idx="1"/>
          </p:nvPr>
        </p:nvSpPr>
        <p:spPr/>
        <p:txBody>
          <a:bodyPr>
            <a:normAutofit/>
          </a:bodyPr>
          <a:lstStyle/>
          <a:p>
            <a:pPr>
              <a:buNone/>
            </a:pPr>
            <a:r>
              <a:rPr lang="uk-UA" sz="2000" i="1" dirty="0" smtClean="0">
                <a:solidFill>
                  <a:schemeClr val="accent5"/>
                </a:solidFill>
              </a:rPr>
              <a:t>         Уля виділяється з-поміж інших персонажів тим, що вона на початку твору зовсім не має ніякого ставлення до українізації, вона про це не задумувалася, це не відігравало ролі у її житті. </a:t>
            </a:r>
            <a:br>
              <a:rPr lang="uk-UA" sz="2000" i="1" dirty="0" smtClean="0">
                <a:solidFill>
                  <a:schemeClr val="accent5"/>
                </a:solidFill>
              </a:rPr>
            </a:br>
            <a:r>
              <a:rPr lang="uk-UA" sz="2000" i="1" dirty="0" smtClean="0">
                <a:solidFill>
                  <a:schemeClr val="accent5"/>
                </a:solidFill>
              </a:rPr>
              <a:t>Уля, мабуть, символізує таке собі неупереджене ставлення до всього українського, для неї це не політичне питання, як для решти, а щире захоплення.</a:t>
            </a:r>
            <a:endParaRPr lang="ru-RU" sz="2000" i="1" dirty="0">
              <a:solidFill>
                <a:schemeClr val="accent5"/>
              </a:solidFill>
            </a:endParaRPr>
          </a:p>
        </p:txBody>
      </p:sp>
      <p:pic>
        <p:nvPicPr>
          <p:cNvPr id="7170" name="Picture 2" descr="E:\Desktop\228-10-1.jpg"/>
          <p:cNvPicPr>
            <a:picLocks noChangeAspect="1" noChangeArrowheads="1"/>
          </p:cNvPicPr>
          <p:nvPr/>
        </p:nvPicPr>
        <p:blipFill>
          <a:blip r:embed="rId2"/>
          <a:srcRect l="52259" t="13551"/>
          <a:stretch>
            <a:fillRect/>
          </a:stretch>
        </p:blipFill>
        <p:spPr bwMode="auto">
          <a:xfrm>
            <a:off x="5072066" y="3000372"/>
            <a:ext cx="2286016" cy="3714752"/>
          </a:xfrm>
          <a:prstGeom prst="rect">
            <a:avLst/>
          </a:prstGeom>
          <a:noFill/>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142</TotalTime>
  <Words>452</Words>
  <PresentationFormat>Экран (4:3)</PresentationFormat>
  <Paragraphs>29</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Солнцестояние</vt:lpstr>
      <vt:lpstr>«Мина Мазайло» М.Куліш</vt:lpstr>
      <vt:lpstr>Слайд 2</vt:lpstr>
      <vt:lpstr>Головний герой п‘єси, Мина Мазайло, ніяк не може позбутися комплексу національної меншоватості й хоче змінити своє прізвище на більш милозвучніше … Вірусом україноненависництва заражені й інші члени родини – дочка Рина, дружина Мотрона, тьотя Мотя.</vt:lpstr>
      <vt:lpstr>Образ Мини Мазайла</vt:lpstr>
      <vt:lpstr>Слайд 5</vt:lpstr>
      <vt:lpstr>Образ Мокія </vt:lpstr>
      <vt:lpstr>   Образ тітки Мотрі  </vt:lpstr>
      <vt:lpstr>Образ дядька Тараса </vt:lpstr>
      <vt:lpstr>Образ Улі</vt:lpstr>
      <vt:lpstr>Образ Лини та Рини</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Full</dc:creator>
  <cp:lastModifiedBy>Full</cp:lastModifiedBy>
  <cp:revision>16</cp:revision>
  <dcterms:created xsi:type="dcterms:W3CDTF">2013-12-03T17:44:54Z</dcterms:created>
  <dcterms:modified xsi:type="dcterms:W3CDTF">2013-12-03T20:18:01Z</dcterms:modified>
</cp:coreProperties>
</file>