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  <p:sldId id="262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F8FB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с двумя скругленными противолежащими углами 6"/>
          <p:cNvSpPr/>
          <p:nvPr/>
        </p:nvSpPr>
        <p:spPr>
          <a:xfrm>
            <a:off x="164592" y="146304"/>
            <a:ext cx="8814816" cy="2505456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64234" y="381001"/>
            <a:ext cx="8229600" cy="2209800"/>
          </a:xfrm>
        </p:spPr>
        <p:txBody>
          <a:bodyPr lIns="45720" rIns="228600" anchor="b">
            <a:normAutofit/>
          </a:bodyPr>
          <a:lstStyle>
            <a:lvl1pPr marL="0" algn="r">
              <a:defRPr sz="480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133600" y="2819400"/>
            <a:ext cx="6560234" cy="1752600"/>
          </a:xfrm>
        </p:spPr>
        <p:txBody>
          <a:bodyPr lIns="45720" rIns="246888"/>
          <a:lstStyle>
            <a:lvl1pPr marL="0" indent="0" algn="r">
              <a:spcBef>
                <a:spcPts val="0"/>
              </a:spcBef>
              <a:buNone/>
              <a:defRPr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>
            <a:extLst/>
          </a:lstStyle>
          <a:p>
            <a:fld id="{B4C71EC6-210F-42DE-9C53-41977AD35B3D}" type="datetimeFigureOut">
              <a:rPr lang="ru-RU" smtClean="0"/>
              <a:t>20.02.2014</a:t>
            </a:fld>
            <a:endParaRPr lang="ru-RU" dirty="0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12" name="Нижний колонтитул 11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>
            <a:extLst/>
          </a:lstStyle>
          <a:p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20.02.2014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20.02.2014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20.02.2014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1000128" y="3267456"/>
            <a:ext cx="74066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498230"/>
            <a:ext cx="7772400" cy="2731008"/>
          </a:xfrm>
        </p:spPr>
        <p:txBody>
          <a:bodyPr rIns="100584"/>
          <a:lstStyle>
            <a:lvl1pPr algn="r">
              <a:buNone/>
              <a:defRPr sz="4000" b="1" cap="none">
                <a:solidFill>
                  <a:schemeClr val="accent1">
                    <a:tint val="95000"/>
                    <a:satMod val="200000"/>
                  </a:schemeClr>
                </a:solidFill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3287713"/>
            <a:ext cx="7772400" cy="1509712"/>
          </a:xfrm>
        </p:spPr>
        <p:txBody>
          <a:bodyPr rIns="128016" anchor="t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>
            <a:extLst/>
          </a:lstStyle>
          <a:p>
            <a:fld id="{B4C71EC6-210F-42DE-9C53-41977AD35B3D}" type="datetimeFigureOut">
              <a:rPr lang="ru-RU" smtClean="0"/>
              <a:t>20.02.2014</a:t>
            </a:fld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>
            <a:extLst/>
          </a:lstStyle>
          <a:p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20.02.2014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616744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4800600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51948"/>
            <a:ext cx="8229600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3"/>
            <a:ext cx="4041775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941763"/>
          </a:xfrm>
        </p:spPr>
        <p:txBody>
          <a:bodyPr lIns="9144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941763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20.02.2014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53218"/>
            <a:ext cx="822960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20.02.2014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20.02.2014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5057552" y="105765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63136" y="304800"/>
            <a:ext cx="3931920" cy="762000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963136" y="1107560"/>
            <a:ext cx="3931920" cy="1066800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228600" y="2209800"/>
            <a:ext cx="8666456" cy="3977640"/>
          </a:xfrm>
        </p:spPr>
        <p:txBody>
          <a:bodyPr/>
          <a:lstStyle>
            <a:lvl1pPr marL="292608">
              <a:defRPr sz="3200"/>
            </a:lvl1pPr>
            <a:lvl2pPr marL="594360">
              <a:defRPr sz="2800"/>
            </a:lvl2pPr>
            <a:lvl3pPr marL="822960">
              <a:defRPr sz="2400"/>
            </a:lvl3pPr>
            <a:lvl4pPr marL="1051560">
              <a:defRPr sz="2000"/>
            </a:lvl4pPr>
            <a:lvl5pPr marL="1261872"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9" name="Дата 8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>
            <a:extLst/>
          </a:lstStyle>
          <a:p>
            <a:fld id="{B4C71EC6-210F-42DE-9C53-41977AD35B3D}" type="datetimeFigureOut">
              <a:rPr lang="ru-RU" smtClean="0"/>
              <a:t>20.02.2014</a:t>
            </a:fld>
            <a:endParaRPr lang="ru-RU" dirty="0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>
            <a:extLst/>
          </a:lstStyle>
          <a:p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0443" y="4724400"/>
            <a:ext cx="5486400" cy="664536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040443" y="5388936"/>
            <a:ext cx="5486400" cy="912255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04800" y="249864"/>
            <a:ext cx="8534400" cy="4343400"/>
          </a:xfrm>
          <a:prstGeom prst="round2DiagRect">
            <a:avLst>
              <a:gd name="adj1" fmla="val 11403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  <a:extLst/>
          </a:lstStyle>
          <a:p>
            <a:pPr marL="0" algn="l" rtl="0" eaLnBrk="1" latinLnBrk="0" hangingPunct="1"/>
            <a:r>
              <a:rPr kumimoji="0" lang="ru-RU" dirty="0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>
            <a:extLst/>
          </a:lstStyle>
          <a:p>
            <a:fld id="{B4C71EC6-210F-42DE-9C53-41977AD35B3D}" type="datetimeFigureOut">
              <a:rPr lang="ru-RU" smtClean="0"/>
              <a:t>20.02.2014</a:t>
            </a:fld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>
            <a:extLst/>
          </a:lstStyle>
          <a:p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с двумя скругленными противолежащими углами 6"/>
          <p:cNvSpPr/>
          <p:nvPr/>
        </p:nvSpPr>
        <p:spPr>
          <a:xfrm>
            <a:off x="164592" y="147085"/>
            <a:ext cx="8810846" cy="6565392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1295400" y="6400800"/>
            <a:ext cx="4212264" cy="274320"/>
          </a:xfrm>
          <a:prstGeom prst="rect">
            <a:avLst/>
          </a:prstGeom>
        </p:spPr>
        <p:txBody>
          <a:bodyPr/>
          <a:lstStyle>
            <a:lvl1pPr algn="r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endParaRPr lang="ru-RU" dirty="0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5562600" y="6400800"/>
            <a:ext cx="3002280" cy="274320"/>
          </a:xfrm>
          <a:prstGeom prst="rect">
            <a:avLst/>
          </a:prstGeom>
        </p:spPr>
        <p:txBody>
          <a:bodyPr/>
          <a:lstStyle>
            <a:lvl1pPr algn="l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fld id="{B4C71EC6-210F-42DE-9C53-41977AD35B3D}" type="datetimeFigureOut">
              <a:rPr lang="ru-RU" smtClean="0"/>
              <a:t>20.02.2014</a:t>
            </a:fld>
            <a:endParaRPr lang="ru-RU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638952" y="6514568"/>
            <a:ext cx="464288" cy="274320"/>
          </a:xfrm>
          <a:prstGeom prst="rect">
            <a:avLst/>
          </a:prstGeom>
        </p:spPr>
        <p:txBody>
          <a:bodyPr anchor="ctr"/>
          <a:lstStyle>
            <a:lvl1pPr algn="r" eaLnBrk="1" latinLnBrk="0" hangingPunct="1">
              <a:defRPr kumimoji="0" sz="1600">
                <a:solidFill>
                  <a:schemeClr val="tx2">
                    <a:shade val="90000"/>
                  </a:schemeClr>
                </a:solidFill>
                <a:effectLst/>
              </a:defRPr>
            </a:lvl1pPr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1143000"/>
          </a:xfrm>
          <a:prstGeom prst="rect">
            <a:avLst/>
          </a:prstGeom>
        </p:spPr>
        <p:txBody>
          <a:bodyPr rIns="91440" anchor="b">
            <a:normAutofit/>
            <a:scene3d>
              <a:camera prst="orthographicFront"/>
              <a:lightRig rig="soft" dir="t">
                <a:rot lat="0" lon="0" rev="2400000"/>
              </a:lightRig>
            </a:scene3d>
            <a:sp3d>
              <a:bevelT w="19050" h="1270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46237"/>
            <a:ext cx="8229600" cy="452628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marL="54864" algn="r" rtl="0" eaLnBrk="1" latinLnBrk="0" hangingPunct="1">
        <a:spcBef>
          <a:spcPct val="0"/>
        </a:spcBef>
        <a:buNone/>
        <a:defRPr kumimoji="0" sz="4600" kern="1200">
          <a:solidFill>
            <a:schemeClr val="tx2">
              <a:tint val="100000"/>
              <a:shade val="90000"/>
              <a:satMod val="250000"/>
              <a:alpha val="100000"/>
            </a:schemeClr>
          </a:solidFill>
          <a:effectLst>
            <a:outerShdw blurRad="38100" dist="25500" dir="5400000" algn="tl" rotWithShape="0">
              <a:srgbClr val="000000">
                <a:satMod val="180000"/>
                <a:alpha val="7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92100" indent="-292100" algn="l" rtl="0" eaLnBrk="1" latinLnBrk="0" hangingPunct="1">
        <a:spcBef>
          <a:spcPts val="0"/>
        </a:spcBef>
        <a:buClr>
          <a:schemeClr val="accent1"/>
        </a:buClr>
        <a:buSzPct val="70000"/>
        <a:buFont typeface="Wingdings 2"/>
        <a:buChar char="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rtl="0" eaLnBrk="1" latinLnBrk="0" hangingPunct="1">
        <a:spcBef>
          <a:spcPts val="400"/>
        </a:spcBef>
        <a:buClr>
          <a:schemeClr val="accent2"/>
        </a:buClr>
        <a:buSzPct val="90000"/>
        <a:buFontTx/>
        <a:buChar char="•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192024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jpeg"/><Relationship Id="rId5" Type="http://schemas.openxmlformats.org/officeDocument/2006/relationships/image" Target="../media/image28.png"/><Relationship Id="rId4" Type="http://schemas.openxmlformats.org/officeDocument/2006/relationships/image" Target="../media/image27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gif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8.gi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95536" y="1700808"/>
            <a:ext cx="8229600" cy="2209800"/>
          </a:xfrm>
        </p:spPr>
        <p:txBody>
          <a:bodyPr>
            <a:noAutofit/>
          </a:bodyPr>
          <a:lstStyle/>
          <a:p>
            <a:r>
              <a:rPr lang="uk-UA" sz="8000" dirty="0">
                <a:solidFill>
                  <a:schemeClr val="accent3">
                    <a:lumMod val="75000"/>
                  </a:schemeClr>
                </a:solidFill>
                <a:effectLst>
                  <a:glow rad="152400">
                    <a:schemeClr val="accent6">
                      <a:lumMod val="60000"/>
                      <a:lumOff val="4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Monotype Corsiva" pitchFamily="66" charset="0"/>
              </a:rPr>
              <a:t>Василь Симоненко</a:t>
            </a:r>
            <a:r>
              <a:rPr lang="uk-UA" sz="7200" dirty="0">
                <a:solidFill>
                  <a:schemeClr val="accent3">
                    <a:lumMod val="75000"/>
                  </a:schemeClr>
                </a:solidFill>
                <a:effectLst>
                  <a:glow rad="152400">
                    <a:schemeClr val="accent6">
                      <a:lumMod val="60000"/>
                      <a:lumOff val="40000"/>
                    </a:schemeClr>
                  </a:glow>
                  <a:outerShdw blurRad="38100" dist="25500" dir="5400000" algn="tl" rotWithShape="0">
                    <a:srgbClr val="000000">
                      <a:satMod val="180000"/>
                      <a:alpha val="75000"/>
                    </a:srgbClr>
                  </a:outerShdw>
                </a:effectLst>
                <a:latin typeface="Monotype Corsiva" pitchFamily="66" charset="0"/>
              </a:rPr>
              <a:t/>
            </a:r>
            <a:br>
              <a:rPr lang="uk-UA" sz="7200" dirty="0">
                <a:solidFill>
                  <a:schemeClr val="accent3">
                    <a:lumMod val="75000"/>
                  </a:schemeClr>
                </a:solidFill>
                <a:effectLst>
                  <a:glow rad="152400">
                    <a:schemeClr val="accent6">
                      <a:lumMod val="60000"/>
                      <a:lumOff val="40000"/>
                    </a:schemeClr>
                  </a:glow>
                  <a:outerShdw blurRad="38100" dist="25500" dir="5400000" algn="tl" rotWithShape="0">
                    <a:srgbClr val="000000">
                      <a:satMod val="180000"/>
                      <a:alpha val="75000"/>
                    </a:srgbClr>
                  </a:outerShdw>
                </a:effectLst>
                <a:latin typeface="Monotype Corsiva" pitchFamily="66" charset="0"/>
              </a:rPr>
            </a:br>
            <a:endParaRPr lang="uk-UA" sz="8000" dirty="0">
              <a:solidFill>
                <a:schemeClr val="accent3">
                  <a:lumMod val="75000"/>
                </a:schemeClr>
              </a:solidFill>
              <a:effectLst>
                <a:glow rad="152400">
                  <a:schemeClr val="accent6">
                    <a:lumMod val="60000"/>
                    <a:lumOff val="40000"/>
                  </a:schemeClr>
                </a:glow>
                <a:outerShdw blurRad="38100" dist="25500" dir="5400000" algn="tl" rotWithShape="0">
                  <a:srgbClr val="000000">
                    <a:satMod val="180000"/>
                    <a:alpha val="75000"/>
                  </a:srgbClr>
                </a:outerShdw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411760" y="2852936"/>
            <a:ext cx="6560234" cy="1752600"/>
          </a:xfrm>
        </p:spPr>
        <p:txBody>
          <a:bodyPr/>
          <a:lstStyle/>
          <a:p>
            <a:r>
              <a:rPr lang="ru-RU" altLang="uk-UA" sz="4800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Monotype Corsiva" pitchFamily="66" charset="0"/>
              </a:rPr>
              <a:t>8.01.1935 – 13.12.1963</a:t>
            </a:r>
          </a:p>
          <a:p>
            <a:endParaRPr lang="uk-UA" dirty="0"/>
          </a:p>
        </p:txBody>
      </p:sp>
      <p:pic>
        <p:nvPicPr>
          <p:cNvPr id="5" name="Рисунок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2636912"/>
            <a:ext cx="3564078" cy="393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539552" y="692695"/>
            <a:ext cx="8037778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uk-UA" sz="4800" i="1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Monotype Corsiva" pitchFamily="66" charset="0"/>
              </a:rPr>
              <a:t>Витязь молодої української поезії</a:t>
            </a:r>
            <a:endParaRPr lang="ru-RU" sz="4800" i="1" dirty="0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Monotype Corsiva" pitchFamily="66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687814" y="3870107"/>
            <a:ext cx="5456185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i="1" dirty="0">
                <a:solidFill>
                  <a:schemeClr val="accent4">
                    <a:lumMod val="50000"/>
                  </a:schemeClr>
                </a:solidFill>
                <a:effectLst>
                  <a:glow rad="266700">
                    <a:schemeClr val="bg2">
                      <a:lumMod val="50000"/>
                    </a:schemeClr>
                  </a:glow>
                </a:effectLst>
              </a:rPr>
              <a:t>"Я хочу </a:t>
            </a:r>
            <a:r>
              <a:rPr lang="ru-RU" sz="3600" b="1" i="1" dirty="0">
                <a:solidFill>
                  <a:schemeClr val="accent4">
                    <a:lumMod val="50000"/>
                  </a:schemeClr>
                </a:solidFill>
                <a:effectLst>
                  <a:glow rad="266700">
                    <a:schemeClr val="bg2">
                      <a:lumMod val="50000"/>
                    </a:schemeClr>
                  </a:glow>
                </a:effectLst>
              </a:rPr>
              <a:t>правді</a:t>
            </a:r>
            <a:r>
              <a:rPr lang="ru-RU" sz="3600" b="1" i="1" dirty="0">
                <a:solidFill>
                  <a:schemeClr val="accent4">
                    <a:lumMod val="50000"/>
                  </a:schemeClr>
                </a:solidFill>
                <a:effectLst>
                  <a:glow rad="266700">
                    <a:schemeClr val="bg2">
                      <a:lumMod val="50000"/>
                    </a:schemeClr>
                  </a:glow>
                </a:effectLst>
              </a:rPr>
              <a:t> бути </a:t>
            </a:r>
            <a:r>
              <a:rPr lang="ru-RU" sz="3600" b="1" i="1" dirty="0">
                <a:solidFill>
                  <a:schemeClr val="accent4">
                    <a:lumMod val="50000"/>
                  </a:schemeClr>
                </a:solidFill>
                <a:effectLst>
                  <a:glow rad="266700">
                    <a:schemeClr val="bg2">
                      <a:lumMod val="50000"/>
                    </a:schemeClr>
                  </a:glow>
                </a:effectLst>
              </a:rPr>
              <a:t>вічним</a:t>
            </a:r>
            <a:r>
              <a:rPr lang="ru-RU" sz="3600" b="1" i="1" dirty="0">
                <a:solidFill>
                  <a:schemeClr val="accent4">
                    <a:lumMod val="50000"/>
                  </a:schemeClr>
                </a:solidFill>
                <a:effectLst>
                  <a:glow rad="266700">
                    <a:schemeClr val="bg2">
                      <a:lumMod val="50000"/>
                    </a:schemeClr>
                  </a:glow>
                </a:effectLst>
              </a:rPr>
              <a:t> другом і ворогом </a:t>
            </a:r>
            <a:r>
              <a:rPr lang="ru-RU" sz="3600" b="1" i="1" dirty="0">
                <a:solidFill>
                  <a:schemeClr val="accent4">
                    <a:lumMod val="50000"/>
                  </a:schemeClr>
                </a:solidFill>
                <a:effectLst>
                  <a:glow rad="266700">
                    <a:schemeClr val="bg2">
                      <a:lumMod val="50000"/>
                    </a:schemeClr>
                  </a:glow>
                </a:effectLst>
              </a:rPr>
              <a:t>довічним</a:t>
            </a:r>
            <a:r>
              <a:rPr lang="ru-RU" sz="3600" b="1" i="1" dirty="0">
                <a:solidFill>
                  <a:schemeClr val="accent4">
                    <a:lumMod val="50000"/>
                  </a:schemeClr>
                </a:solidFill>
                <a:effectLst>
                  <a:glow rad="266700">
                    <a:schemeClr val="bg2">
                      <a:lumMod val="50000"/>
                    </a:schemeClr>
                  </a:glow>
                </a:effectLst>
              </a:rPr>
              <a:t> злу".</a:t>
            </a:r>
            <a:endParaRPr lang="uk-UA" sz="3600" b="1" i="1" dirty="0">
              <a:solidFill>
                <a:schemeClr val="accent4">
                  <a:lumMod val="50000"/>
                </a:schemeClr>
              </a:solidFill>
              <a:effectLst>
                <a:glow rad="266700">
                  <a:schemeClr val="bg2">
                    <a:lumMod val="50000"/>
                  </a:scheme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88575103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http://www.day.kiev.ua/sites/default/files/main/articles/31012013/12muzey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608512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http://dneprtur.info/pictures/ck_muz_sim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9643" y="260648"/>
            <a:ext cx="4248472" cy="45365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8" name="Picture 6" descr="http://www.day.kiev.ua/sites/default/files/main/articles/31012013/12muzey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0279" y="3717032"/>
            <a:ext cx="4339171" cy="31409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757589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Content="1"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55576" y="332656"/>
            <a:ext cx="7992888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40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Monotype Corsiva" pitchFamily="66" charset="0"/>
              </a:rPr>
              <a:t>Серія “Видатні особистості України” </a:t>
            </a:r>
            <a:br>
              <a:rPr lang="uk-UA" sz="40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Monotype Corsiva" pitchFamily="66" charset="0"/>
              </a:rPr>
            </a:br>
            <a:endParaRPr lang="uk-UA" sz="40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395536" y="994375"/>
            <a:ext cx="3843600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altLang="uk-UA" sz="2000" i="1" dirty="0" err="1">
                <a:solidFill>
                  <a:schemeClr val="bg2">
                    <a:lumMod val="10000"/>
                  </a:schemeClr>
                </a:solidFill>
              </a:rPr>
              <a:t>Присвячена</a:t>
            </a:r>
            <a:r>
              <a:rPr lang="ru-RU" altLang="uk-UA" sz="2000" i="1" dirty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ru-RU" altLang="uk-UA" sz="2000" i="1" dirty="0" err="1">
                <a:solidFill>
                  <a:schemeClr val="bg2">
                    <a:lumMod val="10000"/>
                  </a:schemeClr>
                </a:solidFill>
              </a:rPr>
              <a:t>поетові</a:t>
            </a:r>
            <a:r>
              <a:rPr lang="ru-RU" altLang="uk-UA" sz="2000" i="1" dirty="0">
                <a:solidFill>
                  <a:schemeClr val="bg2">
                    <a:lumMod val="10000"/>
                  </a:schemeClr>
                </a:solidFill>
              </a:rPr>
              <a:t>, </a:t>
            </a:r>
            <a:r>
              <a:rPr lang="ru-RU" altLang="uk-UA" sz="2000" i="1" dirty="0" err="1">
                <a:solidFill>
                  <a:schemeClr val="bg2">
                    <a:lumMod val="10000"/>
                  </a:schemeClr>
                </a:solidFill>
              </a:rPr>
              <a:t>прозаїку</a:t>
            </a:r>
            <a:r>
              <a:rPr lang="ru-RU" altLang="uk-UA" sz="2000" i="1" dirty="0">
                <a:solidFill>
                  <a:schemeClr val="bg2">
                    <a:lumMod val="10000"/>
                  </a:schemeClr>
                </a:solidFill>
              </a:rPr>
              <a:t>, </a:t>
            </a:r>
            <a:r>
              <a:rPr lang="ru-RU" altLang="uk-UA" sz="2000" i="1" dirty="0" err="1">
                <a:solidFill>
                  <a:schemeClr val="bg2">
                    <a:lumMod val="10000"/>
                  </a:schemeClr>
                </a:solidFill>
              </a:rPr>
              <a:t>журналісту</a:t>
            </a:r>
            <a:r>
              <a:rPr lang="ru-RU" altLang="uk-UA" sz="2000" i="1" dirty="0">
                <a:solidFill>
                  <a:schemeClr val="bg2">
                    <a:lumMod val="10000"/>
                  </a:schemeClr>
                </a:solidFill>
              </a:rPr>
              <a:t>, </a:t>
            </a:r>
            <a:r>
              <a:rPr lang="ru-RU" altLang="uk-UA" sz="2000" i="1" dirty="0" err="1">
                <a:solidFill>
                  <a:schemeClr val="bg2">
                    <a:lumMod val="10000"/>
                  </a:schemeClr>
                </a:solidFill>
              </a:rPr>
              <a:t>який</a:t>
            </a:r>
            <a:r>
              <a:rPr lang="ru-RU" altLang="uk-UA" sz="2000" i="1" dirty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ru-RU" altLang="uk-UA" sz="2000" i="1" dirty="0" err="1">
                <a:solidFill>
                  <a:schemeClr val="bg2">
                    <a:lumMod val="10000"/>
                  </a:schemeClr>
                </a:solidFill>
              </a:rPr>
              <a:t>посів</a:t>
            </a:r>
            <a:r>
              <a:rPr lang="ru-RU" altLang="uk-UA" sz="2000" i="1" dirty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ru-RU" altLang="uk-UA" sz="2000" i="1" dirty="0" err="1">
                <a:solidFill>
                  <a:schemeClr val="bg2">
                    <a:lumMod val="10000"/>
                  </a:schemeClr>
                </a:solidFill>
              </a:rPr>
              <a:t>гідне</a:t>
            </a:r>
            <a:r>
              <a:rPr lang="ru-RU" altLang="uk-UA" sz="2000" i="1" dirty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ru-RU" altLang="uk-UA" sz="2000" i="1" dirty="0" err="1">
                <a:solidFill>
                  <a:schemeClr val="bg2">
                    <a:lumMod val="10000"/>
                  </a:schemeClr>
                </a:solidFill>
              </a:rPr>
              <a:t>місце</a:t>
            </a:r>
            <a:r>
              <a:rPr lang="ru-RU" altLang="uk-UA" sz="2000" i="1" dirty="0">
                <a:solidFill>
                  <a:schemeClr val="bg2">
                    <a:lumMod val="10000"/>
                  </a:schemeClr>
                </a:solidFill>
              </a:rPr>
              <a:t> в </a:t>
            </a:r>
            <a:r>
              <a:rPr lang="ru-RU" altLang="uk-UA" sz="2000" i="1" dirty="0" err="1">
                <a:solidFill>
                  <a:schemeClr val="bg2">
                    <a:lumMod val="10000"/>
                  </a:schemeClr>
                </a:solidFill>
              </a:rPr>
              <a:t>плеяді</a:t>
            </a:r>
            <a:r>
              <a:rPr lang="ru-RU" altLang="uk-UA" sz="2000" i="1" dirty="0">
                <a:solidFill>
                  <a:schemeClr val="bg2">
                    <a:lumMod val="10000"/>
                  </a:schemeClr>
                </a:solidFill>
              </a:rPr>
              <a:t> “</a:t>
            </a:r>
            <a:r>
              <a:rPr lang="ru-RU" altLang="uk-UA" sz="2000" i="1" dirty="0" err="1">
                <a:solidFill>
                  <a:schemeClr val="bg2">
                    <a:lumMod val="10000"/>
                  </a:schemeClr>
                </a:solidFill>
              </a:rPr>
              <a:t>шістдесятників</a:t>
            </a:r>
            <a:r>
              <a:rPr lang="ru-RU" altLang="uk-UA" sz="2000" i="1" dirty="0">
                <a:solidFill>
                  <a:schemeClr val="bg2">
                    <a:lumMod val="10000"/>
                  </a:schemeClr>
                </a:solidFill>
              </a:rPr>
              <a:t>”, </a:t>
            </a:r>
          </a:p>
          <a:p>
            <a:r>
              <a:rPr lang="ru-RU" altLang="uk-UA" sz="2000" i="1" dirty="0">
                <a:solidFill>
                  <a:schemeClr val="bg2">
                    <a:lumMod val="10000"/>
                  </a:schemeClr>
                </a:solidFill>
              </a:rPr>
              <a:t>Василю </a:t>
            </a:r>
            <a:r>
              <a:rPr lang="ru-RU" altLang="uk-UA" sz="2000" i="1" dirty="0" err="1">
                <a:solidFill>
                  <a:schemeClr val="bg2">
                    <a:lumMod val="10000"/>
                  </a:schemeClr>
                </a:solidFill>
              </a:rPr>
              <a:t>Андрійовичу</a:t>
            </a:r>
            <a:r>
              <a:rPr lang="ru-RU" altLang="uk-UA" sz="2000" i="1" dirty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ru-RU" altLang="uk-UA" sz="2000" i="1" dirty="0" err="1">
                <a:solidFill>
                  <a:schemeClr val="bg2">
                    <a:lumMod val="10000"/>
                  </a:schemeClr>
                </a:solidFill>
              </a:rPr>
              <a:t>Симоненку</a:t>
            </a:r>
            <a:endParaRPr lang="ru-RU" altLang="uk-UA" sz="2000" i="1" dirty="0">
              <a:solidFill>
                <a:schemeClr val="bg2">
                  <a:lumMod val="10000"/>
                </a:schemeClr>
              </a:solidFill>
            </a:endParaRPr>
          </a:p>
        </p:txBody>
      </p:sp>
      <p:pic>
        <p:nvPicPr>
          <p:cNvPr id="11266" name="Picture 2" descr="http://www.dom-monet.ru/images/2-gr-simonenko-a-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474" y="2625591"/>
            <a:ext cx="3952215" cy="29641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4326582" y="994375"/>
            <a:ext cx="4499992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altLang="uk-UA" sz="2000" i="1" dirty="0"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На </a:t>
            </a:r>
            <a:r>
              <a:rPr lang="ru-RU" altLang="uk-UA" sz="2000" b="1" i="1" dirty="0" err="1"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реверсі</a:t>
            </a:r>
            <a:r>
              <a:rPr lang="ru-RU" altLang="uk-UA" sz="2000" i="1" dirty="0"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ru-RU" altLang="uk-UA" sz="2000" i="1" dirty="0" err="1"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монети</a:t>
            </a:r>
            <a:r>
              <a:rPr lang="ru-RU" altLang="uk-UA" sz="2000" i="1" dirty="0"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ru-RU" altLang="uk-UA" sz="2000" i="1" dirty="0" err="1"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зображено</a:t>
            </a:r>
            <a:r>
              <a:rPr lang="ru-RU" altLang="uk-UA" sz="2000" i="1" dirty="0"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 портрет Василя </a:t>
            </a:r>
            <a:r>
              <a:rPr lang="ru-RU" altLang="uk-UA" sz="2000" i="1" dirty="0" err="1"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Симоненка</a:t>
            </a:r>
            <a:r>
              <a:rPr lang="ru-RU" altLang="uk-UA" sz="2000" i="1" dirty="0"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, </a:t>
            </a:r>
            <a:r>
              <a:rPr lang="ru-RU" altLang="uk-UA" sz="2000" i="1" dirty="0" err="1"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праворуч</a:t>
            </a:r>
            <a:r>
              <a:rPr lang="ru-RU" altLang="uk-UA" sz="2000" i="1" dirty="0"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 на </a:t>
            </a:r>
            <a:r>
              <a:rPr lang="ru-RU" altLang="uk-UA" sz="2000" i="1" dirty="0" err="1"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тлі</a:t>
            </a:r>
            <a:r>
              <a:rPr lang="ru-RU" altLang="uk-UA" sz="2000" i="1" dirty="0"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ru-RU" altLang="uk-UA" sz="2000" i="1" dirty="0" err="1"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стилізованого</a:t>
            </a:r>
            <a:r>
              <a:rPr lang="ru-RU" altLang="uk-UA" sz="2000" i="1" dirty="0"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 вербового </a:t>
            </a:r>
            <a:r>
              <a:rPr lang="ru-RU" altLang="uk-UA" sz="2000" i="1" dirty="0" err="1"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листя</a:t>
            </a:r>
            <a:r>
              <a:rPr lang="ru-RU" altLang="uk-UA" sz="2000" i="1" dirty="0"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ru-RU" altLang="uk-UA" sz="2000" i="1" dirty="0" err="1"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розміщено</a:t>
            </a:r>
            <a:r>
              <a:rPr lang="ru-RU" altLang="uk-UA" sz="2000" i="1" dirty="0"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ru-RU" altLang="uk-UA" sz="2000" i="1" dirty="0" err="1"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напис</a:t>
            </a:r>
            <a:r>
              <a:rPr lang="ru-RU" altLang="uk-UA" sz="2000" i="1" dirty="0"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 ВАСИЛЬ СИМОНЕНКО/ 1935 – 1963, по колу </a:t>
            </a:r>
            <a:r>
              <a:rPr lang="ru-RU" altLang="uk-UA" sz="2000" i="1" dirty="0" err="1"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напис</a:t>
            </a:r>
            <a:r>
              <a:rPr lang="ru-RU" altLang="uk-UA" sz="2000" i="1" dirty="0"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 – МОЖНА ВСЕ НА СВІТІ ВИБИРАТИ, СИНУ, (</a:t>
            </a:r>
            <a:r>
              <a:rPr lang="ru-RU" altLang="uk-UA" sz="2000" i="1" dirty="0" err="1"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угорі</a:t>
            </a:r>
            <a:r>
              <a:rPr lang="ru-RU" altLang="uk-UA" sz="2000" i="1" dirty="0"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), ВИБРАТИ НЕ МОЖНА ТІЛЬКИ БАТЬКІВЩИНУ (</a:t>
            </a:r>
            <a:r>
              <a:rPr lang="ru-RU" altLang="uk-UA" sz="2000" i="1" dirty="0" err="1"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унизу</a:t>
            </a:r>
            <a:r>
              <a:rPr lang="ru-RU" altLang="uk-UA" sz="2000" i="1" dirty="0"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). </a:t>
            </a:r>
            <a:endParaRPr lang="ru-RU" altLang="uk-UA" sz="2000" i="1" dirty="0">
              <a:effectLst>
                <a:glow rad="101600">
                  <a:schemeClr val="accent6">
                    <a:satMod val="175000"/>
                    <a:alpha val="40000"/>
                  </a:schemeClr>
                </a:glow>
              </a:effectLst>
            </a:endParaRPr>
          </a:p>
        </p:txBody>
      </p:sp>
      <p:pic>
        <p:nvPicPr>
          <p:cNvPr id="6" name="Picture 14" descr="Simonenko_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199096" y="3501008"/>
            <a:ext cx="2937830" cy="293783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28422" y="4969923"/>
            <a:ext cx="6415786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altLang="uk-UA" sz="2000" i="1" dirty="0">
                <a:effectLst>
                  <a:glow rad="254000">
                    <a:srgbClr val="92D050">
                      <a:alpha val="40000"/>
                    </a:srgbClr>
                  </a:glow>
                </a:effectLst>
              </a:rPr>
              <a:t>На  </a:t>
            </a:r>
            <a:r>
              <a:rPr lang="ru-RU" altLang="uk-UA" sz="2000" b="1" i="1" dirty="0" err="1">
                <a:effectLst>
                  <a:glow rad="254000">
                    <a:srgbClr val="92D050">
                      <a:alpha val="40000"/>
                    </a:srgbClr>
                  </a:glow>
                </a:effectLst>
              </a:rPr>
              <a:t>аверсі</a:t>
            </a:r>
            <a:r>
              <a:rPr lang="ru-RU" altLang="uk-UA" sz="2000" i="1" dirty="0">
                <a:effectLst>
                  <a:glow rad="254000">
                    <a:srgbClr val="92D050">
                      <a:alpha val="40000"/>
                    </a:srgbClr>
                  </a:glow>
                </a:effectLst>
              </a:rPr>
              <a:t> </a:t>
            </a:r>
            <a:r>
              <a:rPr lang="ru-RU" altLang="uk-UA" sz="2000" i="1" dirty="0" err="1">
                <a:effectLst>
                  <a:glow rad="254000">
                    <a:srgbClr val="92D050">
                      <a:alpha val="40000"/>
                    </a:srgbClr>
                  </a:glow>
                </a:effectLst>
              </a:rPr>
              <a:t>монети</a:t>
            </a:r>
            <a:r>
              <a:rPr lang="ru-RU" altLang="uk-UA" sz="2000" i="1" dirty="0">
                <a:effectLst>
                  <a:glow rad="254000">
                    <a:srgbClr val="92D050">
                      <a:alpha val="40000"/>
                    </a:srgbClr>
                  </a:glow>
                </a:effectLst>
              </a:rPr>
              <a:t> </a:t>
            </a:r>
            <a:r>
              <a:rPr lang="ru-RU" altLang="uk-UA" sz="2000" i="1" dirty="0" err="1">
                <a:effectLst>
                  <a:glow rad="254000">
                    <a:srgbClr val="92D050">
                      <a:alpha val="40000"/>
                    </a:srgbClr>
                  </a:glow>
                </a:effectLst>
              </a:rPr>
              <a:t>угорі</a:t>
            </a:r>
            <a:r>
              <a:rPr lang="ru-RU" altLang="uk-UA" sz="2000" i="1" dirty="0">
                <a:effectLst>
                  <a:glow rad="254000">
                    <a:srgbClr val="92D050">
                      <a:alpha val="40000"/>
                    </a:srgbClr>
                  </a:glow>
                </a:effectLst>
              </a:rPr>
              <a:t> </a:t>
            </a:r>
            <a:r>
              <a:rPr lang="ru-RU" altLang="uk-UA" sz="2000" i="1" dirty="0" err="1">
                <a:effectLst>
                  <a:glow rad="254000">
                    <a:srgbClr val="92D050">
                      <a:alpha val="40000"/>
                    </a:srgbClr>
                  </a:glow>
                </a:effectLst>
              </a:rPr>
              <a:t>розміщено</a:t>
            </a:r>
            <a:r>
              <a:rPr lang="ru-RU" altLang="uk-UA" sz="2000" i="1" dirty="0">
                <a:effectLst>
                  <a:glow rad="254000">
                    <a:srgbClr val="92D050">
                      <a:alpha val="40000"/>
                    </a:srgbClr>
                  </a:glow>
                </a:effectLst>
              </a:rPr>
              <a:t> </a:t>
            </a:r>
            <a:r>
              <a:rPr lang="ru-RU" altLang="uk-UA" sz="2000" i="1" dirty="0" err="1">
                <a:effectLst>
                  <a:glow rad="254000">
                    <a:srgbClr val="92D050">
                      <a:alpha val="40000"/>
                    </a:srgbClr>
                  </a:glow>
                </a:effectLst>
              </a:rPr>
              <a:t>малий</a:t>
            </a:r>
            <a:r>
              <a:rPr lang="ru-RU" altLang="uk-UA" sz="2000" i="1" dirty="0">
                <a:effectLst>
                  <a:glow rad="254000">
                    <a:srgbClr val="92D050">
                      <a:alpha val="40000"/>
                    </a:srgbClr>
                  </a:glow>
                </a:effectLst>
              </a:rPr>
              <a:t> </a:t>
            </a:r>
            <a:r>
              <a:rPr lang="ru-RU" altLang="uk-UA" sz="2000" i="1" dirty="0" err="1">
                <a:effectLst>
                  <a:glow rad="254000">
                    <a:srgbClr val="92D050">
                      <a:alpha val="40000"/>
                    </a:srgbClr>
                  </a:glow>
                </a:effectLst>
              </a:rPr>
              <a:t>Державний</a:t>
            </a:r>
            <a:r>
              <a:rPr lang="ru-RU" altLang="uk-UA" sz="2000" i="1" dirty="0">
                <a:effectLst>
                  <a:glow rad="254000">
                    <a:srgbClr val="92D050">
                      <a:alpha val="40000"/>
                    </a:srgbClr>
                  </a:glow>
                </a:effectLst>
              </a:rPr>
              <a:t> Герб </a:t>
            </a:r>
            <a:r>
              <a:rPr lang="ru-RU" altLang="uk-UA" sz="2000" i="1" dirty="0" err="1">
                <a:effectLst>
                  <a:glow rad="254000">
                    <a:srgbClr val="92D050">
                      <a:alpha val="40000"/>
                    </a:srgbClr>
                  </a:glow>
                </a:effectLst>
              </a:rPr>
              <a:t>України</a:t>
            </a:r>
            <a:r>
              <a:rPr lang="ru-RU" altLang="uk-UA" sz="2000" i="1" dirty="0">
                <a:effectLst>
                  <a:glow rad="254000">
                    <a:srgbClr val="92D050">
                      <a:alpha val="40000"/>
                    </a:srgbClr>
                  </a:glow>
                </a:effectLst>
              </a:rPr>
              <a:t>, </a:t>
            </a:r>
            <a:r>
              <a:rPr lang="ru-RU" altLang="uk-UA" sz="2000" i="1" dirty="0" err="1">
                <a:effectLst>
                  <a:glow rad="254000">
                    <a:srgbClr val="92D050">
                      <a:alpha val="40000"/>
                    </a:srgbClr>
                  </a:glow>
                </a:effectLst>
              </a:rPr>
              <a:t>рік</a:t>
            </a:r>
            <a:r>
              <a:rPr lang="ru-RU" altLang="uk-UA" sz="2000" i="1" dirty="0">
                <a:effectLst>
                  <a:glow rad="254000">
                    <a:srgbClr val="92D050">
                      <a:alpha val="40000"/>
                    </a:srgbClr>
                  </a:glow>
                </a:effectLst>
              </a:rPr>
              <a:t> </a:t>
            </a:r>
            <a:r>
              <a:rPr lang="ru-RU" altLang="uk-UA" sz="2000" i="1" dirty="0" err="1">
                <a:effectLst>
                  <a:glow rad="254000">
                    <a:srgbClr val="92D050">
                      <a:alpha val="40000"/>
                    </a:srgbClr>
                  </a:glow>
                </a:effectLst>
              </a:rPr>
              <a:t>карбування</a:t>
            </a:r>
            <a:r>
              <a:rPr lang="ru-RU" altLang="uk-UA" sz="2000" i="1" dirty="0">
                <a:effectLst>
                  <a:glow rad="254000">
                    <a:srgbClr val="92D050">
                      <a:alpha val="40000"/>
                    </a:srgbClr>
                  </a:glow>
                </a:effectLst>
              </a:rPr>
              <a:t> </a:t>
            </a:r>
            <a:r>
              <a:rPr lang="ru-RU" altLang="uk-UA" sz="2000" i="1" dirty="0" err="1">
                <a:effectLst>
                  <a:glow rad="254000">
                    <a:srgbClr val="92D050">
                      <a:alpha val="40000"/>
                    </a:srgbClr>
                  </a:glow>
                </a:effectLst>
              </a:rPr>
              <a:t>монети</a:t>
            </a:r>
            <a:r>
              <a:rPr lang="ru-RU" altLang="uk-UA" sz="2000" i="1" dirty="0">
                <a:effectLst>
                  <a:glow rad="254000">
                    <a:srgbClr val="92D050">
                      <a:alpha val="40000"/>
                    </a:srgbClr>
                  </a:glow>
                </a:effectLst>
              </a:rPr>
              <a:t> – 2008 (</a:t>
            </a:r>
            <a:r>
              <a:rPr lang="ru-RU" altLang="uk-UA" sz="2000" i="1" dirty="0" err="1">
                <a:effectLst>
                  <a:glow rad="254000">
                    <a:srgbClr val="92D050">
                      <a:alpha val="40000"/>
                    </a:srgbClr>
                  </a:glow>
                </a:effectLst>
              </a:rPr>
              <a:t>унизу</a:t>
            </a:r>
            <a:r>
              <a:rPr lang="ru-RU" altLang="uk-UA" sz="2000" i="1" dirty="0">
                <a:effectLst>
                  <a:glow rad="254000">
                    <a:srgbClr val="92D050">
                      <a:alpha val="40000"/>
                    </a:srgbClr>
                  </a:glow>
                </a:effectLst>
              </a:rPr>
              <a:t>) та </a:t>
            </a:r>
            <a:r>
              <a:rPr lang="ru-RU" altLang="uk-UA" sz="2000" i="1" dirty="0" err="1">
                <a:effectLst>
                  <a:glow rad="254000">
                    <a:srgbClr val="92D050">
                      <a:alpha val="40000"/>
                    </a:srgbClr>
                  </a:glow>
                </a:effectLst>
              </a:rPr>
              <a:t>зображено</a:t>
            </a:r>
            <a:r>
              <a:rPr lang="ru-RU" altLang="uk-UA" sz="2000" i="1" dirty="0">
                <a:effectLst>
                  <a:glow rad="254000">
                    <a:srgbClr val="92D050">
                      <a:alpha val="40000"/>
                    </a:srgbClr>
                  </a:glow>
                </a:effectLst>
              </a:rPr>
              <a:t> </a:t>
            </a:r>
            <a:r>
              <a:rPr lang="ru-RU" altLang="uk-UA" sz="2000" i="1" dirty="0" err="1">
                <a:effectLst>
                  <a:glow rad="254000">
                    <a:srgbClr val="92D050">
                      <a:alpha val="40000"/>
                    </a:srgbClr>
                  </a:glow>
                </a:effectLst>
              </a:rPr>
              <a:t>стилізовану</a:t>
            </a:r>
            <a:r>
              <a:rPr lang="ru-RU" altLang="uk-UA" sz="2000" i="1" dirty="0">
                <a:effectLst>
                  <a:glow rad="254000">
                    <a:srgbClr val="92D050">
                      <a:alpha val="40000"/>
                    </a:srgbClr>
                  </a:glow>
                </a:effectLst>
              </a:rPr>
              <a:t> </a:t>
            </a:r>
            <a:r>
              <a:rPr lang="ru-RU" altLang="uk-UA" sz="2000" i="1" dirty="0" err="1">
                <a:effectLst>
                  <a:glow rad="254000">
                    <a:srgbClr val="92D050">
                      <a:alpha val="40000"/>
                    </a:srgbClr>
                  </a:glow>
                </a:effectLst>
              </a:rPr>
              <a:t>композицію</a:t>
            </a:r>
            <a:r>
              <a:rPr lang="ru-RU" altLang="uk-UA" sz="2000" i="1" dirty="0">
                <a:effectLst>
                  <a:glow rad="254000">
                    <a:srgbClr val="92D050">
                      <a:alpha val="40000"/>
                    </a:srgbClr>
                  </a:glow>
                </a:effectLst>
              </a:rPr>
              <a:t>, </a:t>
            </a:r>
            <a:r>
              <a:rPr lang="ru-RU" altLang="uk-UA" sz="2000" i="1" dirty="0" err="1">
                <a:effectLst>
                  <a:glow rad="254000">
                    <a:srgbClr val="92D050">
                      <a:alpha val="40000"/>
                    </a:srgbClr>
                  </a:glow>
                </a:effectLst>
              </a:rPr>
              <a:t>що</a:t>
            </a:r>
            <a:r>
              <a:rPr lang="ru-RU" altLang="uk-UA" sz="2000" i="1" dirty="0">
                <a:effectLst>
                  <a:glow rad="254000">
                    <a:srgbClr val="92D050">
                      <a:alpha val="40000"/>
                    </a:srgbClr>
                  </a:glow>
                </a:effectLst>
              </a:rPr>
              <a:t> </a:t>
            </a:r>
            <a:r>
              <a:rPr lang="ru-RU" altLang="uk-UA" sz="2000" i="1" dirty="0" err="1">
                <a:effectLst>
                  <a:glow rad="254000">
                    <a:srgbClr val="92D050">
                      <a:alpha val="40000"/>
                    </a:srgbClr>
                  </a:glow>
                </a:effectLst>
              </a:rPr>
              <a:t>ілюструє</a:t>
            </a:r>
            <a:r>
              <a:rPr lang="ru-RU" altLang="uk-UA" sz="2000" i="1" dirty="0">
                <a:effectLst>
                  <a:glow rad="254000">
                    <a:srgbClr val="92D050">
                      <a:alpha val="40000"/>
                    </a:srgbClr>
                  </a:glow>
                </a:effectLst>
              </a:rPr>
              <a:t> </a:t>
            </a:r>
            <a:r>
              <a:rPr lang="ru-RU" altLang="uk-UA" sz="2000" i="1" dirty="0" err="1">
                <a:effectLst>
                  <a:glow rad="254000">
                    <a:srgbClr val="92D050">
                      <a:alpha val="40000"/>
                    </a:srgbClr>
                  </a:glow>
                </a:effectLst>
              </a:rPr>
              <a:t>вірш</a:t>
            </a:r>
            <a:r>
              <a:rPr lang="ru-RU" altLang="uk-UA" sz="2000" i="1" dirty="0">
                <a:effectLst>
                  <a:glow rad="254000">
                    <a:srgbClr val="92D050">
                      <a:alpha val="40000"/>
                    </a:srgbClr>
                  </a:glow>
                </a:effectLst>
              </a:rPr>
              <a:t> </a:t>
            </a:r>
            <a:r>
              <a:rPr lang="ru-RU" altLang="uk-UA" sz="2000" i="1" dirty="0" err="1">
                <a:effectLst>
                  <a:glow rad="254000">
                    <a:srgbClr val="92D050">
                      <a:alpha val="40000"/>
                    </a:srgbClr>
                  </a:glow>
                </a:effectLst>
              </a:rPr>
              <a:t>поета</a:t>
            </a:r>
            <a:r>
              <a:rPr lang="ru-RU" altLang="uk-UA" sz="2000" i="1" dirty="0">
                <a:effectLst>
                  <a:glow rad="254000">
                    <a:srgbClr val="92D050">
                      <a:alpha val="40000"/>
                    </a:srgbClr>
                  </a:glow>
                </a:effectLst>
              </a:rPr>
              <a:t> “</a:t>
            </a:r>
            <a:r>
              <a:rPr lang="ru-RU" altLang="uk-UA" sz="2000" i="1" dirty="0" err="1">
                <a:effectLst>
                  <a:glow rad="254000">
                    <a:srgbClr val="92D050">
                      <a:alpha val="40000"/>
                    </a:srgbClr>
                  </a:glow>
                </a:effectLst>
              </a:rPr>
              <a:t>Лебеді</a:t>
            </a:r>
            <a:r>
              <a:rPr lang="ru-RU" altLang="uk-UA" sz="2000" i="1" dirty="0">
                <a:effectLst>
                  <a:glow rad="254000">
                    <a:srgbClr val="92D050">
                      <a:alpha val="40000"/>
                    </a:srgbClr>
                  </a:glow>
                </a:effectLst>
              </a:rPr>
              <a:t> материнства” та логотип Монетного двору </a:t>
            </a:r>
            <a:r>
              <a:rPr lang="ru-RU" altLang="uk-UA" sz="2000" i="1" dirty="0" err="1">
                <a:effectLst>
                  <a:glow rad="254000">
                    <a:srgbClr val="92D050">
                      <a:alpha val="40000"/>
                    </a:srgbClr>
                  </a:glow>
                </a:effectLst>
              </a:rPr>
              <a:t>Національного</a:t>
            </a:r>
            <a:r>
              <a:rPr lang="ru-RU" altLang="uk-UA" sz="2000" i="1" dirty="0">
                <a:effectLst>
                  <a:glow rad="254000">
                    <a:srgbClr val="92D050">
                      <a:alpha val="40000"/>
                    </a:srgbClr>
                  </a:glow>
                </a:effectLst>
              </a:rPr>
              <a:t> банку </a:t>
            </a:r>
            <a:r>
              <a:rPr lang="ru-RU" altLang="uk-UA" sz="2000" i="1" dirty="0" err="1">
                <a:effectLst>
                  <a:glow rad="254000">
                    <a:srgbClr val="92D050">
                      <a:alpha val="40000"/>
                    </a:srgbClr>
                  </a:glow>
                </a:effectLst>
              </a:rPr>
              <a:t>України</a:t>
            </a:r>
            <a:r>
              <a:rPr lang="ru-RU" altLang="uk-UA" sz="2000" i="1" dirty="0">
                <a:effectLst>
                  <a:glow rad="254000">
                    <a:srgbClr val="92D050">
                      <a:alpha val="40000"/>
                    </a:srgbClr>
                  </a:glow>
                </a:effectLst>
              </a:rPr>
              <a:t> (</a:t>
            </a:r>
            <a:r>
              <a:rPr lang="ru-RU" altLang="uk-UA" sz="2000" i="1" dirty="0" err="1">
                <a:effectLst>
                  <a:glow rad="254000">
                    <a:srgbClr val="92D050">
                      <a:alpha val="40000"/>
                    </a:srgbClr>
                  </a:glow>
                </a:effectLst>
              </a:rPr>
              <a:t>ліворуч</a:t>
            </a:r>
            <a:r>
              <a:rPr lang="ru-RU" altLang="uk-UA" sz="2000" i="1" dirty="0">
                <a:effectLst>
                  <a:glow rad="254000">
                    <a:srgbClr val="92D050">
                      <a:alpha val="40000"/>
                    </a:srgbClr>
                  </a:glow>
                </a:effectLst>
              </a:rPr>
              <a:t>). </a:t>
            </a:r>
            <a:endParaRPr lang="ru-RU" altLang="uk-UA" sz="2000" i="1" dirty="0">
              <a:effectLst>
                <a:glow rad="254000">
                  <a:srgbClr val="92D050">
                    <a:alpha val="40000"/>
                  </a:srgb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5972068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ferris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55776" y="188640"/>
            <a:ext cx="3743332" cy="707886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none">
            <a:spAutoFit/>
          </a:bodyPr>
          <a:lstStyle/>
          <a:p>
            <a:r>
              <a:rPr lang="uk-UA" sz="4000" i="1" dirty="0">
                <a:effectLst>
                  <a:outerShdw blurRad="38100" dist="38100" dir="2700000" algn="tl">
                    <a:srgbClr val="000000"/>
                  </a:outerShdw>
                </a:effectLst>
                <a:latin typeface="Monotype Corsiva" pitchFamily="66" charset="0"/>
              </a:rPr>
              <a:t>Твори Симоненка</a:t>
            </a:r>
            <a:endParaRPr lang="uk-UA" sz="4000" i="1" dirty="0"/>
          </a:p>
        </p:txBody>
      </p:sp>
      <p:pic>
        <p:nvPicPr>
          <p:cNvPr id="3" name="Picture 17" descr="b199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66" t="4192" r="9366" b="4193"/>
          <a:stretch>
            <a:fillRect/>
          </a:stretch>
        </p:blipFill>
        <p:spPr bwMode="auto">
          <a:xfrm>
            <a:off x="539552" y="991450"/>
            <a:ext cx="1873250" cy="287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2402" y="1758399"/>
            <a:ext cx="1584325" cy="2451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Рисунок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3258"/>
          <a:stretch>
            <a:fillRect/>
          </a:stretch>
        </p:blipFill>
        <p:spPr bwMode="auto">
          <a:xfrm>
            <a:off x="4427442" y="2708920"/>
            <a:ext cx="2350873" cy="33569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13" descr="5078642B_small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60158" y="692696"/>
            <a:ext cx="1911350" cy="2736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264" y="3630345"/>
            <a:ext cx="1735138" cy="2711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Рисунок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 t="19417"/>
          <a:stretch>
            <a:fillRect/>
          </a:stretch>
        </p:blipFill>
        <p:spPr bwMode="auto">
          <a:xfrm>
            <a:off x="838469" y="4209499"/>
            <a:ext cx="1724025" cy="221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40120506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03848" y="280388"/>
            <a:ext cx="3425938" cy="58477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none">
            <a:spAutoFit/>
          </a:bodyPr>
          <a:lstStyle/>
          <a:p>
            <a:r>
              <a:rPr lang="ru-RU" sz="3200" dirty="0">
                <a:effectLst>
                  <a:outerShdw blurRad="38100" dist="38100" dir="2700000" algn="tl">
                    <a:srgbClr val="000000"/>
                  </a:outerShdw>
                </a:effectLst>
                <a:latin typeface="Monotype Corsiva" pitchFamily="66" charset="0"/>
              </a:rPr>
              <a:t>ОСНОВНІ ТВОРИ:</a:t>
            </a:r>
            <a:endParaRPr lang="uk-UA" sz="32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467544" y="1229416"/>
            <a:ext cx="828092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altLang="uk-UA" sz="3200" b="1" i="1" dirty="0">
                <a:solidFill>
                  <a:schemeClr val="accent3">
                    <a:lumMod val="50000"/>
                  </a:schemeClr>
                </a:solidFill>
                <a:effectLst>
                  <a:glow rad="114300">
                    <a:schemeClr val="accent6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</a:rPr>
              <a:t>Казки «</a:t>
            </a:r>
            <a:r>
              <a:rPr lang="ru-RU" altLang="uk-UA" sz="3200" b="1" i="1" dirty="0" err="1">
                <a:solidFill>
                  <a:schemeClr val="accent3">
                    <a:lumMod val="50000"/>
                  </a:schemeClr>
                </a:solidFill>
                <a:effectLst>
                  <a:glow rad="114300">
                    <a:schemeClr val="accent6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</a:rPr>
              <a:t>Цар</a:t>
            </a:r>
            <a:r>
              <a:rPr lang="ru-RU" altLang="uk-UA" sz="3200" b="1" i="1" dirty="0">
                <a:solidFill>
                  <a:schemeClr val="accent3">
                    <a:lumMod val="50000"/>
                  </a:schemeClr>
                </a:solidFill>
                <a:effectLst>
                  <a:glow rad="114300">
                    <a:schemeClr val="accent6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</a:rPr>
              <a:t> </a:t>
            </a:r>
            <a:r>
              <a:rPr lang="ru-RU" altLang="uk-UA" sz="3200" b="1" i="1" dirty="0" err="1">
                <a:solidFill>
                  <a:schemeClr val="accent3">
                    <a:lumMod val="50000"/>
                  </a:schemeClr>
                </a:solidFill>
                <a:effectLst>
                  <a:glow rad="114300">
                    <a:schemeClr val="accent6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</a:rPr>
              <a:t>Плаксій</a:t>
            </a:r>
            <a:r>
              <a:rPr lang="ru-RU" altLang="uk-UA" sz="3200" b="1" i="1" dirty="0">
                <a:solidFill>
                  <a:schemeClr val="accent3">
                    <a:lumMod val="50000"/>
                  </a:schemeClr>
                </a:solidFill>
                <a:effectLst>
                  <a:glow rad="114300">
                    <a:schemeClr val="accent6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</a:rPr>
              <a:t> та </a:t>
            </a:r>
            <a:r>
              <a:rPr lang="ru-RU" altLang="uk-UA" sz="3200" b="1" i="1" dirty="0" err="1">
                <a:solidFill>
                  <a:schemeClr val="accent3">
                    <a:lumMod val="50000"/>
                  </a:schemeClr>
                </a:solidFill>
                <a:effectLst>
                  <a:glow rad="114300">
                    <a:schemeClr val="accent6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</a:rPr>
              <a:t>Лоскотон</a:t>
            </a:r>
            <a:r>
              <a:rPr lang="ru-RU" altLang="uk-UA" sz="3200" b="1" i="1" dirty="0">
                <a:solidFill>
                  <a:schemeClr val="accent3">
                    <a:lumMod val="50000"/>
                  </a:schemeClr>
                </a:solidFill>
                <a:effectLst>
                  <a:glow rad="114300">
                    <a:schemeClr val="accent6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</a:rPr>
              <a:t>», «Казка про Дурила», «</a:t>
            </a:r>
            <a:r>
              <a:rPr lang="ru-RU" altLang="uk-UA" sz="3200" b="1" i="1" dirty="0" err="1">
                <a:solidFill>
                  <a:schemeClr val="accent3">
                    <a:lumMod val="50000"/>
                  </a:schemeClr>
                </a:solidFill>
                <a:effectLst>
                  <a:glow rad="114300">
                    <a:schemeClr val="accent6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</a:rPr>
              <a:t>Подорож</a:t>
            </a:r>
            <a:r>
              <a:rPr lang="ru-RU" altLang="uk-UA" sz="3200" b="1" i="1" dirty="0">
                <a:solidFill>
                  <a:schemeClr val="accent3">
                    <a:lumMod val="50000"/>
                  </a:schemeClr>
                </a:solidFill>
                <a:effectLst>
                  <a:glow rad="114300">
                    <a:schemeClr val="accent6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</a:rPr>
              <a:t> в </a:t>
            </a:r>
            <a:r>
              <a:rPr lang="ru-RU" altLang="uk-UA" sz="3200" b="1" i="1" dirty="0" err="1">
                <a:solidFill>
                  <a:schemeClr val="accent3">
                    <a:lumMod val="50000"/>
                  </a:schemeClr>
                </a:solidFill>
                <a:effectLst>
                  <a:glow rad="114300">
                    <a:schemeClr val="accent6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</a:rPr>
              <a:t>Країну</a:t>
            </a:r>
            <a:r>
              <a:rPr lang="ru-RU" altLang="uk-UA" sz="3200" b="1" i="1" dirty="0">
                <a:solidFill>
                  <a:schemeClr val="accent3">
                    <a:lumMod val="50000"/>
                  </a:schemeClr>
                </a:solidFill>
                <a:effectLst>
                  <a:glow rad="114300">
                    <a:schemeClr val="accent6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</a:rPr>
              <a:t> </a:t>
            </a:r>
            <a:r>
              <a:rPr lang="ru-RU" altLang="uk-UA" sz="3200" b="1" i="1" dirty="0" err="1">
                <a:solidFill>
                  <a:schemeClr val="accent3">
                    <a:lumMod val="50000"/>
                  </a:schemeClr>
                </a:solidFill>
                <a:effectLst>
                  <a:glow rad="114300">
                    <a:schemeClr val="accent6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</a:rPr>
              <a:t>Навпаки</a:t>
            </a:r>
            <a:r>
              <a:rPr lang="ru-RU" altLang="uk-UA" sz="3200" b="1" i="1" dirty="0">
                <a:solidFill>
                  <a:schemeClr val="accent3">
                    <a:lumMod val="50000"/>
                  </a:schemeClr>
                </a:solidFill>
                <a:effectLst>
                  <a:glow rad="114300">
                    <a:schemeClr val="accent6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</a:rPr>
              <a:t>»</a:t>
            </a:r>
          </a:p>
          <a:p>
            <a:r>
              <a:rPr lang="ru-RU" altLang="uk-UA" sz="3200" b="1" i="1" dirty="0" err="1">
                <a:solidFill>
                  <a:schemeClr val="accent3">
                    <a:lumMod val="50000"/>
                  </a:schemeClr>
                </a:solidFill>
                <a:effectLst>
                  <a:glow rad="114300">
                    <a:schemeClr val="accent6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</a:rPr>
              <a:t>Збірки</a:t>
            </a:r>
            <a:r>
              <a:rPr lang="ru-RU" altLang="uk-UA" sz="3200" b="1" i="1" dirty="0">
                <a:solidFill>
                  <a:schemeClr val="accent3">
                    <a:lumMod val="50000"/>
                  </a:schemeClr>
                </a:solidFill>
                <a:effectLst>
                  <a:glow rad="114300">
                    <a:schemeClr val="accent6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</a:rPr>
              <a:t> </a:t>
            </a:r>
            <a:r>
              <a:rPr lang="ru-RU" altLang="uk-UA" sz="3200" b="1" i="1" dirty="0" err="1">
                <a:solidFill>
                  <a:schemeClr val="accent3">
                    <a:lumMod val="50000"/>
                  </a:schemeClr>
                </a:solidFill>
                <a:effectLst>
                  <a:glow rad="114300">
                    <a:schemeClr val="accent6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</a:rPr>
              <a:t>поезій</a:t>
            </a:r>
            <a:r>
              <a:rPr lang="ru-RU" altLang="uk-UA" sz="3200" b="1" i="1" dirty="0">
                <a:solidFill>
                  <a:schemeClr val="accent3">
                    <a:lumMod val="50000"/>
                  </a:schemeClr>
                </a:solidFill>
                <a:effectLst>
                  <a:glow rad="114300">
                    <a:schemeClr val="accent6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</a:rPr>
              <a:t> «Тиша і </a:t>
            </a:r>
            <a:r>
              <a:rPr lang="ru-RU" altLang="uk-UA" sz="3200" b="1" i="1" dirty="0" err="1">
                <a:solidFill>
                  <a:schemeClr val="accent3">
                    <a:lumMod val="50000"/>
                  </a:schemeClr>
                </a:solidFill>
                <a:effectLst>
                  <a:glow rad="114300">
                    <a:schemeClr val="accent6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</a:rPr>
              <a:t>грім</a:t>
            </a:r>
            <a:r>
              <a:rPr lang="ru-RU" altLang="uk-UA" sz="3200" b="1" i="1" dirty="0">
                <a:solidFill>
                  <a:schemeClr val="accent3">
                    <a:lumMod val="50000"/>
                  </a:schemeClr>
                </a:solidFill>
                <a:effectLst>
                  <a:glow rad="114300">
                    <a:schemeClr val="accent6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</a:rPr>
              <a:t>», «</a:t>
            </a:r>
            <a:r>
              <a:rPr lang="ru-RU" altLang="uk-UA" sz="3200" b="1" i="1" dirty="0" err="1">
                <a:solidFill>
                  <a:schemeClr val="accent3">
                    <a:lumMod val="50000"/>
                  </a:schemeClr>
                </a:solidFill>
                <a:effectLst>
                  <a:glow rad="114300">
                    <a:schemeClr val="accent6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</a:rPr>
              <a:t>Земне</a:t>
            </a:r>
            <a:r>
              <a:rPr lang="ru-RU" altLang="uk-UA" sz="3200" b="1" i="1" dirty="0">
                <a:solidFill>
                  <a:schemeClr val="accent3">
                    <a:lumMod val="50000"/>
                  </a:schemeClr>
                </a:solidFill>
                <a:effectLst>
                  <a:glow rad="114300">
                    <a:schemeClr val="accent6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</a:rPr>
              <a:t> </a:t>
            </a:r>
            <a:r>
              <a:rPr lang="ru-RU" altLang="uk-UA" sz="3200" b="1" i="1" dirty="0" err="1">
                <a:solidFill>
                  <a:schemeClr val="accent3">
                    <a:lumMod val="50000"/>
                  </a:schemeClr>
                </a:solidFill>
                <a:effectLst>
                  <a:glow rad="114300">
                    <a:schemeClr val="accent6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</a:rPr>
              <a:t>тяжіння</a:t>
            </a:r>
            <a:r>
              <a:rPr lang="ru-RU" altLang="uk-UA" sz="3200" b="1" i="1" dirty="0">
                <a:solidFill>
                  <a:schemeClr val="accent3">
                    <a:lumMod val="50000"/>
                  </a:schemeClr>
                </a:solidFill>
                <a:effectLst>
                  <a:glow rad="114300">
                    <a:schemeClr val="accent6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</a:rPr>
              <a:t>», «</a:t>
            </a:r>
            <a:r>
              <a:rPr lang="ru-RU" altLang="uk-UA" sz="3200" b="1" i="1" dirty="0" err="1">
                <a:solidFill>
                  <a:schemeClr val="accent3">
                    <a:lumMod val="50000"/>
                  </a:schemeClr>
                </a:solidFill>
                <a:effectLst>
                  <a:glow rad="114300">
                    <a:schemeClr val="accent6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</a:rPr>
              <a:t>Лебеді</a:t>
            </a:r>
            <a:r>
              <a:rPr lang="ru-RU" altLang="uk-UA" sz="3200" b="1" i="1" dirty="0">
                <a:solidFill>
                  <a:schemeClr val="accent3">
                    <a:lumMod val="50000"/>
                  </a:schemeClr>
                </a:solidFill>
                <a:effectLst>
                  <a:glow rad="114300">
                    <a:schemeClr val="accent6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</a:rPr>
              <a:t> материнства» </a:t>
            </a:r>
          </a:p>
          <a:p>
            <a:r>
              <a:rPr lang="ru-RU" altLang="uk-UA" sz="3200" b="1" i="1" dirty="0" err="1">
                <a:solidFill>
                  <a:schemeClr val="accent3">
                    <a:lumMod val="50000"/>
                  </a:schemeClr>
                </a:solidFill>
                <a:effectLst>
                  <a:glow rad="114300">
                    <a:schemeClr val="accent6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</a:rPr>
              <a:t>Збірка</a:t>
            </a:r>
            <a:r>
              <a:rPr lang="ru-RU" altLang="uk-UA" sz="3200" b="1" i="1" dirty="0">
                <a:solidFill>
                  <a:schemeClr val="accent3">
                    <a:lumMod val="50000"/>
                  </a:schemeClr>
                </a:solidFill>
                <a:effectLst>
                  <a:glow rad="114300">
                    <a:schemeClr val="accent6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</a:rPr>
              <a:t> </a:t>
            </a:r>
            <a:r>
              <a:rPr lang="ru-RU" altLang="uk-UA" sz="3200" b="1" i="1" dirty="0" err="1">
                <a:solidFill>
                  <a:schemeClr val="accent3">
                    <a:lumMod val="50000"/>
                  </a:schemeClr>
                </a:solidFill>
                <a:effectLst>
                  <a:glow rad="114300">
                    <a:schemeClr val="accent6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</a:rPr>
              <a:t>оповідань</a:t>
            </a:r>
            <a:r>
              <a:rPr lang="ru-RU" altLang="uk-UA" sz="3200" b="1" i="1" dirty="0">
                <a:solidFill>
                  <a:schemeClr val="accent3">
                    <a:lumMod val="50000"/>
                  </a:schemeClr>
                </a:solidFill>
                <a:effectLst>
                  <a:glow rad="114300">
                    <a:schemeClr val="accent6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</a:rPr>
              <a:t> і новел «Вино з </a:t>
            </a:r>
            <a:r>
              <a:rPr lang="ru-RU" altLang="uk-UA" sz="3200" b="1" i="1" dirty="0" err="1">
                <a:solidFill>
                  <a:schemeClr val="accent3">
                    <a:lumMod val="50000"/>
                  </a:schemeClr>
                </a:solidFill>
                <a:effectLst>
                  <a:glow rad="114300">
                    <a:schemeClr val="accent6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</a:rPr>
              <a:t>троянд</a:t>
            </a:r>
            <a:r>
              <a:rPr lang="ru-RU" altLang="uk-UA" sz="3200" b="1" i="1" dirty="0">
                <a:solidFill>
                  <a:schemeClr val="accent3">
                    <a:lumMod val="50000"/>
                  </a:schemeClr>
                </a:solidFill>
                <a:effectLst>
                  <a:glow rad="114300">
                    <a:schemeClr val="accent6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</a:rPr>
              <a:t>»</a:t>
            </a:r>
          </a:p>
        </p:txBody>
      </p:sp>
      <p:pic>
        <p:nvPicPr>
          <p:cNvPr id="4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8516" y="3789997"/>
            <a:ext cx="2021789" cy="27089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3789997"/>
            <a:ext cx="2705858" cy="2755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Рисунок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 t="19417"/>
          <a:stretch>
            <a:fillRect/>
          </a:stretch>
        </p:blipFill>
        <p:spPr bwMode="auto">
          <a:xfrm>
            <a:off x="2870305" y="3783961"/>
            <a:ext cx="2709807" cy="28694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5419890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10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39427" y="188640"/>
            <a:ext cx="5976664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altLang="uk-UA" sz="2800" b="1" i="1" dirty="0">
                <a:latin typeface="Cambria" pitchFamily="18" charset="0"/>
              </a:rPr>
              <a:t>13-го грудня 1963р. поет помер у </a:t>
            </a:r>
            <a:r>
              <a:rPr lang="uk-UA" altLang="uk-UA" sz="2800" b="1" i="1" dirty="0" err="1">
                <a:latin typeface="Cambria" pitchFamily="18" charset="0"/>
              </a:rPr>
              <a:t>черкаськ</a:t>
            </a:r>
            <a:r>
              <a:rPr lang="en-US" altLang="uk-UA" sz="2800" b="1" i="1" dirty="0" err="1">
                <a:latin typeface="Cambria" pitchFamily="18" charset="0"/>
              </a:rPr>
              <a:t>i</a:t>
            </a:r>
            <a:r>
              <a:rPr lang="uk-UA" altLang="uk-UA" sz="2800" b="1" i="1" dirty="0">
                <a:latin typeface="Cambria" pitchFamily="18" charset="0"/>
              </a:rPr>
              <a:t>й л</a:t>
            </a:r>
            <a:r>
              <a:rPr lang="en-US" altLang="uk-UA" sz="2800" b="1" i="1" dirty="0" err="1">
                <a:latin typeface="Cambria" pitchFamily="18" charset="0"/>
              </a:rPr>
              <a:t>i</a:t>
            </a:r>
            <a:r>
              <a:rPr lang="uk-UA" altLang="uk-UA" sz="2800" b="1" i="1" dirty="0" err="1">
                <a:latin typeface="Cambria" pitchFamily="18" charset="0"/>
              </a:rPr>
              <a:t>карн</a:t>
            </a:r>
            <a:r>
              <a:rPr lang="en-US" altLang="uk-UA" sz="2800" b="1" i="1" dirty="0" err="1">
                <a:latin typeface="Cambria" pitchFamily="18" charset="0"/>
              </a:rPr>
              <a:t>i</a:t>
            </a:r>
            <a:r>
              <a:rPr lang="en-US" altLang="uk-UA" sz="2800" b="1" i="1" dirty="0">
                <a:latin typeface="Cambria" pitchFamily="18" charset="0"/>
              </a:rPr>
              <a:t> (</a:t>
            </a:r>
            <a:r>
              <a:rPr lang="uk-UA" altLang="uk-UA" sz="2800" b="1" i="1" dirty="0">
                <a:latin typeface="Cambria" pitchFamily="18" charset="0"/>
              </a:rPr>
              <a:t>за </a:t>
            </a:r>
            <a:r>
              <a:rPr lang="uk-UA" altLang="uk-UA" sz="2800" b="1" i="1" dirty="0" err="1">
                <a:latin typeface="Cambria" pitchFamily="18" charset="0"/>
              </a:rPr>
              <a:t>оф</a:t>
            </a:r>
            <a:r>
              <a:rPr lang="en-US" altLang="uk-UA" sz="2800" b="1" i="1" dirty="0" err="1">
                <a:latin typeface="Cambria" pitchFamily="18" charset="0"/>
              </a:rPr>
              <a:t>i</a:t>
            </a:r>
            <a:r>
              <a:rPr lang="uk-UA" altLang="uk-UA" sz="2800" b="1" i="1" dirty="0">
                <a:latin typeface="Cambria" pitchFamily="18" charset="0"/>
              </a:rPr>
              <a:t>ц</a:t>
            </a:r>
            <a:r>
              <a:rPr lang="en-US" altLang="uk-UA" sz="2800" b="1" i="1" dirty="0" err="1">
                <a:latin typeface="Cambria" pitchFamily="18" charset="0"/>
              </a:rPr>
              <a:t>i</a:t>
            </a:r>
            <a:r>
              <a:rPr lang="uk-UA" altLang="uk-UA" sz="2800" b="1" i="1" dirty="0" err="1">
                <a:latin typeface="Cambria" pitchFamily="18" charset="0"/>
              </a:rPr>
              <a:t>йною</a:t>
            </a:r>
            <a:r>
              <a:rPr lang="uk-UA" altLang="uk-UA" sz="2800" b="1" i="1" dirty="0">
                <a:latin typeface="Cambria" pitchFamily="18" charset="0"/>
              </a:rPr>
              <a:t> </a:t>
            </a:r>
            <a:r>
              <a:rPr lang="uk-UA" altLang="uk-UA" sz="2800" b="1" i="1" dirty="0" err="1">
                <a:latin typeface="Cambria" pitchFamily="18" charset="0"/>
              </a:rPr>
              <a:t>верс</a:t>
            </a:r>
            <a:r>
              <a:rPr lang="en-US" altLang="uk-UA" sz="2800" b="1" i="1" dirty="0" err="1">
                <a:latin typeface="Cambria" pitchFamily="18" charset="0"/>
              </a:rPr>
              <a:t>i</a:t>
            </a:r>
            <a:r>
              <a:rPr lang="uk-UA" altLang="uk-UA" sz="2800" b="1" i="1" dirty="0" err="1">
                <a:latin typeface="Cambria" pitchFamily="18" charset="0"/>
              </a:rPr>
              <a:t>єю</a:t>
            </a:r>
            <a:r>
              <a:rPr lang="uk-UA" altLang="uk-UA" sz="2800" b="1" i="1" dirty="0">
                <a:latin typeface="Cambria" pitchFamily="18" charset="0"/>
              </a:rPr>
              <a:t>, в</a:t>
            </a:r>
            <a:r>
              <a:rPr lang="en-US" altLang="uk-UA" sz="2800" b="1" i="1" dirty="0" err="1">
                <a:latin typeface="Cambria" pitchFamily="18" charset="0"/>
              </a:rPr>
              <a:t>i</a:t>
            </a:r>
            <a:r>
              <a:rPr lang="uk-UA" altLang="uk-UA" sz="2800" b="1" i="1" dirty="0">
                <a:latin typeface="Cambria" pitchFamily="18" charset="0"/>
              </a:rPr>
              <a:t>д раку), похований у Черкасах. </a:t>
            </a:r>
            <a:endParaRPr lang="uk-UA" altLang="uk-UA" sz="2800" i="1" dirty="0">
              <a:latin typeface="Franklin Gothic Book" pitchFamily="34" charset="0"/>
            </a:endParaRPr>
          </a:p>
        </p:txBody>
      </p:sp>
      <p:pic>
        <p:nvPicPr>
          <p:cNvPr id="3" name="Picture 6"/>
          <p:cNvPicPr>
            <a:picLocks noChangeAspect="1" noChangeArrowheads="1"/>
          </p:cNvPicPr>
          <p:nvPr/>
        </p:nvPicPr>
        <p:blipFill>
          <a:blip r:embed="rId2">
            <a:extLst/>
          </a:blip>
          <a:srcRect/>
          <a:stretch>
            <a:fillRect/>
          </a:stretch>
        </p:blipFill>
        <p:spPr bwMode="auto">
          <a:xfrm>
            <a:off x="3491880" y="2204864"/>
            <a:ext cx="4928279" cy="338685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4" name="Picture 7"/>
          <p:cNvPicPr>
            <a:picLocks noChangeAspect="1" noChangeArrowheads="1"/>
          </p:cNvPicPr>
          <p:nvPr/>
        </p:nvPicPr>
        <p:blipFill>
          <a:blip r:embed="rId3">
            <a:extLst/>
          </a:blip>
          <a:srcRect/>
          <a:stretch>
            <a:fillRect/>
          </a:stretch>
        </p:blipFill>
        <p:spPr bwMode="auto">
          <a:xfrm>
            <a:off x="709433" y="1700808"/>
            <a:ext cx="2664296" cy="375333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</p:spTree>
    <p:extLst>
      <p:ext uri="{BB962C8B-B14F-4D97-AF65-F5344CB8AC3E}">
        <p14:creationId xmlns:p14="http://schemas.microsoft.com/office/powerpoint/2010/main" val="66183102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http://image.tsn.ua/media/images2/original/Aug2012/38365344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572697"/>
            <a:ext cx="3756459" cy="25043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39279" y="3383178"/>
            <a:ext cx="6912768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charset="0"/>
              <a:buNone/>
            </a:pPr>
            <a:r>
              <a:rPr lang="ru-RU" altLang="uk-UA" sz="3200" b="1" i="1" dirty="0">
                <a:solidFill>
                  <a:schemeClr val="bg2">
                    <a:lumMod val="25000"/>
                  </a:schemeClr>
                </a:solidFill>
              </a:rPr>
              <a:t>17 листопада 2010 </a:t>
            </a:r>
          </a:p>
          <a:p>
            <a:pPr>
              <a:buFont typeface="Arial" charset="0"/>
              <a:buNone/>
            </a:pPr>
            <a:r>
              <a:rPr lang="ru-RU" altLang="uk-UA" sz="3200" b="1" i="1" dirty="0">
                <a:solidFill>
                  <a:schemeClr val="bg2">
                    <a:lumMod val="25000"/>
                  </a:schemeClr>
                </a:solidFill>
              </a:rPr>
              <a:t>року у </a:t>
            </a:r>
            <a:r>
              <a:rPr lang="ru-RU" altLang="uk-UA" sz="3200" b="1" i="1" dirty="0" err="1">
                <a:solidFill>
                  <a:schemeClr val="bg2">
                    <a:lumMod val="25000"/>
                  </a:schemeClr>
                </a:solidFill>
              </a:rPr>
              <a:t>місті</a:t>
            </a:r>
            <a:r>
              <a:rPr lang="ru-RU" altLang="uk-UA" sz="3200" b="1" i="1" dirty="0">
                <a:solidFill>
                  <a:schemeClr val="bg2">
                    <a:lumMod val="25000"/>
                  </a:schemeClr>
                </a:solidFill>
              </a:rPr>
              <a:t> </a:t>
            </a:r>
          </a:p>
          <a:p>
            <a:pPr>
              <a:buFont typeface="Arial" charset="0"/>
              <a:buNone/>
            </a:pPr>
            <a:r>
              <a:rPr lang="ru-RU" altLang="uk-UA" sz="3200" b="1" i="1" dirty="0" err="1">
                <a:solidFill>
                  <a:schemeClr val="bg2">
                    <a:lumMod val="25000"/>
                  </a:schemeClr>
                </a:solidFill>
              </a:rPr>
              <a:t>Черкасах</a:t>
            </a:r>
            <a:r>
              <a:rPr lang="ru-RU" altLang="uk-UA" sz="3200" b="1" i="1" dirty="0">
                <a:solidFill>
                  <a:schemeClr val="bg2">
                    <a:lumMod val="25000"/>
                  </a:schemeClr>
                </a:solidFill>
              </a:rPr>
              <a:t> на </a:t>
            </a:r>
          </a:p>
          <a:p>
            <a:pPr>
              <a:buFont typeface="Arial" charset="0"/>
              <a:buNone/>
            </a:pPr>
            <a:r>
              <a:rPr lang="ru-RU" altLang="uk-UA" sz="3200" b="1" i="1" dirty="0" err="1">
                <a:solidFill>
                  <a:schemeClr val="bg2">
                    <a:lumMod val="25000"/>
                  </a:schemeClr>
                </a:solidFill>
              </a:rPr>
              <a:t>вулиці</a:t>
            </a:r>
            <a:r>
              <a:rPr lang="ru-RU" altLang="uk-UA" sz="3200" b="1" i="1" dirty="0">
                <a:solidFill>
                  <a:schemeClr val="bg2">
                    <a:lumMod val="25000"/>
                  </a:schemeClr>
                </a:solidFill>
              </a:rPr>
              <a:t> Фрунзе </a:t>
            </a:r>
          </a:p>
          <a:p>
            <a:pPr>
              <a:buFont typeface="Arial" charset="0"/>
              <a:buNone/>
            </a:pPr>
            <a:r>
              <a:rPr lang="ru-RU" altLang="uk-UA" sz="3200" b="1" i="1" dirty="0" err="1">
                <a:solidFill>
                  <a:schemeClr val="bg2">
                    <a:lumMod val="25000"/>
                  </a:schemeClr>
                </a:solidFill>
              </a:rPr>
              <a:t>був</a:t>
            </a:r>
            <a:r>
              <a:rPr lang="ru-RU" altLang="uk-UA" sz="3200" b="1" i="1" dirty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ru-RU" altLang="uk-UA" sz="3200" b="1" i="1" dirty="0" err="1">
                <a:solidFill>
                  <a:schemeClr val="bg2">
                    <a:lumMod val="25000"/>
                  </a:schemeClr>
                </a:solidFill>
              </a:rPr>
              <a:t>відкритий</a:t>
            </a:r>
            <a:r>
              <a:rPr lang="ru-RU" altLang="uk-UA" sz="3200" b="1" i="1" dirty="0">
                <a:solidFill>
                  <a:schemeClr val="bg2">
                    <a:lumMod val="25000"/>
                  </a:schemeClr>
                </a:solidFill>
              </a:rPr>
              <a:t> </a:t>
            </a:r>
          </a:p>
          <a:p>
            <a:pPr>
              <a:buFont typeface="Arial" charset="0"/>
              <a:buNone/>
            </a:pPr>
            <a:r>
              <a:rPr lang="ru-RU" altLang="uk-UA" sz="3200" b="1" i="1" dirty="0" err="1">
                <a:solidFill>
                  <a:schemeClr val="bg2">
                    <a:lumMod val="25000"/>
                  </a:schemeClr>
                </a:solidFill>
              </a:rPr>
              <a:t>пам'ятник</a:t>
            </a:r>
            <a:r>
              <a:rPr lang="ru-RU" altLang="uk-UA" sz="3200" b="1" i="1" dirty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ru-RU" altLang="uk-UA" sz="3200" b="1" i="1" dirty="0" err="1">
                <a:solidFill>
                  <a:schemeClr val="bg2">
                    <a:lumMod val="25000"/>
                  </a:schemeClr>
                </a:solidFill>
              </a:rPr>
              <a:t>поетові</a:t>
            </a:r>
            <a:r>
              <a:rPr lang="ru-RU" altLang="uk-UA" sz="3200" b="1" i="1" dirty="0"/>
              <a:t>.</a:t>
            </a:r>
            <a:endParaRPr lang="uk-UA" sz="3200" b="1" i="1" dirty="0"/>
          </a:p>
        </p:txBody>
      </p:sp>
      <p:pic>
        <p:nvPicPr>
          <p:cNvPr id="12292" name="Picture 4" descr="http://img1.liveinternet.ru/images/attach/c/5/84/765/84765607_Stmon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9" y="16541"/>
            <a:ext cx="4499992" cy="68414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257116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Содержимое 3" descr="U15lpW6FFAE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-7315" y="-174506"/>
            <a:ext cx="5256212" cy="7024688"/>
          </a:xfrm>
          <a:prstGeom prst="rect">
            <a:avLst/>
          </a:prstGeom>
        </p:spPr>
      </p:pic>
      <p:pic>
        <p:nvPicPr>
          <p:cNvPr id="16386" name="Picture 2" descr="http://bereh.net/_ph/45/2/852580557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6108" y="0"/>
            <a:ext cx="3240360" cy="340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88" name="Picture 4" descr="http://helsinki.org.ua/files/photos/1290071204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1338" y="2861518"/>
            <a:ext cx="2809875" cy="3743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677583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17" descr="(8 січня 1935 - 13 грудня 1963)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56" r="8389"/>
          <a:stretch>
            <a:fillRect/>
          </a:stretch>
        </p:blipFill>
        <p:spPr>
          <a:xfrm>
            <a:off x="971600" y="476672"/>
            <a:ext cx="3096344" cy="3030191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4085069" y="467421"/>
            <a:ext cx="5058931" cy="12557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ru-RU" altLang="uk-UA" sz="2800" i="1" dirty="0">
                <a:effectLst>
                  <a:glow rad="266700">
                    <a:srgbClr val="FFC000"/>
                  </a:glow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Василь Симоненко (</a:t>
            </a:r>
            <a:r>
              <a:rPr lang="ru-RU" altLang="uk-UA" sz="2800" i="1" dirty="0">
                <a:effectLst>
                  <a:glow rad="266700">
                    <a:srgbClr val="FFC000"/>
                  </a:glow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псевдоніми</a:t>
            </a:r>
            <a:r>
              <a:rPr lang="ru-RU" altLang="uk-UA" sz="2800" i="1" dirty="0">
                <a:effectLst>
                  <a:glow rad="266700">
                    <a:srgbClr val="FFC000"/>
                  </a:glow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 - </a:t>
            </a:r>
            <a:r>
              <a:rPr lang="ru-RU" altLang="uk-UA" sz="2800" i="1" dirty="0">
                <a:effectLst>
                  <a:glow rad="266700">
                    <a:srgbClr val="FFC000"/>
                  </a:glow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В.Щербань</a:t>
            </a:r>
            <a:r>
              <a:rPr lang="ru-RU" altLang="uk-UA" sz="2800" i="1" dirty="0">
                <a:effectLst>
                  <a:glow rad="266700">
                    <a:srgbClr val="FFC000"/>
                  </a:glow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, </a:t>
            </a:r>
            <a:r>
              <a:rPr lang="ru-RU" altLang="uk-UA" sz="2800" i="1" dirty="0">
                <a:effectLst>
                  <a:glow rad="266700">
                    <a:srgbClr val="FFC000"/>
                  </a:glow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С.Василенко</a:t>
            </a:r>
            <a:r>
              <a:rPr lang="ru-RU" altLang="uk-UA" sz="2800" i="1" dirty="0">
                <a:effectLst>
                  <a:glow rad="266700">
                    <a:srgbClr val="FFC000"/>
                  </a:glow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, Симон) </a:t>
            </a:r>
            <a:endParaRPr lang="ru-RU" altLang="uk-UA" sz="2800" i="1" dirty="0">
              <a:effectLst>
                <a:glow rad="266700">
                  <a:srgbClr val="FFC000"/>
                </a:glow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4211960" y="1960770"/>
            <a:ext cx="4580446" cy="10895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ru-RU" altLang="uk-UA" sz="2400" i="1" dirty="0">
                <a:effectLst>
                  <a:glow rad="266700">
                    <a:schemeClr val="tx2">
                      <a:lumMod val="60000"/>
                      <a:lumOff val="4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Народився</a:t>
            </a:r>
            <a:r>
              <a:rPr lang="ru-RU" altLang="uk-UA" sz="2400" i="1" dirty="0">
                <a:effectLst>
                  <a:glow rad="266700">
                    <a:schemeClr val="tx2">
                      <a:lumMod val="60000"/>
                      <a:lumOff val="4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 8 </a:t>
            </a:r>
            <a:r>
              <a:rPr lang="ru-RU" altLang="uk-UA" sz="2400" i="1" dirty="0">
                <a:effectLst>
                  <a:glow rad="266700">
                    <a:schemeClr val="tx2">
                      <a:lumMod val="60000"/>
                      <a:lumOff val="4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січня</a:t>
            </a:r>
            <a:r>
              <a:rPr lang="ru-RU" altLang="uk-UA" sz="2400" i="1" dirty="0">
                <a:effectLst>
                  <a:glow rad="266700">
                    <a:schemeClr val="tx2">
                      <a:lumMod val="60000"/>
                      <a:lumOff val="4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 1935 року в </a:t>
            </a:r>
            <a:r>
              <a:rPr lang="ru-RU" altLang="uk-UA" sz="2400" i="1" dirty="0">
                <a:effectLst>
                  <a:glow rad="266700">
                    <a:schemeClr val="tx2">
                      <a:lumMod val="60000"/>
                      <a:lumOff val="4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селі</a:t>
            </a:r>
            <a:r>
              <a:rPr lang="ru-RU" altLang="uk-UA" sz="2400" i="1" dirty="0">
                <a:effectLst>
                  <a:glow rad="266700">
                    <a:schemeClr val="tx2">
                      <a:lumMod val="60000"/>
                      <a:lumOff val="4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 </a:t>
            </a:r>
            <a:r>
              <a:rPr lang="ru-RU" altLang="uk-UA" sz="2400" i="1" dirty="0">
                <a:effectLst>
                  <a:glow rad="266700">
                    <a:schemeClr val="tx2">
                      <a:lumMod val="60000"/>
                      <a:lumOff val="4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Біївці</a:t>
            </a:r>
            <a:r>
              <a:rPr lang="ru-RU" altLang="uk-UA" sz="2400" i="1" dirty="0">
                <a:effectLst>
                  <a:glow rad="266700">
                    <a:schemeClr val="tx2">
                      <a:lumMod val="60000"/>
                      <a:lumOff val="4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 </a:t>
            </a:r>
            <a:r>
              <a:rPr lang="ru-RU" altLang="uk-UA" sz="2400" i="1" dirty="0">
                <a:effectLst>
                  <a:glow rad="266700">
                    <a:schemeClr val="tx2">
                      <a:lumMod val="60000"/>
                      <a:lumOff val="4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Лубненського</a:t>
            </a:r>
            <a:r>
              <a:rPr lang="ru-RU" altLang="uk-UA" sz="2400" i="1" dirty="0">
                <a:effectLst>
                  <a:glow rad="266700">
                    <a:schemeClr val="tx2">
                      <a:lumMod val="60000"/>
                      <a:lumOff val="4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 району на </a:t>
            </a:r>
            <a:r>
              <a:rPr lang="ru-RU" altLang="uk-UA" sz="2400" i="1" dirty="0">
                <a:effectLst>
                  <a:glow rad="266700">
                    <a:schemeClr val="tx2">
                      <a:lumMod val="60000"/>
                      <a:lumOff val="4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Полтавщині</a:t>
            </a:r>
            <a:r>
              <a:rPr lang="ru-RU" altLang="uk-UA" sz="2400" i="1" dirty="0">
                <a:effectLst>
                  <a:glow rad="266700">
                    <a:schemeClr val="tx2">
                      <a:lumMod val="60000"/>
                      <a:lumOff val="4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.</a:t>
            </a:r>
            <a:r>
              <a:rPr lang="ru-RU" altLang="uk-UA" sz="2400" i="1" dirty="0">
                <a:effectLst>
                  <a:glow rad="266700">
                    <a:schemeClr val="tx2">
                      <a:lumMod val="60000"/>
                      <a:lumOff val="4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endParaRPr lang="ru-RU" altLang="uk-UA" sz="2400" i="1" dirty="0">
              <a:effectLst>
                <a:glow rad="266700">
                  <a:schemeClr val="tx2">
                    <a:lumMod val="60000"/>
                    <a:lumOff val="40000"/>
                  </a:schemeClr>
                </a:glow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23528" y="3645024"/>
            <a:ext cx="8468878" cy="28500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</a:pPr>
            <a:r>
              <a:rPr lang="ru-RU" altLang="uk-UA" sz="2800" i="1" dirty="0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Закінчив</a:t>
            </a:r>
            <a:r>
              <a:rPr lang="ru-RU" altLang="uk-UA" sz="2800" i="1" dirty="0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 </a:t>
            </a:r>
            <a:r>
              <a:rPr lang="ru-RU" altLang="uk-UA" sz="2800" i="1" dirty="0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середню</a:t>
            </a:r>
            <a:r>
              <a:rPr lang="ru-RU" altLang="uk-UA" sz="2800" i="1" dirty="0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 школу в </a:t>
            </a:r>
            <a:r>
              <a:rPr lang="ru-RU" altLang="uk-UA" sz="2800" i="1" dirty="0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сусідньому</a:t>
            </a:r>
            <a:r>
              <a:rPr lang="ru-RU" altLang="uk-UA" sz="2800" i="1" dirty="0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 </a:t>
            </a:r>
            <a:r>
              <a:rPr lang="ru-RU" altLang="uk-UA" sz="2800" i="1" dirty="0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селі</a:t>
            </a:r>
            <a:r>
              <a:rPr lang="ru-RU" altLang="uk-UA" sz="2800" i="1" dirty="0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 </a:t>
            </a:r>
            <a:r>
              <a:rPr lang="ru-RU" altLang="uk-UA" sz="2800" i="1" dirty="0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Тарандинцях</a:t>
            </a:r>
            <a:endParaRPr lang="ru-RU" altLang="uk-UA" sz="2800" i="1" dirty="0">
              <a:solidFill>
                <a:schemeClr val="accent2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</a:endParaRPr>
          </a:p>
          <a:p>
            <a:pPr>
              <a:lnSpc>
                <a:spcPct val="80000"/>
              </a:lnSpc>
            </a:pPr>
            <a:r>
              <a:rPr lang="ru-RU" altLang="uk-UA" sz="2800" i="1" dirty="0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Вступив на факультет </a:t>
            </a:r>
            <a:r>
              <a:rPr lang="ru-RU" altLang="uk-UA" sz="2800" i="1" dirty="0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журналістики</a:t>
            </a:r>
            <a:r>
              <a:rPr lang="ru-RU" altLang="uk-UA" sz="2800" i="1" dirty="0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 </a:t>
            </a:r>
            <a:r>
              <a:rPr lang="ru-RU" altLang="uk-UA" sz="2800" i="1" dirty="0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Київського</a:t>
            </a:r>
            <a:r>
              <a:rPr lang="ru-RU" altLang="uk-UA" sz="2800" i="1" dirty="0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 </a:t>
            </a:r>
            <a:r>
              <a:rPr lang="ru-RU" altLang="uk-UA" sz="2800" i="1" dirty="0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університету</a:t>
            </a:r>
            <a:r>
              <a:rPr lang="ru-RU" altLang="uk-UA" sz="2800" i="1" dirty="0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 </a:t>
            </a:r>
            <a:r>
              <a:rPr lang="ru-RU" altLang="uk-UA" sz="2800" i="1" dirty="0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імені</a:t>
            </a:r>
            <a:r>
              <a:rPr lang="ru-RU" altLang="uk-UA" sz="2800" i="1" dirty="0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 Тараса Шевченко, де брав участь в </a:t>
            </a:r>
            <a:r>
              <a:rPr lang="ru-RU" altLang="uk-UA" sz="2800" i="1" dirty="0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літературній</a:t>
            </a:r>
            <a:r>
              <a:rPr lang="ru-RU" altLang="uk-UA" sz="2800" i="1" dirty="0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 </a:t>
            </a:r>
            <a:r>
              <a:rPr lang="ru-RU" altLang="uk-UA" sz="2800" i="1" dirty="0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студії</a:t>
            </a:r>
            <a:r>
              <a:rPr lang="ru-RU" altLang="uk-UA" sz="2800" i="1" dirty="0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 </a:t>
            </a:r>
            <a:r>
              <a:rPr lang="ru-RU" altLang="uk-UA" sz="2800" i="1" dirty="0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імені</a:t>
            </a:r>
            <a:r>
              <a:rPr lang="ru-RU" altLang="uk-UA" sz="2800" i="1" dirty="0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 Василя Чумака (СІЧ). </a:t>
            </a:r>
          </a:p>
          <a:p>
            <a:pPr>
              <a:lnSpc>
                <a:spcPct val="80000"/>
              </a:lnSpc>
            </a:pPr>
            <a:r>
              <a:rPr lang="ru-RU" altLang="uk-UA" sz="2800" i="1" dirty="0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В 1957-1960 роках </a:t>
            </a:r>
            <a:r>
              <a:rPr lang="ru-RU" altLang="uk-UA" sz="2800" i="1" dirty="0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працював</a:t>
            </a:r>
            <a:r>
              <a:rPr lang="ru-RU" altLang="uk-UA" sz="2800" i="1" dirty="0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 в </a:t>
            </a:r>
            <a:r>
              <a:rPr lang="ru-RU" altLang="uk-UA" sz="2800" i="1" dirty="0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газеті</a:t>
            </a:r>
            <a:r>
              <a:rPr lang="ru-RU" altLang="uk-UA" sz="2800" i="1" dirty="0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 "</a:t>
            </a:r>
            <a:r>
              <a:rPr lang="ru-RU" altLang="uk-UA" sz="2800" i="1" dirty="0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Черкаська</a:t>
            </a:r>
            <a:r>
              <a:rPr lang="ru-RU" altLang="uk-UA" sz="2800" i="1" dirty="0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 правда", в 1960-1963 роках - в </a:t>
            </a:r>
            <a:r>
              <a:rPr lang="ru-RU" altLang="uk-UA" sz="2800" i="1" dirty="0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газеті</a:t>
            </a:r>
            <a:r>
              <a:rPr lang="ru-RU" altLang="uk-UA" sz="2800" i="1" dirty="0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 "Молодь </a:t>
            </a:r>
            <a:r>
              <a:rPr lang="ru-RU" altLang="uk-UA" sz="2800" i="1" dirty="0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Черкащини</a:t>
            </a:r>
            <a:r>
              <a:rPr lang="ru-RU" altLang="uk-UA" sz="2800" i="1" dirty="0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", </a:t>
            </a:r>
            <a:r>
              <a:rPr lang="ru-RU" altLang="uk-UA" sz="2800" i="1" dirty="0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особистим</a:t>
            </a:r>
            <a:r>
              <a:rPr lang="ru-RU" altLang="uk-UA" sz="2800" i="1" dirty="0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 </a:t>
            </a:r>
            <a:r>
              <a:rPr lang="ru-RU" altLang="uk-UA" sz="2800" i="1" dirty="0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кореспондентом</a:t>
            </a:r>
            <a:r>
              <a:rPr lang="ru-RU" altLang="uk-UA" sz="2800" i="1" dirty="0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 "</a:t>
            </a:r>
            <a:r>
              <a:rPr lang="ru-RU" altLang="uk-UA" sz="2800" i="1" dirty="0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Робітничої</a:t>
            </a:r>
            <a:r>
              <a:rPr lang="ru-RU" altLang="uk-UA" sz="2800" i="1" dirty="0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 </a:t>
            </a:r>
            <a:r>
              <a:rPr lang="ru-RU" altLang="uk-UA" sz="2800" i="1" dirty="0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газети</a:t>
            </a:r>
            <a:r>
              <a:rPr lang="ru-RU" altLang="uk-UA" sz="2800" i="1" dirty="0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", </a:t>
            </a:r>
            <a:r>
              <a:rPr lang="ru-RU" altLang="uk-UA" sz="2800" i="1" dirty="0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займався</a:t>
            </a:r>
            <a:r>
              <a:rPr lang="ru-RU" altLang="uk-UA" sz="2800" i="1" dirty="0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 </a:t>
            </a:r>
            <a:r>
              <a:rPr lang="ru-RU" altLang="uk-UA" sz="2800" i="1" dirty="0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літературною</a:t>
            </a:r>
            <a:r>
              <a:rPr lang="ru-RU" altLang="uk-UA" sz="2800" i="1" dirty="0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 </a:t>
            </a:r>
            <a:r>
              <a:rPr lang="ru-RU" altLang="uk-UA" sz="2800" i="1" dirty="0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творчістю</a:t>
            </a:r>
            <a:r>
              <a:rPr lang="ru-RU" altLang="uk-UA" sz="2800" i="1" dirty="0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. </a:t>
            </a:r>
            <a:endParaRPr lang="ru-RU" altLang="uk-UA" sz="2800" i="1" dirty="0">
              <a:solidFill>
                <a:schemeClr val="accent2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0652916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39552" y="260648"/>
            <a:ext cx="792088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altLang="uk-UA" sz="3600" i="1" dirty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Monotype Corsiva" pitchFamily="66" charset="0"/>
              </a:rPr>
              <a:t>Хата , в якій народився Василь.</a:t>
            </a:r>
            <a:br>
              <a:rPr lang="uk-UA" altLang="uk-UA" sz="3600" i="1" dirty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Monotype Corsiva" pitchFamily="66" charset="0"/>
              </a:rPr>
            </a:br>
            <a:r>
              <a:rPr lang="uk-UA" altLang="uk-UA" sz="3600" i="1" dirty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Monotype Corsiva" pitchFamily="66" charset="0"/>
              </a:rPr>
              <a:t>Село </a:t>
            </a:r>
            <a:r>
              <a:rPr lang="uk-UA" altLang="uk-UA" sz="3600" i="1" dirty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Monotype Corsiva" pitchFamily="66" charset="0"/>
              </a:rPr>
              <a:t>Біївці</a:t>
            </a:r>
            <a:r>
              <a:rPr lang="uk-UA" altLang="uk-UA" sz="3600" i="1" dirty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Monotype Corsiva" pitchFamily="66" charset="0"/>
              </a:rPr>
              <a:t> Лубенського району</a:t>
            </a:r>
            <a:endParaRPr lang="uk-UA" sz="3600" i="1" dirty="0">
              <a:solidFill>
                <a:schemeClr val="accent4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3" name="Picture 10" descr="Хата у селі Біївці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86106" y="1628800"/>
            <a:ext cx="5033966" cy="4458994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5465828" y="1479418"/>
            <a:ext cx="4355976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altLang="uk-UA" sz="2800" b="1" i="1" dirty="0">
                <a:solidFill>
                  <a:schemeClr val="accent2">
                    <a:lumMod val="50000"/>
                  </a:schemeClr>
                </a:solidFill>
                <a:effectLst>
                  <a:glow rad="723900">
                    <a:schemeClr val="accent5">
                      <a:lumMod val="60000"/>
                      <a:lumOff val="40000"/>
                    </a:schemeClr>
                  </a:glow>
                </a:effectLst>
                <a:latin typeface="Monotype Corsiva" pitchFamily="66" charset="0"/>
              </a:rPr>
              <a:t>Пам</a:t>
            </a:r>
            <a:r>
              <a:rPr lang="en-US" altLang="uk-UA" sz="2800" b="1" i="1" dirty="0">
                <a:solidFill>
                  <a:schemeClr val="accent2">
                    <a:lumMod val="50000"/>
                  </a:schemeClr>
                </a:solidFill>
                <a:effectLst>
                  <a:glow rad="723900">
                    <a:schemeClr val="accent5">
                      <a:lumMod val="60000"/>
                      <a:lumOff val="40000"/>
                    </a:schemeClr>
                  </a:glow>
                </a:effectLst>
                <a:latin typeface="Monotype Corsiva" pitchFamily="66" charset="0"/>
              </a:rPr>
              <a:t>’</a:t>
            </a:r>
            <a:r>
              <a:rPr lang="uk-UA" altLang="uk-UA" sz="2800" b="1" i="1" dirty="0">
                <a:solidFill>
                  <a:schemeClr val="accent2">
                    <a:lumMod val="50000"/>
                  </a:schemeClr>
                </a:solidFill>
                <a:effectLst>
                  <a:glow rad="723900">
                    <a:schemeClr val="accent5">
                      <a:lumMod val="60000"/>
                      <a:lumOff val="40000"/>
                    </a:schemeClr>
                  </a:glow>
                </a:effectLst>
                <a:latin typeface="Monotype Corsiva" pitchFamily="66" charset="0"/>
              </a:rPr>
              <a:t>ятник</a:t>
            </a:r>
            <a:r>
              <a:rPr lang="uk-UA" altLang="uk-UA" sz="2800" b="1" i="1" dirty="0">
                <a:solidFill>
                  <a:schemeClr val="accent2">
                    <a:lumMod val="50000"/>
                  </a:schemeClr>
                </a:solidFill>
                <a:effectLst>
                  <a:glow rad="723900">
                    <a:schemeClr val="accent5">
                      <a:lumMod val="60000"/>
                      <a:lumOff val="40000"/>
                    </a:schemeClr>
                  </a:glow>
                </a:effectLst>
                <a:latin typeface="Monotype Corsiva" pitchFamily="66" charset="0"/>
              </a:rPr>
              <a:t> Василеві Симоненку </a:t>
            </a:r>
          </a:p>
          <a:p>
            <a:r>
              <a:rPr lang="uk-UA" altLang="uk-UA" sz="2800" b="1" i="1" dirty="0">
                <a:solidFill>
                  <a:schemeClr val="accent2">
                    <a:lumMod val="50000"/>
                  </a:schemeClr>
                </a:solidFill>
                <a:effectLst>
                  <a:glow rad="723900">
                    <a:schemeClr val="accent5">
                      <a:lumMod val="60000"/>
                      <a:lumOff val="40000"/>
                    </a:schemeClr>
                  </a:glow>
                </a:effectLst>
                <a:latin typeface="Monotype Corsiva" pitchFamily="66" charset="0"/>
              </a:rPr>
              <a:t>біля садиби в </a:t>
            </a:r>
            <a:r>
              <a:rPr lang="uk-UA" altLang="uk-UA" sz="2800" b="1" i="1" dirty="0">
                <a:solidFill>
                  <a:schemeClr val="accent2">
                    <a:lumMod val="50000"/>
                  </a:schemeClr>
                </a:solidFill>
                <a:effectLst>
                  <a:glow rad="723900">
                    <a:schemeClr val="accent5">
                      <a:lumMod val="60000"/>
                      <a:lumOff val="40000"/>
                    </a:schemeClr>
                  </a:glow>
                </a:effectLst>
                <a:latin typeface="Monotype Corsiva" pitchFamily="66" charset="0"/>
              </a:rPr>
              <a:t>Біївцях</a:t>
            </a:r>
            <a:endParaRPr lang="ru-RU" altLang="uk-UA" sz="2800" b="1" i="1" dirty="0">
              <a:solidFill>
                <a:schemeClr val="accent2">
                  <a:lumMod val="50000"/>
                </a:schemeClr>
              </a:solidFill>
              <a:effectLst>
                <a:glow rad="723900">
                  <a:schemeClr val="accent5">
                    <a:lumMod val="60000"/>
                    <a:lumOff val="40000"/>
                  </a:schemeClr>
                </a:glow>
              </a:effectLst>
              <a:latin typeface="Monotype Corsiva" pitchFamily="66" charset="0"/>
            </a:endParaRPr>
          </a:p>
        </p:txBody>
      </p:sp>
      <p:pic>
        <p:nvPicPr>
          <p:cNvPr id="1026" name="Picture 2" descr="http://i1.poltava.pl.ua/news/72/7163/content/pam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7536" y="2996952"/>
            <a:ext cx="4176464" cy="33724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376035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67544" y="332656"/>
            <a:ext cx="8280920" cy="2677656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txBody>
          <a:bodyPr wrap="square">
            <a:spAutoFit/>
          </a:bodyPr>
          <a:lstStyle/>
          <a:p>
            <a:r>
              <a:rPr lang="ru-RU" altLang="uk-UA" sz="2400" i="1" dirty="0">
                <a:effectLst>
                  <a:glow rad="381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Проста </a:t>
            </a:r>
            <a:r>
              <a:rPr lang="ru-RU" altLang="uk-UA" sz="2400" i="1" dirty="0" err="1">
                <a:effectLst>
                  <a:glow rad="381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сільська</a:t>
            </a:r>
            <a:r>
              <a:rPr lang="ru-RU" altLang="uk-UA" sz="2400" i="1" dirty="0">
                <a:effectLst>
                  <a:glow rad="381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 хата </a:t>
            </a:r>
            <a:r>
              <a:rPr lang="ru-RU" altLang="uk-UA" sz="2400" i="1" dirty="0" err="1">
                <a:effectLst>
                  <a:glow rad="381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під</a:t>
            </a:r>
            <a:r>
              <a:rPr lang="ru-RU" altLang="uk-UA" sz="2400" i="1" dirty="0">
                <a:effectLst>
                  <a:glow rad="381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ru-RU" altLang="uk-UA" sz="2400" i="1" dirty="0" err="1">
                <a:effectLst>
                  <a:glow rad="381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стріхою</a:t>
            </a:r>
            <a:r>
              <a:rPr lang="ru-RU" altLang="uk-UA" sz="2400" i="1" dirty="0">
                <a:effectLst>
                  <a:glow rad="381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, </a:t>
            </a:r>
            <a:r>
              <a:rPr lang="ru-RU" altLang="uk-UA" sz="2400" i="1" dirty="0" err="1">
                <a:effectLst>
                  <a:glow rad="381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тільки</a:t>
            </a:r>
            <a:r>
              <a:rPr lang="ru-RU" altLang="uk-UA" sz="2400" i="1" dirty="0">
                <a:effectLst>
                  <a:glow rad="381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 табличка </a:t>
            </a:r>
            <a:r>
              <a:rPr lang="ru-RU" altLang="uk-UA" sz="2400" i="1" dirty="0" err="1">
                <a:effectLst>
                  <a:glow rad="381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блакитна</a:t>
            </a:r>
            <a:r>
              <a:rPr lang="ru-RU" altLang="uk-UA" sz="2400" i="1" dirty="0">
                <a:effectLst>
                  <a:glow rad="381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ru-RU" altLang="uk-UA" sz="2400" i="1" dirty="0" err="1">
                <a:effectLst>
                  <a:glow rad="381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праворуч</a:t>
            </a:r>
            <a:r>
              <a:rPr lang="ru-RU" altLang="uk-UA" sz="2400" i="1" dirty="0">
                <a:effectLst>
                  <a:glow rad="381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 з </a:t>
            </a:r>
            <a:r>
              <a:rPr lang="ru-RU" altLang="uk-UA" sz="2400" i="1" dirty="0" err="1">
                <a:effectLst>
                  <a:glow rad="381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написом</a:t>
            </a:r>
            <a:r>
              <a:rPr lang="ru-RU" altLang="uk-UA" sz="2400" i="1" dirty="0">
                <a:effectLst>
                  <a:glow rad="381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: “У </a:t>
            </a:r>
            <a:r>
              <a:rPr lang="ru-RU" altLang="uk-UA" sz="2400" i="1" dirty="0" err="1">
                <a:effectLst>
                  <a:glow rad="381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цій</a:t>
            </a:r>
            <a:r>
              <a:rPr lang="ru-RU" altLang="uk-UA" sz="2400" i="1" dirty="0">
                <a:effectLst>
                  <a:glow rad="381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ru-RU" altLang="uk-UA" sz="2400" i="1" dirty="0" err="1">
                <a:effectLst>
                  <a:glow rad="381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хаті</a:t>
            </a:r>
            <a:r>
              <a:rPr lang="ru-RU" altLang="uk-UA" sz="2400" i="1" dirty="0">
                <a:effectLst>
                  <a:glow rad="381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ru-RU" altLang="uk-UA" sz="2400" i="1" dirty="0" err="1">
                <a:effectLst>
                  <a:glow rad="381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народився</a:t>
            </a:r>
            <a:r>
              <a:rPr lang="ru-RU" altLang="uk-UA" sz="2400" i="1" dirty="0">
                <a:effectLst>
                  <a:glow rad="381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 і </a:t>
            </a:r>
            <a:r>
              <a:rPr lang="ru-RU" altLang="uk-UA" sz="2400" i="1" dirty="0" err="1">
                <a:effectLst>
                  <a:glow rad="381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виріс</a:t>
            </a:r>
            <a:r>
              <a:rPr lang="ru-RU" altLang="uk-UA" sz="2400" i="1" dirty="0">
                <a:effectLst>
                  <a:glow rad="381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ru-RU" altLang="uk-UA" sz="2400" i="1" dirty="0" err="1">
                <a:effectLst>
                  <a:glow rad="381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відомий</a:t>
            </a:r>
            <a:r>
              <a:rPr lang="ru-RU" altLang="uk-UA" sz="2400" i="1" dirty="0">
                <a:effectLst>
                  <a:glow rad="381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ru-RU" altLang="uk-UA" sz="2400" i="1" dirty="0" err="1">
                <a:effectLst>
                  <a:glow rad="381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український</a:t>
            </a:r>
            <a:r>
              <a:rPr lang="ru-RU" altLang="uk-UA" sz="2400" i="1" dirty="0">
                <a:effectLst>
                  <a:glow rad="381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 поет Василь Симоненко”. </a:t>
            </a:r>
            <a:r>
              <a:rPr lang="ru-RU" altLang="uk-UA" sz="2400" i="1" dirty="0" err="1">
                <a:effectLst>
                  <a:glow rad="381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Підлога</a:t>
            </a:r>
            <a:r>
              <a:rPr lang="ru-RU" altLang="uk-UA" sz="2400" i="1" dirty="0">
                <a:effectLst>
                  <a:glow rad="381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ru-RU" altLang="uk-UA" sz="2400" i="1" dirty="0" err="1">
                <a:effectLst>
                  <a:glow rad="381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вкрита</a:t>
            </a:r>
            <a:r>
              <a:rPr lang="ru-RU" altLang="uk-UA" sz="2400" i="1" dirty="0">
                <a:effectLst>
                  <a:glow rad="381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 сухою травою. </a:t>
            </a:r>
            <a:r>
              <a:rPr lang="ru-RU" altLang="uk-UA" sz="2400" i="1" dirty="0" err="1">
                <a:effectLst>
                  <a:glow rad="381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Простий</a:t>
            </a:r>
            <a:r>
              <a:rPr lang="ru-RU" altLang="uk-UA" sz="2400" i="1" dirty="0">
                <a:effectLst>
                  <a:glow rad="381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ru-RU" altLang="uk-UA" sz="2400" i="1" dirty="0" err="1">
                <a:effectLst>
                  <a:glow rad="381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сільський</a:t>
            </a:r>
            <a:r>
              <a:rPr lang="ru-RU" altLang="uk-UA" sz="2400" i="1" dirty="0">
                <a:effectLst>
                  <a:glow rad="381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ru-RU" altLang="uk-UA" sz="2400" i="1" dirty="0" err="1">
                <a:effectLst>
                  <a:glow rad="381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дубовий</a:t>
            </a:r>
            <a:r>
              <a:rPr lang="ru-RU" altLang="uk-UA" sz="2400" i="1" dirty="0">
                <a:effectLst>
                  <a:glow rad="381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ru-RU" altLang="uk-UA" sz="2400" i="1" dirty="0" err="1">
                <a:effectLst>
                  <a:glow rad="381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стіл</a:t>
            </a:r>
            <a:r>
              <a:rPr lang="ru-RU" altLang="uk-UA" sz="2400" i="1" dirty="0">
                <a:effectLst>
                  <a:glow rad="381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, </a:t>
            </a:r>
            <a:r>
              <a:rPr lang="ru-RU" altLang="uk-UA" sz="2400" i="1" dirty="0" err="1">
                <a:effectLst>
                  <a:glow rad="381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козацька</a:t>
            </a:r>
            <a:r>
              <a:rPr lang="ru-RU" altLang="uk-UA" sz="2400" i="1" dirty="0">
                <a:effectLst>
                  <a:glow rad="381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ru-RU" altLang="uk-UA" sz="2400" i="1" dirty="0" err="1">
                <a:effectLst>
                  <a:glow rad="381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скриня</a:t>
            </a:r>
            <a:r>
              <a:rPr lang="ru-RU" altLang="uk-UA" sz="2400" i="1" dirty="0">
                <a:effectLst>
                  <a:glow rad="381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, </a:t>
            </a:r>
            <a:r>
              <a:rPr lang="ru-RU" altLang="uk-UA" sz="2400" i="1" dirty="0" err="1">
                <a:effectLst>
                  <a:glow rad="381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піч</a:t>
            </a:r>
            <a:r>
              <a:rPr lang="ru-RU" altLang="uk-UA" sz="2400" i="1" dirty="0">
                <a:effectLst>
                  <a:glow rad="381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. </a:t>
            </a:r>
            <a:r>
              <a:rPr lang="ru-RU" altLang="uk-UA" sz="2400" i="1" dirty="0" err="1">
                <a:effectLst>
                  <a:glow rad="381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Особистих</a:t>
            </a:r>
            <a:r>
              <a:rPr lang="ru-RU" altLang="uk-UA" sz="2400" i="1" dirty="0">
                <a:effectLst>
                  <a:glow rad="381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 речей </a:t>
            </a:r>
            <a:r>
              <a:rPr lang="ru-RU" altLang="uk-UA" sz="2400" i="1" dirty="0" err="1">
                <a:effectLst>
                  <a:glow rad="381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поета</a:t>
            </a:r>
            <a:r>
              <a:rPr lang="ru-RU" altLang="uk-UA" sz="2400" i="1" dirty="0">
                <a:effectLst>
                  <a:glow rad="381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 тут не </a:t>
            </a:r>
            <a:r>
              <a:rPr lang="ru-RU" altLang="uk-UA" sz="2400" i="1" dirty="0" err="1">
                <a:effectLst>
                  <a:glow rad="381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збереглося</a:t>
            </a:r>
            <a:r>
              <a:rPr lang="ru-RU" altLang="uk-UA" sz="2400" i="1" dirty="0">
                <a:effectLst>
                  <a:glow rad="381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. Коли Василь забрав </a:t>
            </a:r>
            <a:r>
              <a:rPr lang="ru-RU" altLang="uk-UA" sz="2400" i="1" dirty="0" err="1">
                <a:effectLst>
                  <a:glow rad="381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мати</a:t>
            </a:r>
            <a:r>
              <a:rPr lang="ru-RU" altLang="uk-UA" sz="2400" i="1" dirty="0">
                <a:effectLst>
                  <a:glow rad="381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 до </a:t>
            </a:r>
            <a:r>
              <a:rPr lang="ru-RU" altLang="uk-UA" sz="2400" i="1" dirty="0" err="1">
                <a:effectLst>
                  <a:glow rad="381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Черкас</a:t>
            </a:r>
            <a:r>
              <a:rPr lang="ru-RU" altLang="uk-UA" sz="2400" i="1" dirty="0">
                <a:effectLst>
                  <a:glow rad="381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, хату продали і </a:t>
            </a:r>
            <a:r>
              <a:rPr lang="ru-RU" altLang="uk-UA" sz="2400" i="1" dirty="0" err="1">
                <a:effectLst>
                  <a:glow rad="381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деякий</a:t>
            </a:r>
            <a:r>
              <a:rPr lang="ru-RU" altLang="uk-UA" sz="2400" i="1" dirty="0">
                <a:effectLst>
                  <a:glow rad="381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 час вона стояла пустою.</a:t>
            </a:r>
            <a:endParaRPr lang="ru-RU" altLang="uk-UA" sz="2400" i="1" dirty="0">
              <a:effectLst>
                <a:glow rad="38100">
                  <a:schemeClr val="accent3">
                    <a:satMod val="175000"/>
                    <a:alpha val="40000"/>
                  </a:schemeClr>
                </a:glow>
              </a:effectLst>
            </a:endParaRPr>
          </a:p>
        </p:txBody>
      </p:sp>
      <p:pic>
        <p:nvPicPr>
          <p:cNvPr id="3" name="Picture 8" descr="121127399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99"/>
          <a:stretch>
            <a:fillRect/>
          </a:stretch>
        </p:blipFill>
        <p:spPr>
          <a:xfrm>
            <a:off x="467544" y="3010312"/>
            <a:ext cx="4968800" cy="3424203"/>
          </a:xfrm>
          <a:prstGeom prst="rect">
            <a:avLst/>
          </a:prstGeom>
          <a:noFill/>
        </p:spPr>
      </p:pic>
      <p:pic>
        <p:nvPicPr>
          <p:cNvPr id="4" name="Picture 7" descr="20(17)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415415" y="3183937"/>
            <a:ext cx="3509710" cy="307695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425514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419872" y="188640"/>
            <a:ext cx="2813591" cy="707886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wrap="none">
            <a:spAutoFit/>
          </a:bodyPr>
          <a:lstStyle/>
          <a:p>
            <a:r>
              <a:rPr lang="uk-UA" altLang="uk-UA" sz="4000" i="1" dirty="0">
                <a:effectLst>
                  <a:outerShdw blurRad="38100" dist="38100" dir="2700000" algn="tl">
                    <a:srgbClr val="000000"/>
                  </a:outerShdw>
                </a:effectLst>
                <a:latin typeface="Monotype Corsiva" pitchFamily="66" charset="0"/>
              </a:rPr>
              <a:t>Шкільні роки</a:t>
            </a:r>
            <a:endParaRPr lang="uk-UA" sz="4000" i="1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611560" y="1052735"/>
            <a:ext cx="7848872" cy="3785652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r>
              <a:rPr lang="ru-RU" altLang="uk-UA" sz="2400" i="1" dirty="0">
                <a:effectLst>
                  <a:glow rad="88900">
                    <a:schemeClr val="accent6">
                      <a:lumMod val="60000"/>
                      <a:lumOff val="40000"/>
                      <a:alpha val="40000"/>
                    </a:schemeClr>
                  </a:glow>
                </a:effectLst>
              </a:rPr>
              <a:t>«Василь Симоненко </a:t>
            </a:r>
            <a:r>
              <a:rPr lang="ru-RU" altLang="uk-UA" sz="2400" i="1" dirty="0" err="1">
                <a:effectLst>
                  <a:glow rad="88900">
                    <a:schemeClr val="accent6">
                      <a:lumMod val="60000"/>
                      <a:lumOff val="40000"/>
                      <a:alpha val="40000"/>
                    </a:schemeClr>
                  </a:glow>
                </a:effectLst>
              </a:rPr>
              <a:t>вчився</a:t>
            </a:r>
            <a:r>
              <a:rPr lang="ru-RU" altLang="uk-UA" sz="2400" i="1" dirty="0">
                <a:effectLst>
                  <a:glow rad="88900">
                    <a:schemeClr val="accent6">
                      <a:lumMod val="60000"/>
                      <a:lumOff val="40000"/>
                      <a:alpha val="40000"/>
                    </a:schemeClr>
                  </a:glow>
                </a:effectLst>
              </a:rPr>
              <a:t> в </a:t>
            </a:r>
            <a:r>
              <a:rPr lang="ru-RU" altLang="uk-UA" sz="2400" i="1" dirty="0" err="1">
                <a:effectLst>
                  <a:glow rad="88900">
                    <a:schemeClr val="accent6">
                      <a:lumMod val="60000"/>
                      <a:lumOff val="40000"/>
                      <a:alpha val="40000"/>
                    </a:schemeClr>
                  </a:glow>
                </a:effectLst>
              </a:rPr>
              <a:t>школі</a:t>
            </a:r>
            <a:r>
              <a:rPr lang="ru-RU" altLang="uk-UA" sz="2400" i="1" dirty="0">
                <a:effectLst>
                  <a:glow rad="88900">
                    <a:schemeClr val="accent6">
                      <a:lumMod val="60000"/>
                      <a:lumOff val="40000"/>
                      <a:alpha val="40000"/>
                    </a:schemeClr>
                  </a:glow>
                </a:effectLst>
              </a:rPr>
              <a:t>, коли я </a:t>
            </a:r>
            <a:r>
              <a:rPr lang="ru-RU" altLang="uk-UA" sz="2400" i="1" dirty="0" err="1">
                <a:effectLst>
                  <a:glow rad="88900">
                    <a:schemeClr val="accent6">
                      <a:lumMod val="60000"/>
                      <a:lumOff val="40000"/>
                      <a:alpha val="40000"/>
                    </a:schemeClr>
                  </a:glow>
                </a:effectLst>
              </a:rPr>
              <a:t>прийшла</a:t>
            </a:r>
            <a:r>
              <a:rPr lang="ru-RU" altLang="uk-UA" sz="2400" i="1" dirty="0">
                <a:effectLst>
                  <a:glow rad="88900">
                    <a:schemeClr val="accent6">
                      <a:lumMod val="60000"/>
                      <a:lumOff val="40000"/>
                      <a:alpha val="40000"/>
                    </a:schemeClr>
                  </a:glow>
                </a:effectLst>
              </a:rPr>
              <a:t> </a:t>
            </a:r>
            <a:r>
              <a:rPr lang="ru-RU" altLang="uk-UA" sz="2400" i="1" dirty="0" err="1">
                <a:effectLst>
                  <a:glow rad="88900">
                    <a:schemeClr val="accent6">
                      <a:lumMod val="60000"/>
                      <a:lumOff val="40000"/>
                      <a:alpha val="40000"/>
                    </a:schemeClr>
                  </a:glow>
                </a:effectLst>
              </a:rPr>
              <a:t>працювати</a:t>
            </a:r>
            <a:r>
              <a:rPr lang="ru-RU" altLang="uk-UA" sz="2400" i="1" dirty="0">
                <a:effectLst>
                  <a:glow rad="88900">
                    <a:schemeClr val="accent6">
                      <a:lumMod val="60000"/>
                      <a:lumOff val="40000"/>
                      <a:alpha val="40000"/>
                    </a:schemeClr>
                  </a:glow>
                </a:effectLst>
              </a:rPr>
              <a:t> учителем математики 5—7 </a:t>
            </a:r>
            <a:r>
              <a:rPr lang="ru-RU" altLang="uk-UA" sz="2400" i="1" dirty="0" err="1">
                <a:effectLst>
                  <a:glow rad="88900">
                    <a:schemeClr val="accent6">
                      <a:lumMod val="60000"/>
                      <a:lumOff val="40000"/>
                      <a:alpha val="40000"/>
                    </a:schemeClr>
                  </a:glow>
                </a:effectLst>
              </a:rPr>
              <a:t>класів</a:t>
            </a:r>
            <a:r>
              <a:rPr lang="ru-RU" altLang="uk-UA" sz="2400" i="1" dirty="0">
                <a:effectLst>
                  <a:glow rad="88900">
                    <a:schemeClr val="accent6">
                      <a:lumMod val="60000"/>
                      <a:lumOff val="40000"/>
                      <a:alpha val="40000"/>
                    </a:schemeClr>
                  </a:glow>
                </a:effectLst>
              </a:rPr>
              <a:t>. </a:t>
            </a:r>
            <a:r>
              <a:rPr lang="ru-RU" altLang="uk-UA" sz="2400" i="1" dirty="0" err="1">
                <a:effectLst>
                  <a:glow rad="88900">
                    <a:schemeClr val="accent6">
                      <a:lumMod val="60000"/>
                      <a:lumOff val="40000"/>
                      <a:alpha val="40000"/>
                    </a:schemeClr>
                  </a:glow>
                </a:effectLst>
              </a:rPr>
              <a:t>Мені</a:t>
            </a:r>
            <a:r>
              <a:rPr lang="ru-RU" altLang="uk-UA" sz="2400" i="1" dirty="0">
                <a:effectLst>
                  <a:glow rad="88900">
                    <a:schemeClr val="accent6">
                      <a:lumMod val="60000"/>
                      <a:lumOff val="40000"/>
                      <a:alpha val="40000"/>
                    </a:schemeClr>
                  </a:glow>
                </a:effectLst>
              </a:rPr>
              <a:t> </a:t>
            </a:r>
            <a:r>
              <a:rPr lang="ru-RU" altLang="uk-UA" sz="2400" i="1" dirty="0" err="1">
                <a:effectLst>
                  <a:glow rad="88900">
                    <a:schemeClr val="accent6">
                      <a:lumMod val="60000"/>
                      <a:lumOff val="40000"/>
                      <a:alpha val="40000"/>
                    </a:schemeClr>
                  </a:glow>
                </a:effectLst>
              </a:rPr>
              <a:t>довелося</a:t>
            </a:r>
            <a:r>
              <a:rPr lang="ru-RU" altLang="uk-UA" sz="2400" i="1" dirty="0">
                <a:effectLst>
                  <a:glow rad="88900">
                    <a:schemeClr val="accent6">
                      <a:lumMod val="60000"/>
                      <a:lumOff val="40000"/>
                      <a:alpha val="40000"/>
                    </a:schemeClr>
                  </a:glow>
                </a:effectLst>
              </a:rPr>
              <a:t> вести уроки </a:t>
            </a:r>
            <a:r>
              <a:rPr lang="ru-RU" altLang="uk-UA" sz="2400" i="1" dirty="0" err="1">
                <a:effectLst>
                  <a:glow rad="88900">
                    <a:schemeClr val="accent6">
                      <a:lumMod val="60000"/>
                      <a:lumOff val="40000"/>
                      <a:alpha val="40000"/>
                    </a:schemeClr>
                  </a:glow>
                </a:effectLst>
              </a:rPr>
              <a:t>креслення</a:t>
            </a:r>
            <a:r>
              <a:rPr lang="ru-RU" altLang="uk-UA" sz="2400" i="1" dirty="0">
                <a:effectLst>
                  <a:glow rad="88900">
                    <a:schemeClr val="accent6">
                      <a:lumMod val="60000"/>
                      <a:lumOff val="40000"/>
                      <a:alpha val="40000"/>
                    </a:schemeClr>
                  </a:glow>
                </a:effectLst>
              </a:rPr>
              <a:t> в старших </a:t>
            </a:r>
            <a:r>
              <a:rPr lang="ru-RU" altLang="uk-UA" sz="2400" i="1" dirty="0" err="1">
                <a:effectLst>
                  <a:glow rad="88900">
                    <a:schemeClr val="accent6">
                      <a:lumMod val="60000"/>
                      <a:lumOff val="40000"/>
                      <a:alpha val="40000"/>
                    </a:schemeClr>
                  </a:glow>
                </a:effectLst>
              </a:rPr>
              <a:t>класах</a:t>
            </a:r>
            <a:r>
              <a:rPr lang="ru-RU" altLang="uk-UA" sz="2400" i="1" dirty="0">
                <a:effectLst>
                  <a:glow rad="88900">
                    <a:schemeClr val="accent6">
                      <a:lumMod val="60000"/>
                      <a:lumOff val="40000"/>
                      <a:alpha val="40000"/>
                    </a:schemeClr>
                  </a:glow>
                </a:effectLst>
              </a:rPr>
              <a:t>... Я добре </a:t>
            </a:r>
            <a:r>
              <a:rPr lang="ru-RU" altLang="uk-UA" sz="2400" i="1" dirty="0" err="1">
                <a:effectLst>
                  <a:glow rad="88900">
                    <a:schemeClr val="accent6">
                      <a:lumMod val="60000"/>
                      <a:lumOff val="40000"/>
                      <a:alpha val="40000"/>
                    </a:schemeClr>
                  </a:glow>
                </a:effectLst>
              </a:rPr>
              <a:t>готувалася</a:t>
            </a:r>
            <a:r>
              <a:rPr lang="ru-RU" altLang="uk-UA" sz="2400" i="1" dirty="0">
                <a:effectLst>
                  <a:glow rad="88900">
                    <a:schemeClr val="accent6">
                      <a:lumMod val="60000"/>
                      <a:lumOff val="40000"/>
                      <a:alpha val="40000"/>
                    </a:schemeClr>
                  </a:glow>
                </a:effectLst>
              </a:rPr>
              <a:t> до </a:t>
            </a:r>
            <a:r>
              <a:rPr lang="ru-RU" altLang="uk-UA" sz="2400" i="1" dirty="0" err="1">
                <a:effectLst>
                  <a:glow rad="88900">
                    <a:schemeClr val="accent6">
                      <a:lumMod val="60000"/>
                      <a:lumOff val="40000"/>
                      <a:alpha val="40000"/>
                    </a:schemeClr>
                  </a:glow>
                </a:effectLst>
              </a:rPr>
              <a:t>уроків</a:t>
            </a:r>
            <a:r>
              <a:rPr lang="ru-RU" altLang="uk-UA" sz="2400" i="1" dirty="0">
                <a:effectLst>
                  <a:glow rad="88900">
                    <a:schemeClr val="accent6">
                      <a:lumMod val="60000"/>
                      <a:lumOff val="40000"/>
                      <a:alpha val="40000"/>
                    </a:schemeClr>
                  </a:glow>
                </a:effectLst>
              </a:rPr>
              <a:t>, але у </a:t>
            </a:r>
            <a:r>
              <a:rPr lang="ru-RU" altLang="uk-UA" sz="2400" i="1" dirty="0" err="1">
                <a:effectLst>
                  <a:glow rad="88900">
                    <a:schemeClr val="accent6">
                      <a:lumMod val="60000"/>
                      <a:lumOff val="40000"/>
                      <a:alpha val="40000"/>
                    </a:schemeClr>
                  </a:glow>
                </a:effectLst>
              </a:rPr>
              <a:t>своїх</a:t>
            </a:r>
            <a:r>
              <a:rPr lang="ru-RU" altLang="uk-UA" sz="2400" i="1" dirty="0">
                <a:effectLst>
                  <a:glow rad="88900">
                    <a:schemeClr val="accent6">
                      <a:lumMod val="60000"/>
                      <a:lumOff val="40000"/>
                      <a:alpha val="40000"/>
                    </a:schemeClr>
                  </a:glow>
                </a:effectLst>
              </a:rPr>
              <a:t> силах </a:t>
            </a:r>
            <a:r>
              <a:rPr lang="ru-RU" altLang="uk-UA" sz="2400" i="1" dirty="0" err="1">
                <a:effectLst>
                  <a:glow rad="88900">
                    <a:schemeClr val="accent6">
                      <a:lumMod val="60000"/>
                      <a:lumOff val="40000"/>
                      <a:alpha val="40000"/>
                    </a:schemeClr>
                  </a:glow>
                </a:effectLst>
              </a:rPr>
              <a:t>була</a:t>
            </a:r>
            <a:r>
              <a:rPr lang="ru-RU" altLang="uk-UA" sz="2400" i="1" dirty="0">
                <a:effectLst>
                  <a:glow rad="88900">
                    <a:schemeClr val="accent6">
                      <a:lumMod val="60000"/>
                      <a:lumOff val="40000"/>
                      <a:alpha val="40000"/>
                    </a:schemeClr>
                  </a:glow>
                </a:effectLst>
              </a:rPr>
              <a:t> не </a:t>
            </a:r>
            <a:r>
              <a:rPr lang="ru-RU" altLang="uk-UA" sz="2400" i="1" dirty="0" err="1">
                <a:effectLst>
                  <a:glow rad="88900">
                    <a:schemeClr val="accent6">
                      <a:lumMod val="60000"/>
                      <a:lumOff val="40000"/>
                      <a:alpha val="40000"/>
                    </a:schemeClr>
                  </a:glow>
                </a:effectLst>
              </a:rPr>
              <a:t>впевнена</a:t>
            </a:r>
            <a:r>
              <a:rPr lang="ru-RU" altLang="uk-UA" sz="2400" i="1" dirty="0">
                <a:effectLst>
                  <a:glow rad="88900">
                    <a:schemeClr val="accent6">
                      <a:lumMod val="60000"/>
                      <a:lumOff val="40000"/>
                      <a:alpha val="40000"/>
                    </a:schemeClr>
                  </a:glow>
                </a:effectLst>
              </a:rPr>
              <a:t>. І коли я заходила до </a:t>
            </a:r>
            <a:r>
              <a:rPr lang="ru-RU" altLang="uk-UA" sz="2400" i="1" dirty="0" err="1">
                <a:effectLst>
                  <a:glow rad="88900">
                    <a:schemeClr val="accent6">
                      <a:lumMod val="60000"/>
                      <a:lumOff val="40000"/>
                      <a:alpha val="40000"/>
                    </a:schemeClr>
                  </a:glow>
                </a:effectLst>
              </a:rPr>
              <a:t>класу</a:t>
            </a:r>
            <a:r>
              <a:rPr lang="ru-RU" altLang="uk-UA" sz="2400" i="1" dirty="0">
                <a:effectLst>
                  <a:glow rad="88900">
                    <a:schemeClr val="accent6">
                      <a:lumMod val="60000"/>
                      <a:lumOff val="40000"/>
                      <a:alpha val="40000"/>
                    </a:schemeClr>
                  </a:glow>
                </a:effectLst>
              </a:rPr>
              <a:t>, то </a:t>
            </a:r>
            <a:r>
              <a:rPr lang="ru-RU" altLang="uk-UA" sz="2400" i="1" dirty="0" err="1">
                <a:effectLst>
                  <a:glow rad="88900">
                    <a:schemeClr val="accent6">
                      <a:lumMod val="60000"/>
                      <a:lumOff val="40000"/>
                      <a:alpha val="40000"/>
                    </a:schemeClr>
                  </a:glow>
                </a:effectLst>
              </a:rPr>
              <a:t>найбільшу</a:t>
            </a:r>
            <a:r>
              <a:rPr lang="ru-RU" altLang="uk-UA" sz="2400" i="1" dirty="0">
                <a:effectLst>
                  <a:glow rad="88900">
                    <a:schemeClr val="accent6">
                      <a:lumMod val="60000"/>
                      <a:lumOff val="40000"/>
                      <a:alpha val="40000"/>
                    </a:schemeClr>
                  </a:glow>
                </a:effectLst>
              </a:rPr>
              <a:t> </a:t>
            </a:r>
            <a:r>
              <a:rPr lang="ru-RU" altLang="uk-UA" sz="2400" i="1" dirty="0" err="1">
                <a:effectLst>
                  <a:glow rad="88900">
                    <a:schemeClr val="accent6">
                      <a:lumMod val="60000"/>
                      <a:lumOff val="40000"/>
                      <a:alpha val="40000"/>
                    </a:schemeClr>
                  </a:glow>
                </a:effectLst>
              </a:rPr>
              <a:t>увагу</a:t>
            </a:r>
            <a:r>
              <a:rPr lang="ru-RU" altLang="uk-UA" sz="2400" i="1" dirty="0">
                <a:effectLst>
                  <a:glow rad="88900">
                    <a:schemeClr val="accent6">
                      <a:lumMod val="60000"/>
                      <a:lumOff val="40000"/>
                      <a:alpha val="40000"/>
                    </a:schemeClr>
                  </a:glow>
                </a:effectLst>
              </a:rPr>
              <a:t> </a:t>
            </a:r>
            <a:r>
              <a:rPr lang="ru-RU" altLang="uk-UA" sz="2400" i="1" dirty="0" err="1">
                <a:effectLst>
                  <a:glow rad="88900">
                    <a:schemeClr val="accent6">
                      <a:lumMod val="60000"/>
                      <a:lumOff val="40000"/>
                      <a:alpha val="40000"/>
                    </a:schemeClr>
                  </a:glow>
                </a:effectLst>
              </a:rPr>
              <a:t>звертала</a:t>
            </a:r>
            <a:r>
              <a:rPr lang="ru-RU" altLang="uk-UA" sz="2400" i="1" dirty="0">
                <a:effectLst>
                  <a:glow rad="88900">
                    <a:schemeClr val="accent6">
                      <a:lumMod val="60000"/>
                      <a:lumOff val="40000"/>
                      <a:alpha val="40000"/>
                    </a:schemeClr>
                  </a:glow>
                </a:effectLst>
              </a:rPr>
              <a:t> на парту, за </a:t>
            </a:r>
            <a:r>
              <a:rPr lang="ru-RU" altLang="uk-UA" sz="2400" i="1" dirty="0" err="1">
                <a:effectLst>
                  <a:glow rad="88900">
                    <a:schemeClr val="accent6">
                      <a:lumMod val="60000"/>
                      <a:lumOff val="40000"/>
                      <a:alpha val="40000"/>
                    </a:schemeClr>
                  </a:glow>
                </a:effectLst>
              </a:rPr>
              <a:t>якою</a:t>
            </a:r>
            <a:r>
              <a:rPr lang="ru-RU" altLang="uk-UA" sz="2400" i="1" dirty="0">
                <a:effectLst>
                  <a:glow rad="88900">
                    <a:schemeClr val="accent6">
                      <a:lumMod val="60000"/>
                      <a:lumOff val="40000"/>
                      <a:alpha val="40000"/>
                    </a:schemeClr>
                  </a:glow>
                </a:effectLst>
              </a:rPr>
              <a:t> </a:t>
            </a:r>
            <a:r>
              <a:rPr lang="ru-RU" altLang="uk-UA" sz="2400" i="1" dirty="0" err="1">
                <a:effectLst>
                  <a:glow rad="88900">
                    <a:schemeClr val="accent6">
                      <a:lumMod val="60000"/>
                      <a:lumOff val="40000"/>
                      <a:alpha val="40000"/>
                    </a:schemeClr>
                  </a:glow>
                </a:effectLst>
              </a:rPr>
              <a:t>сидів</a:t>
            </a:r>
            <a:r>
              <a:rPr lang="ru-RU" altLang="uk-UA" sz="2400" i="1" dirty="0">
                <a:effectLst>
                  <a:glow rad="88900">
                    <a:schemeClr val="accent6">
                      <a:lumMod val="60000"/>
                      <a:lumOff val="40000"/>
                      <a:alpha val="40000"/>
                    </a:schemeClr>
                  </a:glow>
                </a:effectLst>
              </a:rPr>
              <a:t> Василь. </a:t>
            </a:r>
            <a:r>
              <a:rPr lang="ru-RU" altLang="uk-UA" sz="2400" i="1" dirty="0" err="1">
                <a:effectLst>
                  <a:glow rad="88900">
                    <a:schemeClr val="accent6">
                      <a:lumMod val="60000"/>
                      <a:lumOff val="40000"/>
                      <a:alpha val="40000"/>
                    </a:schemeClr>
                  </a:glow>
                </a:effectLst>
              </a:rPr>
              <a:t>Він</a:t>
            </a:r>
            <a:r>
              <a:rPr lang="ru-RU" altLang="uk-UA" sz="2400" i="1" dirty="0">
                <a:effectLst>
                  <a:glow rad="88900">
                    <a:schemeClr val="accent6">
                      <a:lumMod val="60000"/>
                      <a:lumOff val="40000"/>
                      <a:alpha val="40000"/>
                    </a:schemeClr>
                  </a:glow>
                </a:effectLst>
              </a:rPr>
              <a:t> же </a:t>
            </a:r>
            <a:r>
              <a:rPr lang="ru-RU" altLang="uk-UA" sz="2400" i="1" dirty="0" err="1">
                <a:effectLst>
                  <a:glow rad="88900">
                    <a:schemeClr val="accent6">
                      <a:lumMod val="60000"/>
                      <a:lumOff val="40000"/>
                      <a:alpha val="40000"/>
                    </a:schemeClr>
                  </a:glow>
                </a:effectLst>
              </a:rPr>
              <a:t>якось</a:t>
            </a:r>
            <a:r>
              <a:rPr lang="ru-RU" altLang="uk-UA" sz="2400" i="1" dirty="0">
                <a:effectLst>
                  <a:glow rad="88900">
                    <a:schemeClr val="accent6">
                      <a:lumMod val="60000"/>
                      <a:lumOff val="40000"/>
                      <a:alpha val="40000"/>
                    </a:schemeClr>
                  </a:glow>
                </a:effectLst>
              </a:rPr>
              <a:t> </a:t>
            </a:r>
            <a:r>
              <a:rPr lang="ru-RU" altLang="uk-UA" sz="2400" i="1" dirty="0" err="1">
                <a:effectLst>
                  <a:glow rad="88900">
                    <a:schemeClr val="accent6">
                      <a:lumMod val="60000"/>
                      <a:lumOff val="40000"/>
                      <a:alpha val="40000"/>
                    </a:schemeClr>
                  </a:glow>
                </a:effectLst>
              </a:rPr>
              <a:t>спідлоба</a:t>
            </a:r>
            <a:r>
              <a:rPr lang="ru-RU" altLang="uk-UA" sz="2400" i="1" dirty="0">
                <a:effectLst>
                  <a:glow rad="88900">
                    <a:schemeClr val="accent6">
                      <a:lumMod val="60000"/>
                      <a:lumOff val="40000"/>
                      <a:alpha val="40000"/>
                    </a:schemeClr>
                  </a:glow>
                </a:effectLst>
              </a:rPr>
              <a:t> </a:t>
            </a:r>
            <a:r>
              <a:rPr lang="ru-RU" altLang="uk-UA" sz="2400" i="1" dirty="0" err="1">
                <a:effectLst>
                  <a:glow rad="88900">
                    <a:schemeClr val="accent6">
                      <a:lumMod val="60000"/>
                      <a:lumOff val="40000"/>
                      <a:alpha val="40000"/>
                    </a:schemeClr>
                  </a:glow>
                </a:effectLst>
              </a:rPr>
              <a:t>поглядав</a:t>
            </a:r>
            <a:r>
              <a:rPr lang="ru-RU" altLang="uk-UA" sz="2400" i="1" dirty="0">
                <a:effectLst>
                  <a:glow rad="88900">
                    <a:schemeClr val="accent6">
                      <a:lumMod val="60000"/>
                      <a:lumOff val="40000"/>
                      <a:alpha val="40000"/>
                    </a:schemeClr>
                  </a:glow>
                </a:effectLst>
              </a:rPr>
              <a:t> на мене й </a:t>
            </a:r>
            <a:r>
              <a:rPr lang="ru-RU" altLang="uk-UA" sz="2400" i="1" dirty="0" err="1">
                <a:effectLst>
                  <a:glow rad="88900">
                    <a:schemeClr val="accent6">
                      <a:lumMod val="60000"/>
                      <a:lumOff val="40000"/>
                      <a:alpha val="40000"/>
                    </a:schemeClr>
                  </a:glow>
                </a:effectLst>
              </a:rPr>
              <a:t>поволі</a:t>
            </a:r>
            <a:r>
              <a:rPr lang="ru-RU" altLang="uk-UA" sz="2400" i="1" dirty="0">
                <a:effectLst>
                  <a:glow rad="88900">
                    <a:schemeClr val="accent6">
                      <a:lumMod val="60000"/>
                      <a:lumOff val="40000"/>
                      <a:alpha val="40000"/>
                    </a:schemeClr>
                  </a:glow>
                </a:effectLst>
              </a:rPr>
              <a:t>, але красиво, </a:t>
            </a:r>
            <a:r>
              <a:rPr lang="ru-RU" altLang="uk-UA" sz="2400" i="1" dirty="0" err="1">
                <a:effectLst>
                  <a:glow rad="88900">
                    <a:schemeClr val="accent6">
                      <a:lumMod val="60000"/>
                      <a:lumOff val="40000"/>
                      <a:alpha val="40000"/>
                    </a:schemeClr>
                  </a:glow>
                </a:effectLst>
              </a:rPr>
              <a:t>креслив</a:t>
            </a:r>
            <a:r>
              <a:rPr lang="ru-RU" altLang="uk-UA" sz="2400" i="1" dirty="0">
                <a:effectLst>
                  <a:glow rad="88900">
                    <a:schemeClr val="accent6">
                      <a:lumMod val="60000"/>
                      <a:lumOff val="40000"/>
                      <a:alpha val="40000"/>
                    </a:schemeClr>
                  </a:glow>
                </a:effectLst>
              </a:rPr>
              <a:t>. Як </a:t>
            </a:r>
            <a:r>
              <a:rPr lang="ru-RU" altLang="uk-UA" sz="2400" i="1" dirty="0" err="1">
                <a:effectLst>
                  <a:glow rad="88900">
                    <a:schemeClr val="accent6">
                      <a:lumMod val="60000"/>
                      <a:lumOff val="40000"/>
                      <a:alpha val="40000"/>
                    </a:schemeClr>
                  </a:glow>
                </a:effectLst>
              </a:rPr>
              <a:t>пізніше</a:t>
            </a:r>
            <a:r>
              <a:rPr lang="ru-RU" altLang="uk-UA" sz="2400" i="1" dirty="0">
                <a:effectLst>
                  <a:glow rad="88900">
                    <a:schemeClr val="accent6">
                      <a:lumMod val="60000"/>
                      <a:lumOff val="40000"/>
                      <a:alpha val="40000"/>
                    </a:schemeClr>
                  </a:glow>
                </a:effectLst>
              </a:rPr>
              <a:t> я </a:t>
            </a:r>
            <a:r>
              <a:rPr lang="ru-RU" altLang="uk-UA" sz="2400" i="1" dirty="0" err="1">
                <a:effectLst>
                  <a:glow rad="88900">
                    <a:schemeClr val="accent6">
                      <a:lumMod val="60000"/>
                      <a:lumOff val="40000"/>
                      <a:alpha val="40000"/>
                    </a:schemeClr>
                  </a:glow>
                </a:effectLst>
              </a:rPr>
              <a:t>дізналася</a:t>
            </a:r>
            <a:r>
              <a:rPr lang="ru-RU" altLang="uk-UA" sz="2400" i="1" dirty="0">
                <a:effectLst>
                  <a:glow rad="88900">
                    <a:schemeClr val="accent6">
                      <a:lumMod val="60000"/>
                      <a:lumOff val="40000"/>
                      <a:alpha val="40000"/>
                    </a:schemeClr>
                  </a:glow>
                </a:effectLst>
              </a:rPr>
              <a:t>, </a:t>
            </a:r>
            <a:r>
              <a:rPr lang="ru-RU" altLang="uk-UA" sz="2400" i="1" dirty="0" err="1">
                <a:effectLst>
                  <a:glow rad="88900">
                    <a:schemeClr val="accent6">
                      <a:lumMod val="60000"/>
                      <a:lumOff val="40000"/>
                      <a:alpha val="40000"/>
                    </a:schemeClr>
                  </a:glow>
                </a:effectLst>
              </a:rPr>
              <a:t>він</a:t>
            </a:r>
            <a:r>
              <a:rPr lang="ru-RU" altLang="uk-UA" sz="2400" i="1" dirty="0">
                <a:effectLst>
                  <a:glow rad="88900">
                    <a:schemeClr val="accent6">
                      <a:lumMod val="60000"/>
                      <a:lumOff val="40000"/>
                      <a:alpha val="40000"/>
                    </a:schemeClr>
                  </a:glow>
                </a:effectLst>
              </a:rPr>
              <a:t> </a:t>
            </a:r>
            <a:r>
              <a:rPr lang="ru-RU" altLang="uk-UA" sz="2400" i="1" dirty="0" err="1">
                <a:effectLst>
                  <a:glow rad="88900">
                    <a:schemeClr val="accent6">
                      <a:lumMod val="60000"/>
                      <a:lumOff val="40000"/>
                      <a:alpha val="40000"/>
                    </a:schemeClr>
                  </a:glow>
                </a:effectLst>
              </a:rPr>
              <a:t>одночасно</a:t>
            </a:r>
            <a:r>
              <a:rPr lang="ru-RU" altLang="uk-UA" sz="2400" i="1" dirty="0">
                <a:effectLst>
                  <a:glow rad="88900">
                    <a:schemeClr val="accent6">
                      <a:lumMod val="60000"/>
                      <a:lumOff val="40000"/>
                      <a:alpha val="40000"/>
                    </a:schemeClr>
                  </a:glow>
                </a:effectLst>
              </a:rPr>
              <a:t> </a:t>
            </a:r>
            <a:r>
              <a:rPr lang="ru-RU" altLang="uk-UA" sz="2400" i="1" dirty="0" err="1">
                <a:effectLst>
                  <a:glow rad="88900">
                    <a:schemeClr val="accent6">
                      <a:lumMod val="60000"/>
                      <a:lumOff val="40000"/>
                      <a:alpha val="40000"/>
                    </a:schemeClr>
                  </a:glow>
                </a:effectLst>
              </a:rPr>
              <a:t>креслив</a:t>
            </a:r>
            <a:r>
              <a:rPr lang="ru-RU" altLang="uk-UA" sz="2400" i="1" dirty="0">
                <a:effectLst>
                  <a:glow rad="88900">
                    <a:schemeClr val="accent6">
                      <a:lumMod val="60000"/>
                      <a:lumOff val="40000"/>
                      <a:alpha val="40000"/>
                    </a:schemeClr>
                  </a:glow>
                </a:effectLst>
              </a:rPr>
              <a:t> і читав з-</a:t>
            </a:r>
            <a:r>
              <a:rPr lang="ru-RU" altLang="uk-UA" sz="2400" i="1" dirty="0" err="1">
                <a:effectLst>
                  <a:glow rad="88900">
                    <a:schemeClr val="accent6">
                      <a:lumMod val="60000"/>
                      <a:lumOff val="40000"/>
                      <a:alpha val="40000"/>
                    </a:schemeClr>
                  </a:glow>
                </a:effectLst>
              </a:rPr>
              <a:t>під</a:t>
            </a:r>
            <a:r>
              <a:rPr lang="ru-RU" altLang="uk-UA" sz="2400" i="1" dirty="0">
                <a:effectLst>
                  <a:glow rad="88900">
                    <a:schemeClr val="accent6">
                      <a:lumMod val="60000"/>
                      <a:lumOff val="40000"/>
                      <a:alpha val="40000"/>
                    </a:schemeClr>
                  </a:glow>
                </a:effectLst>
              </a:rPr>
              <a:t> </a:t>
            </a:r>
            <a:r>
              <a:rPr lang="ru-RU" altLang="uk-UA" sz="2400" i="1" dirty="0" err="1">
                <a:effectLst>
                  <a:glow rad="88900">
                    <a:schemeClr val="accent6">
                      <a:lumMod val="60000"/>
                      <a:lumOff val="40000"/>
                      <a:alpha val="40000"/>
                    </a:schemeClr>
                  </a:glow>
                </a:effectLst>
              </a:rPr>
              <a:t>парти</a:t>
            </a:r>
            <a:r>
              <a:rPr lang="ru-RU" altLang="uk-UA" sz="2400" i="1" dirty="0">
                <a:effectLst>
                  <a:glow rad="88900">
                    <a:schemeClr val="accent6">
                      <a:lumMod val="60000"/>
                      <a:lumOff val="40000"/>
                      <a:alpha val="40000"/>
                    </a:schemeClr>
                  </a:glow>
                </a:effectLst>
              </a:rPr>
              <a:t> </a:t>
            </a:r>
            <a:r>
              <a:rPr lang="ru-RU" altLang="uk-UA" sz="2400" i="1" dirty="0" err="1">
                <a:effectLst>
                  <a:glow rad="88900">
                    <a:schemeClr val="accent6">
                      <a:lumMod val="60000"/>
                      <a:lumOff val="40000"/>
                      <a:alpha val="40000"/>
                    </a:schemeClr>
                  </a:glow>
                </a:effectLst>
              </a:rPr>
              <a:t>художню</a:t>
            </a:r>
            <a:r>
              <a:rPr lang="ru-RU" altLang="uk-UA" sz="2400" i="1" dirty="0">
                <a:effectLst>
                  <a:glow rad="88900">
                    <a:schemeClr val="accent6">
                      <a:lumMod val="60000"/>
                      <a:lumOff val="40000"/>
                      <a:alpha val="40000"/>
                    </a:schemeClr>
                  </a:glow>
                </a:effectLst>
              </a:rPr>
              <a:t> книжку. А </a:t>
            </a:r>
            <a:r>
              <a:rPr lang="ru-RU" altLang="uk-UA" sz="2400" i="1" dirty="0" err="1">
                <a:effectLst>
                  <a:glow rad="88900">
                    <a:schemeClr val="accent6">
                      <a:lumMod val="60000"/>
                      <a:lumOff val="40000"/>
                      <a:alpha val="40000"/>
                    </a:schemeClr>
                  </a:glow>
                </a:effectLst>
              </a:rPr>
              <a:t>поглядав</a:t>
            </a:r>
            <a:r>
              <a:rPr lang="ru-RU" altLang="uk-UA" sz="2400" i="1" dirty="0">
                <a:effectLst>
                  <a:glow rad="88900">
                    <a:schemeClr val="accent6">
                      <a:lumMod val="60000"/>
                      <a:lumOff val="40000"/>
                      <a:alpha val="40000"/>
                    </a:schemeClr>
                  </a:glow>
                </a:effectLst>
              </a:rPr>
              <a:t> на мене, </a:t>
            </a:r>
            <a:r>
              <a:rPr lang="ru-RU" altLang="uk-UA" sz="2400" i="1" dirty="0" err="1">
                <a:effectLst>
                  <a:glow rad="88900">
                    <a:schemeClr val="accent6">
                      <a:lumMod val="60000"/>
                      <a:lumOff val="40000"/>
                      <a:alpha val="40000"/>
                    </a:schemeClr>
                  </a:glow>
                </a:effectLst>
              </a:rPr>
              <a:t>аби</a:t>
            </a:r>
            <a:r>
              <a:rPr lang="ru-RU" altLang="uk-UA" sz="2400" i="1" dirty="0">
                <a:effectLst>
                  <a:glow rad="88900">
                    <a:schemeClr val="accent6">
                      <a:lumMod val="60000"/>
                      <a:lumOff val="40000"/>
                      <a:alpha val="40000"/>
                    </a:schemeClr>
                  </a:glow>
                </a:effectLst>
              </a:rPr>
              <a:t> я не </a:t>
            </a:r>
            <a:r>
              <a:rPr lang="ru-RU" altLang="uk-UA" sz="2400" i="1" dirty="0" err="1">
                <a:effectLst>
                  <a:glow rad="88900">
                    <a:schemeClr val="accent6">
                      <a:lumMod val="60000"/>
                      <a:lumOff val="40000"/>
                      <a:alpha val="40000"/>
                    </a:schemeClr>
                  </a:glow>
                </a:effectLst>
              </a:rPr>
              <a:t>спіймала</a:t>
            </a:r>
            <a:r>
              <a:rPr lang="ru-RU" altLang="uk-UA" sz="2400" i="1" dirty="0">
                <a:effectLst>
                  <a:glow rad="88900">
                    <a:schemeClr val="accent6">
                      <a:lumMod val="60000"/>
                      <a:lumOff val="40000"/>
                      <a:alpha val="40000"/>
                    </a:schemeClr>
                  </a:glow>
                </a:effectLst>
              </a:rPr>
              <a:t> </a:t>
            </a:r>
            <a:r>
              <a:rPr lang="ru-RU" altLang="uk-UA" sz="2400" i="1" dirty="0" err="1">
                <a:effectLst>
                  <a:glow rad="88900">
                    <a:schemeClr val="accent6">
                      <a:lumMod val="60000"/>
                      <a:lumOff val="40000"/>
                      <a:alpha val="40000"/>
                    </a:schemeClr>
                  </a:glow>
                </a:effectLst>
              </a:rPr>
              <a:t>його</a:t>
            </a:r>
            <a:r>
              <a:rPr lang="ru-RU" altLang="uk-UA" sz="2400" i="1" dirty="0">
                <a:effectLst>
                  <a:glow rad="88900">
                    <a:schemeClr val="accent6">
                      <a:lumMod val="60000"/>
                      <a:lumOff val="40000"/>
                      <a:alpha val="40000"/>
                    </a:schemeClr>
                  </a:glow>
                </a:effectLst>
              </a:rPr>
              <a:t> на </a:t>
            </a:r>
            <a:r>
              <a:rPr lang="ru-RU" altLang="uk-UA" sz="2400" i="1" dirty="0" err="1">
                <a:effectLst>
                  <a:glow rad="88900">
                    <a:schemeClr val="accent6">
                      <a:lumMod val="60000"/>
                      <a:lumOff val="40000"/>
                      <a:alpha val="40000"/>
                    </a:schemeClr>
                  </a:glow>
                </a:effectLst>
              </a:rPr>
              <a:t>гарячому</a:t>
            </a:r>
            <a:r>
              <a:rPr lang="ru-RU" altLang="uk-UA" sz="2400" i="1" dirty="0">
                <a:effectLst>
                  <a:glow rad="88900">
                    <a:schemeClr val="accent6">
                      <a:lumMod val="60000"/>
                      <a:lumOff val="40000"/>
                      <a:alpha val="40000"/>
                    </a:schemeClr>
                  </a:glow>
                </a:effectLst>
              </a:rPr>
              <a:t>... </a:t>
            </a:r>
            <a:endParaRPr lang="ru-RU" altLang="uk-UA" sz="2400" i="1" dirty="0">
              <a:effectLst>
                <a:glow rad="88900">
                  <a:schemeClr val="accent6">
                    <a:lumMod val="60000"/>
                    <a:lumOff val="40000"/>
                    <a:alpha val="40000"/>
                  </a:schemeClr>
                </a:glo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067944" y="5071895"/>
            <a:ext cx="4572000" cy="1384995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>
            <a:spAutoFit/>
          </a:bodyPr>
          <a:lstStyle/>
          <a:p>
            <a:r>
              <a:rPr lang="uk-UA" altLang="uk-UA" sz="2800" b="1" i="1" dirty="0">
                <a:solidFill>
                  <a:schemeClr val="tx2"/>
                </a:solidFill>
              </a:rPr>
              <a:t>Вчителька Василя – </a:t>
            </a:r>
            <a:br>
              <a:rPr lang="uk-UA" altLang="uk-UA" sz="2800" b="1" i="1" dirty="0">
                <a:solidFill>
                  <a:schemeClr val="tx2"/>
                </a:solidFill>
              </a:rPr>
            </a:br>
            <a:r>
              <a:rPr lang="uk-UA" altLang="uk-UA" sz="2800" b="1" i="1" dirty="0">
                <a:solidFill>
                  <a:schemeClr val="tx2"/>
                </a:solidFill>
              </a:rPr>
              <a:t>Уляна Миколаївна </a:t>
            </a:r>
            <a:r>
              <a:rPr lang="uk-UA" altLang="uk-UA" sz="2800" b="1" i="1" dirty="0" smtClean="0">
                <a:solidFill>
                  <a:schemeClr val="tx2"/>
                </a:solidFill>
              </a:rPr>
              <a:t>Демченко</a:t>
            </a:r>
            <a:r>
              <a:rPr lang="en-US" altLang="uk-UA" sz="2800" b="1" i="1" dirty="0" smtClean="0">
                <a:solidFill>
                  <a:schemeClr val="tx2"/>
                </a:solidFill>
              </a:rPr>
              <a:t>…</a:t>
            </a:r>
            <a:endParaRPr lang="ru-RU" altLang="uk-UA" sz="2800" b="1" i="1" dirty="0">
              <a:solidFill>
                <a:schemeClr val="tx2"/>
              </a:solidFill>
            </a:endParaRPr>
          </a:p>
        </p:txBody>
      </p:sp>
      <p:pic>
        <p:nvPicPr>
          <p:cNvPr id="10242" name="Picture 2" descr="http://kniga.ompural.ru/img/kat/images100001b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7918" y="4838387"/>
            <a:ext cx="3364453" cy="17292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449244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Content="1"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7" descr="ВЧИТЕЛЬКА ВАСИЛЯ АНДРІЙОВИЧА — УЛЯНА МИКОЛАЇВНА ДЕМЧЕНКО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11559" y="428730"/>
            <a:ext cx="3590043" cy="5184576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4" name="Рисунок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8599" y="428730"/>
            <a:ext cx="3346450" cy="5561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12" descr="default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707904" y="2707284"/>
            <a:ext cx="2592044" cy="3828217"/>
          </a:xfrm>
          <a:prstGeom prst="rect">
            <a:avLst/>
          </a:prstGeom>
          <a:noFill/>
        </p:spPr>
      </p:pic>
      <p:pic>
        <p:nvPicPr>
          <p:cNvPr id="6146" name="Picture 2" descr="http://upload.wikimedia.org/wikipedia/ru/b/b6/%D0%93%D1%83%D1%81%D0%B8%D0%BD%D0%BE%D0%B5_%D0%BF%D0%B5%D1%80%D0%BE_%D0%B8_%D1%87%D0%B5%D1%80%D0%BD%D0%B8%D0%BB%D1%8C%D0%BD%D0%B8%D1%86%D0%B0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36352" y="0"/>
            <a:ext cx="1885589" cy="2828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434224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conveyor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267744" y="230351"/>
            <a:ext cx="5564344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4000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Monotype Corsiva" pitchFamily="66" charset="0"/>
              </a:rPr>
              <a:t>У своєму робочому кабінеті</a:t>
            </a:r>
            <a:endParaRPr lang="uk-UA" sz="4000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3" name="Picture 9" descr="symonenk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95287" y="1196752"/>
            <a:ext cx="3495675" cy="4103688"/>
          </a:xfrm>
          <a:prstGeom prst="rect">
            <a:avLst/>
          </a:prstGeom>
          <a:noFill/>
          <a:effectLst>
            <a:reflection endPos="20000" dist="50800" dir="5400000" sy="-100000" algn="bl" rotWithShape="0"/>
          </a:effectLst>
        </p:spPr>
      </p:pic>
      <p:pic>
        <p:nvPicPr>
          <p:cNvPr id="4" name="Picture 10" descr="ВАСИЛЬ СИМОНЕНКО У СВОЄМУ РОБОЧОМУ КАБІНЕТІ В РЕДАЦЦІЇ ГАЗЕТИ ЧЕРКАСЬКА ПРАВДА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883969" y="1617437"/>
            <a:ext cx="4647430" cy="3717639"/>
          </a:xfrm>
          <a:prstGeom prst="rect">
            <a:avLst/>
          </a:prstGeom>
          <a:noFill/>
          <a:effectLst>
            <a:reflection endPos="22000" dist="508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8223875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ferris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123728" y="454580"/>
            <a:ext cx="5859296" cy="646331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 wrap="none">
            <a:spAutoFit/>
          </a:bodyPr>
          <a:lstStyle/>
          <a:p>
            <a:r>
              <a:rPr lang="uk-UA" sz="3600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Monotype Corsiva" pitchFamily="66" charset="0"/>
              </a:rPr>
              <a:t>Вшанування </a:t>
            </a:r>
            <a:r>
              <a:rPr lang="uk-UA" sz="3600" dirty="0" err="1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Monotype Corsiva" pitchFamily="66" charset="0"/>
              </a:rPr>
              <a:t>пам</a:t>
            </a:r>
            <a:r>
              <a:rPr lang="en-US" sz="3600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Monotype Corsiva" pitchFamily="66" charset="0"/>
              </a:rPr>
              <a:t>’</a:t>
            </a:r>
            <a:r>
              <a:rPr lang="uk-UA" sz="3600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Monotype Corsiva" pitchFamily="66" charset="0"/>
              </a:rPr>
              <a:t>яті в Черкасах</a:t>
            </a:r>
            <a:endParaRPr lang="uk-UA" sz="3600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3" name="Picture 7" descr="pb18003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53" b="12157"/>
          <a:stretch>
            <a:fillRect/>
          </a:stretch>
        </p:blipFill>
        <p:spPr>
          <a:xfrm>
            <a:off x="576262" y="1135547"/>
            <a:ext cx="3995738" cy="4464050"/>
          </a:xfrm>
          <a:prstGeom prst="rect">
            <a:avLst/>
          </a:prstGeom>
          <a:noFill/>
        </p:spPr>
      </p:pic>
      <p:pic>
        <p:nvPicPr>
          <p:cNvPr id="4098" name="Picture 2" descr="http://news.liga.net/upload/iblock/bcd/bcd94e1349f8f5e8aa472bef8d2966f9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356079"/>
            <a:ext cx="4104456" cy="30783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4572000" y="4581128"/>
            <a:ext cx="4824536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  <a:buClr>
                <a:schemeClr val="accent1"/>
              </a:buClr>
            </a:pPr>
            <a:r>
              <a:rPr lang="ru-RU" altLang="uk-UA" sz="2000" i="1" dirty="0">
                <a:solidFill>
                  <a:schemeClr val="accent3">
                    <a:lumMod val="50000"/>
                  </a:schemeClr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В </a:t>
            </a:r>
            <a:r>
              <a:rPr lang="ru-RU" altLang="uk-UA" sz="2000" i="1" dirty="0" err="1">
                <a:solidFill>
                  <a:schemeClr val="accent3">
                    <a:lumMod val="50000"/>
                  </a:schemeClr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Черкасах</a:t>
            </a:r>
            <a:r>
              <a:rPr lang="ru-RU" altLang="uk-UA" sz="2000" i="1" dirty="0">
                <a:solidFill>
                  <a:schemeClr val="accent3">
                    <a:lumMod val="50000"/>
                  </a:schemeClr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 на </a:t>
            </a:r>
            <a:r>
              <a:rPr lang="ru-RU" altLang="uk-UA" sz="2000" i="1" dirty="0" err="1">
                <a:solidFill>
                  <a:schemeClr val="accent3">
                    <a:lumMod val="50000"/>
                  </a:schemeClr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площі</a:t>
            </a:r>
            <a:r>
              <a:rPr lang="ru-RU" altLang="uk-UA" sz="2000" i="1" dirty="0">
                <a:solidFill>
                  <a:schemeClr val="accent3">
                    <a:lumMod val="50000"/>
                  </a:schemeClr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, </a:t>
            </a:r>
            <a:r>
              <a:rPr lang="ru-RU" altLang="uk-UA" sz="2000" i="1" dirty="0" err="1">
                <a:solidFill>
                  <a:schemeClr val="accent3">
                    <a:lumMod val="50000"/>
                  </a:schemeClr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навпроти</a:t>
            </a:r>
            <a:r>
              <a:rPr lang="ru-RU" altLang="uk-UA" sz="2000" i="1" dirty="0">
                <a:solidFill>
                  <a:schemeClr val="accent3">
                    <a:lumMod val="50000"/>
                  </a:schemeClr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ru-RU" altLang="uk-UA" sz="2000" i="1" dirty="0" err="1">
                <a:solidFill>
                  <a:schemeClr val="accent3">
                    <a:lumMod val="50000"/>
                  </a:schemeClr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редакції</a:t>
            </a:r>
            <a:r>
              <a:rPr lang="ru-RU" altLang="uk-UA" sz="2000" i="1" dirty="0">
                <a:solidFill>
                  <a:schemeClr val="accent3">
                    <a:lumMod val="50000"/>
                  </a:schemeClr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ru-RU" altLang="uk-UA" sz="2000" i="1" dirty="0" err="1">
                <a:solidFill>
                  <a:schemeClr val="accent3">
                    <a:lumMod val="50000"/>
                  </a:schemeClr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газети</a:t>
            </a:r>
            <a:r>
              <a:rPr lang="ru-RU" altLang="uk-UA" sz="2000" i="1" dirty="0">
                <a:solidFill>
                  <a:schemeClr val="accent3">
                    <a:lumMod val="50000"/>
                  </a:schemeClr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 «</a:t>
            </a:r>
            <a:r>
              <a:rPr lang="ru-RU" altLang="uk-UA" sz="2000" i="1" dirty="0" err="1">
                <a:solidFill>
                  <a:schemeClr val="accent3">
                    <a:lumMod val="50000"/>
                  </a:schemeClr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Черкаський</a:t>
            </a:r>
            <a:r>
              <a:rPr lang="ru-RU" altLang="uk-UA" sz="2000" i="1" dirty="0">
                <a:solidFill>
                  <a:schemeClr val="accent3">
                    <a:lumMod val="50000"/>
                  </a:schemeClr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 край», по </a:t>
            </a:r>
            <a:r>
              <a:rPr lang="ru-RU" altLang="uk-UA" sz="2000" i="1" dirty="0" err="1">
                <a:solidFill>
                  <a:schemeClr val="accent3">
                    <a:lumMod val="50000"/>
                  </a:schemeClr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вулиці</a:t>
            </a:r>
            <a:r>
              <a:rPr lang="ru-RU" altLang="uk-UA" sz="2000" i="1" dirty="0">
                <a:solidFill>
                  <a:schemeClr val="accent3">
                    <a:lumMod val="50000"/>
                  </a:schemeClr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ru-RU" altLang="uk-UA" sz="2000" i="1" dirty="0" err="1">
                <a:solidFill>
                  <a:schemeClr val="accent3">
                    <a:lumMod val="50000"/>
                  </a:schemeClr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Хрещатик</a:t>
            </a:r>
            <a:r>
              <a:rPr lang="ru-RU" altLang="uk-UA" sz="2000" i="1" dirty="0">
                <a:solidFill>
                  <a:schemeClr val="accent3">
                    <a:lumMod val="50000"/>
                  </a:schemeClr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, </a:t>
            </a:r>
            <a:r>
              <a:rPr lang="ru-RU" altLang="uk-UA" sz="2000" i="1" dirty="0" err="1">
                <a:solidFill>
                  <a:schemeClr val="accent3">
                    <a:lumMod val="50000"/>
                  </a:schemeClr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черкащан</a:t>
            </a:r>
            <a:r>
              <a:rPr lang="ru-RU" altLang="uk-UA" sz="2000" i="1" dirty="0">
                <a:solidFill>
                  <a:schemeClr val="accent3">
                    <a:lumMod val="50000"/>
                  </a:schemeClr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ru-RU" altLang="uk-UA" sz="2000" i="1" dirty="0" err="1">
                <a:solidFill>
                  <a:schemeClr val="accent3">
                    <a:lumMod val="50000"/>
                  </a:schemeClr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зустрічав</a:t>
            </a:r>
            <a:r>
              <a:rPr lang="ru-RU" altLang="uk-UA" sz="2000" i="1" dirty="0">
                <a:solidFill>
                  <a:schemeClr val="accent3">
                    <a:lumMod val="50000"/>
                  </a:schemeClr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 Василь Симоненко. </a:t>
            </a:r>
            <a:r>
              <a:rPr lang="ru-RU" altLang="uk-UA" sz="2000" i="1" dirty="0" err="1">
                <a:solidFill>
                  <a:schemeClr val="accent3">
                    <a:lumMod val="50000"/>
                  </a:schemeClr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Свого</a:t>
            </a:r>
            <a:r>
              <a:rPr lang="ru-RU" altLang="uk-UA" sz="2000" i="1" dirty="0">
                <a:solidFill>
                  <a:schemeClr val="accent3">
                    <a:lumMod val="50000"/>
                  </a:schemeClr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 часу поет </a:t>
            </a:r>
            <a:r>
              <a:rPr lang="ru-RU" altLang="uk-UA" sz="2000" i="1" dirty="0" err="1">
                <a:solidFill>
                  <a:schemeClr val="accent3">
                    <a:lumMod val="50000"/>
                  </a:schemeClr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працював</a:t>
            </a:r>
            <a:r>
              <a:rPr lang="ru-RU" altLang="uk-UA" sz="2000" i="1" dirty="0">
                <a:solidFill>
                  <a:schemeClr val="accent3">
                    <a:lumMod val="50000"/>
                  </a:schemeClr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 у </a:t>
            </a:r>
            <a:r>
              <a:rPr lang="ru-RU" altLang="uk-UA" sz="2000" i="1" dirty="0" err="1">
                <a:solidFill>
                  <a:schemeClr val="accent3">
                    <a:lumMod val="50000"/>
                  </a:schemeClr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цій</a:t>
            </a:r>
            <a:r>
              <a:rPr lang="ru-RU" altLang="uk-UA" sz="2000" i="1" dirty="0">
                <a:solidFill>
                  <a:schemeClr val="accent3">
                    <a:lumMod val="50000"/>
                  </a:schemeClr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ru-RU" altLang="uk-UA" sz="2000" i="1" dirty="0" err="1">
                <a:solidFill>
                  <a:schemeClr val="accent3">
                    <a:lumMod val="50000"/>
                  </a:schemeClr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обласній</a:t>
            </a:r>
            <a:r>
              <a:rPr lang="ru-RU" altLang="uk-UA" sz="2000" i="1" dirty="0">
                <a:solidFill>
                  <a:schemeClr val="accent3">
                    <a:lumMod val="50000"/>
                  </a:schemeClr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ru-RU" altLang="uk-UA" sz="2000" i="1" dirty="0" err="1" smtClean="0">
                <a:solidFill>
                  <a:schemeClr val="accent3">
                    <a:lumMod val="50000"/>
                  </a:schemeClr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газеті</a:t>
            </a:r>
            <a:r>
              <a:rPr lang="en-US" altLang="uk-UA" sz="2000" i="1" dirty="0">
                <a:solidFill>
                  <a:schemeClr val="accent3">
                    <a:lumMod val="50000"/>
                  </a:schemeClr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.</a:t>
            </a:r>
            <a:endParaRPr lang="ru-RU" altLang="uk-UA" sz="2000" i="1" dirty="0">
              <a:solidFill>
                <a:schemeClr val="accent3">
                  <a:lumMod val="50000"/>
                </a:schemeClr>
              </a:solidFill>
              <a:effectLst>
                <a:glow rad="101600">
                  <a:schemeClr val="accent4">
                    <a:satMod val="175000"/>
                    <a:alpha val="40000"/>
                  </a:scheme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4816748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059832" y="404664"/>
            <a:ext cx="5724128" cy="2246769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>
            <a:spAutoFit/>
          </a:bodyPr>
          <a:lstStyle/>
          <a:p>
            <a:r>
              <a:rPr lang="ru-RU" sz="2800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Monotype Corsiva" pitchFamily="66" charset="0"/>
              </a:rPr>
              <a:t>У день 70-річчя Василя </a:t>
            </a:r>
            <a:r>
              <a:rPr lang="ru-RU" sz="2800" dirty="0" err="1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Monotype Corsiva" pitchFamily="66" charset="0"/>
              </a:rPr>
              <a:t>Симоненка</a:t>
            </a:r>
            <a:r>
              <a:rPr lang="ru-RU" sz="2800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Monotype Corsiva" pitchFamily="66" charset="0"/>
              </a:rPr>
              <a:t>, 8 </a:t>
            </a:r>
            <a:r>
              <a:rPr lang="ru-RU" sz="2800" dirty="0" err="1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Monotype Corsiva" pitchFamily="66" charset="0"/>
              </a:rPr>
              <a:t>січня</a:t>
            </a:r>
            <a:r>
              <a:rPr lang="ru-RU" sz="2800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Monotype Corsiva" pitchFamily="66" charset="0"/>
              </a:rPr>
              <a:t>, в </a:t>
            </a:r>
            <a:r>
              <a:rPr lang="ru-RU" sz="2800" dirty="0" err="1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Monotype Corsiva" pitchFamily="66" charset="0"/>
              </a:rPr>
              <a:t>Черкасах</a:t>
            </a:r>
            <a:r>
              <a:rPr lang="ru-RU" sz="2800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Monotype Corsiva" pitchFamily="66" charset="0"/>
              </a:rPr>
              <a:t>, </a:t>
            </a:r>
            <a:r>
              <a:rPr lang="ru-RU" sz="2800" dirty="0" err="1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Monotype Corsiva" pitchFamily="66" charset="0"/>
              </a:rPr>
              <a:t>було</a:t>
            </a:r>
            <a:r>
              <a:rPr lang="ru-RU" sz="2800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Monotype Corsiva" pitchFamily="66" charset="0"/>
              </a:rPr>
              <a:t> </a:t>
            </a:r>
            <a:r>
              <a:rPr lang="ru-RU" sz="2800" dirty="0" err="1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Monotype Corsiva" pitchFamily="66" charset="0"/>
              </a:rPr>
              <a:t>відкрито</a:t>
            </a:r>
            <a:r>
              <a:rPr lang="ru-RU" sz="2800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Monotype Corsiva" pitchFamily="66" charset="0"/>
              </a:rPr>
              <a:t> </a:t>
            </a:r>
            <a:r>
              <a:rPr lang="ru-RU" sz="2800" dirty="0" err="1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Monotype Corsiva" pitchFamily="66" charset="0"/>
              </a:rPr>
              <a:t>меморіальний</a:t>
            </a:r>
            <a:r>
              <a:rPr lang="ru-RU" sz="2800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Monotype Corsiva" pitchFamily="66" charset="0"/>
              </a:rPr>
              <a:t> музей </a:t>
            </a:r>
            <a:r>
              <a:rPr lang="ru-RU" sz="2800" dirty="0" err="1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Monotype Corsiva" pitchFamily="66" charset="0"/>
              </a:rPr>
              <a:t>поета</a:t>
            </a:r>
            <a:r>
              <a:rPr lang="ru-RU" sz="2800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Monotype Corsiva" pitchFamily="66" charset="0"/>
              </a:rPr>
              <a:t> у </a:t>
            </a:r>
            <a:r>
              <a:rPr lang="ru-RU" sz="2800" dirty="0" err="1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Monotype Corsiva" pitchFamily="66" charset="0"/>
              </a:rPr>
              <a:t>редакції</a:t>
            </a:r>
            <a:r>
              <a:rPr lang="ru-RU" sz="2800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Monotype Corsiva" pitchFamily="66" charset="0"/>
              </a:rPr>
              <a:t> </a:t>
            </a:r>
            <a:r>
              <a:rPr lang="ru-RU" sz="2800" dirty="0" err="1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Monotype Corsiva" pitchFamily="66" charset="0"/>
              </a:rPr>
              <a:t>теперішньої</a:t>
            </a:r>
            <a:r>
              <a:rPr lang="ru-RU" sz="2800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Monotype Corsiva" pitchFamily="66" charset="0"/>
              </a:rPr>
              <a:t> </a:t>
            </a:r>
            <a:r>
              <a:rPr lang="ru-RU" sz="2800" dirty="0" err="1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Monotype Corsiva" pitchFamily="66" charset="0"/>
              </a:rPr>
              <a:t>газети</a:t>
            </a:r>
            <a:r>
              <a:rPr lang="ru-RU" sz="2800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Monotype Corsiva" pitchFamily="66" charset="0"/>
              </a:rPr>
              <a:t> «</a:t>
            </a:r>
            <a:r>
              <a:rPr lang="ru-RU" sz="2800" dirty="0" err="1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Monotype Corsiva" pitchFamily="66" charset="0"/>
              </a:rPr>
              <a:t>Черкаський</a:t>
            </a:r>
            <a:r>
              <a:rPr lang="ru-RU" sz="2800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Monotype Corsiva" pitchFamily="66" charset="0"/>
              </a:rPr>
              <a:t> край», де </a:t>
            </a:r>
            <a:r>
              <a:rPr lang="ru-RU" sz="2800" dirty="0" err="1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Monotype Corsiva" pitchFamily="66" charset="0"/>
              </a:rPr>
              <a:t>працював</a:t>
            </a:r>
            <a:r>
              <a:rPr lang="ru-RU" sz="2800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Monotype Corsiva" pitchFamily="66" charset="0"/>
              </a:rPr>
              <a:t> Василь </a:t>
            </a:r>
            <a:r>
              <a:rPr lang="ru-RU" sz="2800" dirty="0" err="1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Monotype Corsiva" pitchFamily="66" charset="0"/>
              </a:rPr>
              <a:t>Андрійович</a:t>
            </a:r>
            <a:endParaRPr lang="uk-UA" sz="28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05780" y="2800960"/>
            <a:ext cx="5508104" cy="341632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>
            <a:spAutoFit/>
          </a:bodyPr>
          <a:lstStyle/>
          <a:p>
            <a:r>
              <a:rPr lang="ru-RU" altLang="uk-UA" sz="2400" i="1" dirty="0">
                <a:solidFill>
                  <a:schemeClr val="accent2">
                    <a:lumMod val="50000"/>
                  </a:schemeClr>
                </a:solidFill>
              </a:rPr>
              <a:t>На </a:t>
            </a:r>
            <a:r>
              <a:rPr lang="ru-RU" altLang="uk-UA" sz="2400" i="1" dirty="0" err="1">
                <a:solidFill>
                  <a:schemeClr val="accent2">
                    <a:lumMod val="50000"/>
                  </a:schemeClr>
                </a:solidFill>
              </a:rPr>
              <a:t>зібраних</a:t>
            </a:r>
            <a:r>
              <a:rPr lang="ru-RU" altLang="uk-UA" sz="2400" i="1" dirty="0">
                <a:solidFill>
                  <a:schemeClr val="accent2">
                    <a:lumMod val="50000"/>
                  </a:schemeClr>
                </a:solidFill>
              </a:rPr>
              <a:t> фото </a:t>
            </a:r>
            <a:r>
              <a:rPr lang="ru-RU" altLang="uk-UA" sz="2400" i="1" dirty="0" err="1">
                <a:solidFill>
                  <a:schemeClr val="accent2">
                    <a:lumMod val="50000"/>
                  </a:schemeClr>
                </a:solidFill>
              </a:rPr>
              <a:t>можна</a:t>
            </a:r>
            <a:r>
              <a:rPr lang="ru-RU" altLang="uk-UA" sz="2400" i="1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altLang="uk-UA" sz="2400" i="1" dirty="0" err="1">
                <a:solidFill>
                  <a:schemeClr val="accent2">
                    <a:lumMod val="50000"/>
                  </a:schemeClr>
                </a:solidFill>
              </a:rPr>
              <a:t>побачити</a:t>
            </a:r>
            <a:r>
              <a:rPr lang="ru-RU" altLang="uk-UA" sz="2400" i="1" dirty="0">
                <a:solidFill>
                  <a:schemeClr val="accent2">
                    <a:lumMod val="50000"/>
                  </a:schemeClr>
                </a:solidFill>
              </a:rPr>
              <a:t> Василя </a:t>
            </a:r>
            <a:r>
              <a:rPr lang="ru-RU" altLang="uk-UA" sz="2400" i="1" dirty="0" err="1">
                <a:solidFill>
                  <a:schemeClr val="accent2">
                    <a:lumMod val="50000"/>
                  </a:schemeClr>
                </a:solidFill>
              </a:rPr>
              <a:t>Симоненка</a:t>
            </a:r>
            <a:r>
              <a:rPr lang="ru-RU" altLang="uk-UA" sz="2400" i="1" dirty="0">
                <a:solidFill>
                  <a:schemeClr val="accent2">
                    <a:lumMod val="50000"/>
                  </a:schemeClr>
                </a:solidFill>
              </a:rPr>
              <a:t> у </a:t>
            </a:r>
            <a:r>
              <a:rPr lang="ru-RU" altLang="uk-UA" sz="2400" i="1" dirty="0" err="1">
                <a:solidFill>
                  <a:schemeClr val="accent2">
                    <a:lumMod val="50000"/>
                  </a:schemeClr>
                </a:solidFill>
              </a:rPr>
              <a:t>буденній</a:t>
            </a:r>
            <a:r>
              <a:rPr lang="ru-RU" altLang="uk-UA" sz="2400" i="1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altLang="uk-UA" sz="2400" i="1" dirty="0" err="1">
                <a:solidFill>
                  <a:schemeClr val="accent2">
                    <a:lumMod val="50000"/>
                  </a:schemeClr>
                </a:solidFill>
              </a:rPr>
              <a:t>роботі</a:t>
            </a:r>
            <a:r>
              <a:rPr lang="ru-RU" altLang="uk-UA" sz="2400" i="1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altLang="uk-UA" sz="2400" i="1" dirty="0" err="1">
                <a:solidFill>
                  <a:schemeClr val="accent2">
                    <a:lumMod val="50000"/>
                  </a:schemeClr>
                </a:solidFill>
              </a:rPr>
              <a:t>газетяра</a:t>
            </a:r>
            <a:r>
              <a:rPr lang="ru-RU" altLang="uk-UA" sz="2400" i="1" dirty="0">
                <a:solidFill>
                  <a:schemeClr val="accent2">
                    <a:lumMod val="50000"/>
                  </a:schemeClr>
                </a:solidFill>
              </a:rPr>
              <a:t>. </a:t>
            </a:r>
            <a:r>
              <a:rPr lang="ru-RU" altLang="uk-UA" sz="2400" i="1" dirty="0" err="1">
                <a:solidFill>
                  <a:schemeClr val="accent2">
                    <a:lumMod val="50000"/>
                  </a:schemeClr>
                </a:solidFill>
              </a:rPr>
              <a:t>Зберігся</a:t>
            </a:r>
            <a:r>
              <a:rPr lang="ru-RU" altLang="uk-UA" sz="2400" i="1" dirty="0">
                <a:solidFill>
                  <a:schemeClr val="accent2">
                    <a:lumMod val="50000"/>
                  </a:schemeClr>
                </a:solidFill>
              </a:rPr>
              <a:t> і </a:t>
            </a:r>
            <a:r>
              <a:rPr lang="ru-RU" altLang="uk-UA" sz="2400" i="1" dirty="0" err="1">
                <a:solidFill>
                  <a:schemeClr val="accent2">
                    <a:lumMod val="50000"/>
                  </a:schemeClr>
                </a:solidFill>
              </a:rPr>
              <a:t>стіл</a:t>
            </a:r>
            <a:r>
              <a:rPr lang="ru-RU" altLang="uk-UA" sz="2400" i="1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altLang="uk-UA" sz="2400" i="1" dirty="0" err="1">
                <a:solidFill>
                  <a:schemeClr val="accent2">
                    <a:lumMod val="50000"/>
                  </a:schemeClr>
                </a:solidFill>
              </a:rPr>
              <a:t>поета</a:t>
            </a:r>
            <a:r>
              <a:rPr lang="ru-RU" altLang="uk-UA" sz="2400" i="1" dirty="0">
                <a:solidFill>
                  <a:schemeClr val="accent2">
                    <a:lumMod val="50000"/>
                  </a:schemeClr>
                </a:solidFill>
              </a:rPr>
              <a:t>, </a:t>
            </a:r>
            <a:r>
              <a:rPr lang="ru-RU" altLang="uk-UA" sz="2400" i="1" dirty="0" err="1">
                <a:solidFill>
                  <a:schemeClr val="accent2">
                    <a:lumMod val="50000"/>
                  </a:schemeClr>
                </a:solidFill>
              </a:rPr>
              <a:t>його</a:t>
            </a:r>
            <a:r>
              <a:rPr lang="ru-RU" altLang="uk-UA" sz="2400" i="1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altLang="uk-UA" sz="2400" i="1" dirty="0" err="1">
                <a:solidFill>
                  <a:schemeClr val="accent2">
                    <a:lumMod val="50000"/>
                  </a:schemeClr>
                </a:solidFill>
              </a:rPr>
              <a:t>друкарська</a:t>
            </a:r>
            <a:r>
              <a:rPr lang="ru-RU" altLang="uk-UA" sz="2400" i="1" dirty="0">
                <a:solidFill>
                  <a:schemeClr val="accent2">
                    <a:lumMod val="50000"/>
                  </a:schemeClr>
                </a:solidFill>
              </a:rPr>
              <a:t> машинка і </a:t>
            </a:r>
            <a:r>
              <a:rPr lang="ru-RU" altLang="uk-UA" sz="2400" i="1" dirty="0" err="1">
                <a:solidFill>
                  <a:schemeClr val="accent2">
                    <a:lumMod val="50000"/>
                  </a:schemeClr>
                </a:solidFill>
              </a:rPr>
              <a:t>навіть</a:t>
            </a:r>
            <a:r>
              <a:rPr lang="ru-RU" altLang="uk-UA" sz="2400" i="1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altLang="uk-UA" sz="2400" i="1" dirty="0" err="1">
                <a:solidFill>
                  <a:schemeClr val="accent2">
                    <a:lumMod val="50000"/>
                  </a:schemeClr>
                </a:solidFill>
              </a:rPr>
              <a:t>листи</a:t>
            </a:r>
            <a:r>
              <a:rPr lang="ru-RU" altLang="uk-UA" sz="2400" i="1" dirty="0">
                <a:solidFill>
                  <a:schemeClr val="accent2">
                    <a:lumMod val="50000"/>
                  </a:schemeClr>
                </a:solidFill>
              </a:rPr>
              <a:t>. </a:t>
            </a:r>
          </a:p>
          <a:p>
            <a:r>
              <a:rPr lang="ru-RU" altLang="uk-UA" sz="2400" i="1" dirty="0">
                <a:solidFill>
                  <a:schemeClr val="accent2">
                    <a:lumMod val="50000"/>
                  </a:schemeClr>
                </a:solidFill>
              </a:rPr>
              <a:t>А </a:t>
            </a:r>
            <a:r>
              <a:rPr lang="ru-RU" altLang="uk-UA" sz="2400" i="1" dirty="0" err="1">
                <a:solidFill>
                  <a:schemeClr val="accent2">
                    <a:lumMod val="50000"/>
                  </a:schemeClr>
                </a:solidFill>
              </a:rPr>
              <a:t>ще</a:t>
            </a:r>
            <a:r>
              <a:rPr lang="ru-RU" altLang="uk-UA" sz="2400" i="1" dirty="0">
                <a:solidFill>
                  <a:schemeClr val="accent2">
                    <a:lumMod val="50000"/>
                  </a:schemeClr>
                </a:solidFill>
              </a:rPr>
              <a:t> у </a:t>
            </a:r>
            <a:r>
              <a:rPr lang="ru-RU" altLang="uk-UA" sz="2400" i="1" dirty="0" err="1">
                <a:solidFill>
                  <a:schemeClr val="accent2">
                    <a:lumMod val="50000"/>
                  </a:schemeClr>
                </a:solidFill>
              </a:rPr>
              <a:t>редакційному</a:t>
            </a:r>
            <a:r>
              <a:rPr lang="ru-RU" altLang="uk-UA" sz="2400" i="1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altLang="uk-UA" sz="2400" i="1" dirty="0" err="1">
                <a:solidFill>
                  <a:schemeClr val="accent2">
                    <a:lumMod val="50000"/>
                  </a:schemeClr>
                </a:solidFill>
              </a:rPr>
              <a:t>кабінеті</a:t>
            </a:r>
            <a:r>
              <a:rPr lang="ru-RU" altLang="uk-UA" sz="2400" i="1" dirty="0">
                <a:solidFill>
                  <a:schemeClr val="accent2">
                    <a:lumMod val="50000"/>
                  </a:schemeClr>
                </a:solidFill>
              </a:rPr>
              <a:t> на </a:t>
            </a:r>
            <a:r>
              <a:rPr lang="ru-RU" altLang="uk-UA" sz="2400" i="1" dirty="0" err="1">
                <a:solidFill>
                  <a:schemeClr val="accent2">
                    <a:lumMod val="50000"/>
                  </a:schemeClr>
                </a:solidFill>
              </a:rPr>
              <a:t>вішалці</a:t>
            </a:r>
            <a:r>
              <a:rPr lang="ru-RU" altLang="uk-UA" sz="2400" i="1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altLang="uk-UA" sz="2400" i="1" dirty="0" err="1">
                <a:solidFill>
                  <a:schemeClr val="accent2">
                    <a:lumMod val="50000"/>
                  </a:schemeClr>
                </a:solidFill>
              </a:rPr>
              <a:t>висить</a:t>
            </a:r>
            <a:r>
              <a:rPr lang="ru-RU" altLang="uk-UA" sz="2400" i="1" dirty="0">
                <a:solidFill>
                  <a:schemeClr val="accent2">
                    <a:lumMod val="50000"/>
                  </a:schemeClr>
                </a:solidFill>
              </a:rPr>
              <a:t> плащ та </a:t>
            </a:r>
            <a:r>
              <a:rPr lang="ru-RU" altLang="uk-UA" sz="2400" i="1" dirty="0" err="1">
                <a:solidFill>
                  <a:schemeClr val="accent2">
                    <a:lumMod val="50000"/>
                  </a:schemeClr>
                </a:solidFill>
              </a:rPr>
              <a:t>капелюх</a:t>
            </a:r>
            <a:r>
              <a:rPr lang="ru-RU" altLang="uk-UA" sz="2400" i="1" dirty="0">
                <a:solidFill>
                  <a:schemeClr val="accent2">
                    <a:lumMod val="50000"/>
                  </a:schemeClr>
                </a:solidFill>
              </a:rPr>
              <a:t> Василя </a:t>
            </a:r>
            <a:r>
              <a:rPr lang="ru-RU" altLang="uk-UA" sz="2400" i="1" dirty="0" err="1">
                <a:solidFill>
                  <a:schemeClr val="accent2">
                    <a:lumMod val="50000"/>
                  </a:schemeClr>
                </a:solidFill>
              </a:rPr>
              <a:t>Андрійовича</a:t>
            </a:r>
            <a:r>
              <a:rPr lang="ru-RU" altLang="uk-UA" sz="2400" i="1" dirty="0">
                <a:solidFill>
                  <a:schemeClr val="accent2">
                    <a:lumMod val="50000"/>
                  </a:schemeClr>
                </a:solidFill>
              </a:rPr>
              <a:t>, </a:t>
            </a:r>
            <a:r>
              <a:rPr lang="ru-RU" altLang="uk-UA" sz="2400" i="1" dirty="0" err="1">
                <a:solidFill>
                  <a:schemeClr val="accent2">
                    <a:lumMod val="50000"/>
                  </a:schemeClr>
                </a:solidFill>
              </a:rPr>
              <a:t>котрі</a:t>
            </a:r>
            <a:r>
              <a:rPr lang="ru-RU" altLang="uk-UA" sz="2400" i="1" dirty="0">
                <a:solidFill>
                  <a:schemeClr val="accent2">
                    <a:lumMod val="50000"/>
                  </a:schemeClr>
                </a:solidFill>
              </a:rPr>
              <a:t> передали музею </a:t>
            </a:r>
            <a:r>
              <a:rPr lang="ru-RU" altLang="uk-UA" sz="2400" i="1" dirty="0" err="1">
                <a:solidFill>
                  <a:schemeClr val="accent2">
                    <a:lumMod val="50000"/>
                  </a:schemeClr>
                </a:solidFill>
              </a:rPr>
              <a:t>рідні</a:t>
            </a:r>
            <a:r>
              <a:rPr lang="ru-RU" altLang="uk-UA" sz="2400" i="1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altLang="uk-UA" sz="2400" i="1" dirty="0" err="1">
                <a:solidFill>
                  <a:schemeClr val="accent2">
                    <a:lumMod val="50000"/>
                  </a:schemeClr>
                </a:solidFill>
              </a:rPr>
              <a:t>Симоненка</a:t>
            </a:r>
            <a:r>
              <a:rPr lang="ru-RU" altLang="uk-UA" sz="2400" i="1" dirty="0">
                <a:solidFill>
                  <a:schemeClr val="accent2">
                    <a:lumMod val="50000"/>
                  </a:schemeClr>
                </a:solidFill>
              </a:rPr>
              <a:t>, і </a:t>
            </a:r>
            <a:r>
              <a:rPr lang="ru-RU" altLang="uk-UA" sz="2400" i="1" dirty="0" err="1">
                <a:solidFill>
                  <a:schemeClr val="accent2">
                    <a:lumMod val="50000"/>
                  </a:schemeClr>
                </a:solidFill>
              </a:rPr>
              <a:t>здається</a:t>
            </a:r>
            <a:r>
              <a:rPr lang="ru-RU" altLang="uk-UA" sz="2400" i="1" dirty="0">
                <a:solidFill>
                  <a:schemeClr val="accent2">
                    <a:lumMod val="50000"/>
                  </a:schemeClr>
                </a:solidFill>
              </a:rPr>
              <a:t>, </a:t>
            </a:r>
            <a:r>
              <a:rPr lang="ru-RU" altLang="uk-UA" sz="2400" i="1" dirty="0" err="1">
                <a:solidFill>
                  <a:schemeClr val="accent2">
                    <a:lumMod val="50000"/>
                  </a:schemeClr>
                </a:solidFill>
              </a:rPr>
              <a:t>що</a:t>
            </a:r>
            <a:r>
              <a:rPr lang="ru-RU" altLang="uk-UA" sz="2400" i="1" dirty="0">
                <a:solidFill>
                  <a:schemeClr val="accent2">
                    <a:lumMod val="50000"/>
                  </a:schemeClr>
                </a:solidFill>
              </a:rPr>
              <a:t> поет ось-ось </a:t>
            </a:r>
            <a:r>
              <a:rPr lang="ru-RU" altLang="uk-UA" sz="2400" i="1" dirty="0" err="1">
                <a:solidFill>
                  <a:schemeClr val="accent2">
                    <a:lumMod val="50000"/>
                  </a:schemeClr>
                </a:solidFill>
              </a:rPr>
              <a:t>повернеться</a:t>
            </a:r>
            <a:r>
              <a:rPr lang="ru-RU" altLang="uk-UA" sz="2400" i="1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altLang="uk-UA" sz="2400" i="1" dirty="0" err="1">
                <a:solidFill>
                  <a:schemeClr val="accent2">
                    <a:lumMod val="50000"/>
                  </a:schemeClr>
                </a:solidFill>
              </a:rPr>
              <a:t>сюди</a:t>
            </a:r>
            <a:r>
              <a:rPr lang="ru-RU" altLang="uk-UA" sz="2400" i="1" dirty="0">
                <a:solidFill>
                  <a:schemeClr val="accent2">
                    <a:lumMod val="50000"/>
                  </a:schemeClr>
                </a:solidFill>
              </a:rPr>
              <a:t>. </a:t>
            </a:r>
            <a:endParaRPr lang="ru-RU" altLang="uk-UA" sz="2400" i="1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9218" name="Picture 2" descr="http://www.imhoweek.ru/images/stories/myblog/62/prob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3884" y="2651433"/>
            <a:ext cx="3321139" cy="23617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https://encrypted-tbn1.gstatic.com/images?q=tbn:ANd9GcQTUzOiUHl8NRto3F7tRM88dSUTTNKdQcmQG6EtVR-mbBbm_5lI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61" y="378991"/>
            <a:ext cx="3085697" cy="24137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2" name="Picture 6" descr="http://www.nadomu.com/wp-content/uploads/2010/03/calligraphy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4367" y="4725144"/>
            <a:ext cx="3330655" cy="18794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725951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10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Литейная">
  <a:themeElements>
    <a:clrScheme name="Ясность">
      <a:dk1>
        <a:srgbClr val="292934"/>
      </a:dk1>
      <a:lt1>
        <a:srgbClr val="FFFFFF"/>
      </a:lt1>
      <a:dk2>
        <a:srgbClr val="D2533C"/>
      </a:dk2>
      <a:lt2>
        <a:srgbClr val="F3F2DC"/>
      </a:lt2>
      <a:accent1>
        <a:srgbClr val="93A299"/>
      </a:accent1>
      <a:accent2>
        <a:srgbClr val="AD8F67"/>
      </a:accent2>
      <a:accent3>
        <a:srgbClr val="726056"/>
      </a:accent3>
      <a:accent4>
        <a:srgbClr val="4C5A6A"/>
      </a:accent4>
      <a:accent5>
        <a:srgbClr val="808DA0"/>
      </a:accent5>
      <a:accent6>
        <a:srgbClr val="79463D"/>
      </a:accent6>
      <a:hlink>
        <a:srgbClr val="0000FF"/>
      </a:hlink>
      <a:folHlink>
        <a:srgbClr val="800080"/>
      </a:folHlink>
    </a:clrScheme>
    <a:fontScheme name="Литейная">
      <a:maj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Литейная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80000"/>
              </a:schemeClr>
            </a:gs>
            <a:gs pos="62000">
              <a:schemeClr val="phClr">
                <a:tint val="30000"/>
                <a:satMod val="180000"/>
              </a:schemeClr>
            </a:gs>
            <a:gs pos="100000">
              <a:schemeClr val="phClr">
                <a:tint val="22000"/>
                <a:satMod val="18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58000"/>
                <a:satMod val="150000"/>
              </a:schemeClr>
            </a:gs>
            <a:gs pos="72000">
              <a:schemeClr val="phClr">
                <a:tint val="90000"/>
                <a:satMod val="135000"/>
              </a:schemeClr>
            </a:gs>
            <a:gs pos="100000">
              <a:schemeClr val="phClr">
                <a:tint val="8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80000"/>
            </a:schemeClr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000000"/>
            </a:lightRig>
          </a:scene3d>
          <a:sp3d prstMaterial="matte">
            <a:bevelT w="63500" h="635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5000"/>
                <a:satMod val="400000"/>
              </a:schemeClr>
            </a:gs>
            <a:gs pos="20000">
              <a:schemeClr val="phClr">
                <a:tint val="80000"/>
                <a:satMod val="355000"/>
              </a:schemeClr>
            </a:gs>
            <a:gs pos="100000">
              <a:schemeClr val="phClr">
                <a:tint val="95000"/>
                <a:shade val="55000"/>
                <a:satMod val="355000"/>
              </a:schemeClr>
            </a:gs>
          </a:gsLst>
          <a:path path="circle">
            <a:fillToRect l="67500" t="35000" r="32500" b="65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0"/>
                <a:satMod val="120000"/>
              </a:schemeClr>
              <a:schemeClr val="phClr">
                <a:tint val="70000"/>
                <a:satMod val="250000"/>
              </a:schemeClr>
            </a:duotone>
          </a:blip>
          <a:tile tx="0" ty="0" sx="50000" sy="50000" flip="none" algn="t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Foundry</Template>
  <TotalTime>68</TotalTime>
  <Words>561</Words>
  <Application>Microsoft Office PowerPoint</Application>
  <PresentationFormat>Экран (4:3)</PresentationFormat>
  <Paragraphs>39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Литейная</vt:lpstr>
      <vt:lpstr>Василь Симоненко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Василь Симоненко </dc:title>
  <dc:creator>Марійка</dc:creator>
  <cp:lastModifiedBy>Марійка</cp:lastModifiedBy>
  <cp:revision>8</cp:revision>
  <dcterms:created xsi:type="dcterms:W3CDTF">2014-02-20T17:10:30Z</dcterms:created>
  <dcterms:modified xsi:type="dcterms:W3CDTF">2014-02-20T18:29:41Z</dcterms:modified>
</cp:coreProperties>
</file>