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0AF223-7E6D-4AD9-B50A-1423CBE92049}" type="datetimeFigureOut">
              <a:rPr lang="uk-UA" smtClean="0"/>
              <a:t>07.12.2014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77040-CFC3-46F1-930C-130A6BE19B2C}" type="slidenum">
              <a:rPr lang="uk-UA" smtClean="0"/>
              <a:t>‹#›</a:t>
            </a:fld>
            <a:endParaRPr lang="uk-UA"/>
          </a:p>
        </p:txBody>
      </p:sp>
    </p:spTree>
    <p:extLst>
      <p:ext uri="{BB962C8B-B14F-4D97-AF65-F5344CB8AC3E}">
        <p14:creationId xmlns:p14="http://schemas.microsoft.com/office/powerpoint/2010/main" val="69225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E477040-CFC3-46F1-930C-130A6BE19B2C}" type="slidenum">
              <a:rPr lang="uk-UA" smtClean="0"/>
              <a:t>3</a:t>
            </a:fld>
            <a:endParaRPr lang="uk-UA"/>
          </a:p>
        </p:txBody>
      </p:sp>
    </p:spTree>
    <p:extLst>
      <p:ext uri="{BB962C8B-B14F-4D97-AF65-F5344CB8AC3E}">
        <p14:creationId xmlns:p14="http://schemas.microsoft.com/office/powerpoint/2010/main" val="148412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07.12.2014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07.12.2014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07.12.2014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07.12.2014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07.12.2014</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07.12.2014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строномы обнаружили загадочный &quot;темный поток&quot; &quot; ИИИ &quot;Поток&quot; Главные новости д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7"/>
            <a:ext cx="9266909" cy="69501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622" y="1052736"/>
            <a:ext cx="5616624" cy="1200329"/>
          </a:xfrm>
          <a:prstGeom prst="rect">
            <a:avLst/>
          </a:prstGeom>
          <a:noFill/>
        </p:spPr>
        <p:txBody>
          <a:bodyPr wrap="square" rtlCol="0">
            <a:spAutoFit/>
          </a:bodyPr>
          <a:lstStyle/>
          <a:p>
            <a:r>
              <a:rPr lang="uk-UA" sz="7200" dirty="0" smtClean="0">
                <a:solidFill>
                  <a:schemeClr val="bg1"/>
                </a:solidFill>
                <a:latin typeface="Arial Black" panose="020B0A04020102020204" pitchFamily="34" charset="0"/>
              </a:rPr>
              <a:t>ВСЕСВІТ</a:t>
            </a:r>
            <a:endParaRPr lang="uk-UA" sz="7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78583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476" y="0"/>
            <a:ext cx="9132524" cy="2769989"/>
          </a:xfrm>
          <a:prstGeom prst="rect">
            <a:avLst/>
          </a:prstGeom>
          <a:noFill/>
        </p:spPr>
        <p:txBody>
          <a:bodyPr wrap="square" rtlCol="0">
            <a:spAutoFit/>
          </a:bodyPr>
          <a:lstStyle/>
          <a:p>
            <a:r>
              <a:rPr lang="uk-UA" sz="6600" b="1" dirty="0" smtClean="0"/>
              <a:t>Всесвіт</a:t>
            </a:r>
            <a:r>
              <a:rPr lang="uk-UA" sz="3600" dirty="0" smtClean="0"/>
              <a:t> - це весь існуючий матеріальний світ, безмежний у просторі і часі. Він безперервно змінюється і постійно розширюється.</a:t>
            </a:r>
            <a:endParaRPr lang="uk-UA" sz="3600" dirty="0"/>
          </a:p>
        </p:txBody>
      </p:sp>
      <p:pic>
        <p:nvPicPr>
          <p:cNvPr id="2050" name="Picture 2" descr="remidios_fine - Замысел Творц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86011"/>
            <a:ext cx="3991243" cy="26192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риветствуем ПЧей. - Вечност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181106"/>
            <a:ext cx="3501306" cy="262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6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116632"/>
            <a:ext cx="9144000" cy="707886"/>
          </a:xfrm>
          <a:prstGeom prst="rect">
            <a:avLst/>
          </a:prstGeom>
          <a:noFill/>
        </p:spPr>
        <p:txBody>
          <a:bodyPr wrap="square" rtlCol="0">
            <a:spAutoFit/>
          </a:bodyPr>
          <a:lstStyle/>
          <a:p>
            <a:pPr algn="ctr"/>
            <a:r>
              <a:rPr lang="uk-UA" sz="4000" dirty="0" smtClean="0"/>
              <a:t>Коли все це почалося?</a:t>
            </a:r>
            <a:endParaRPr lang="uk-UA" sz="4000" dirty="0"/>
          </a:p>
        </p:txBody>
      </p:sp>
      <p:sp>
        <p:nvSpPr>
          <p:cNvPr id="3" name="TextBox 2"/>
          <p:cNvSpPr txBox="1"/>
          <p:nvPr/>
        </p:nvSpPr>
        <p:spPr>
          <a:xfrm>
            <a:off x="467544" y="823211"/>
            <a:ext cx="8424936" cy="2246769"/>
          </a:xfrm>
          <a:prstGeom prst="rect">
            <a:avLst/>
          </a:prstGeom>
          <a:noFill/>
        </p:spPr>
        <p:txBody>
          <a:bodyPr wrap="square" rtlCol="0">
            <a:spAutoFit/>
          </a:bodyPr>
          <a:lstStyle/>
          <a:p>
            <a:r>
              <a:rPr lang="uk-UA" sz="2800" dirty="0" smtClean="0"/>
              <a:t>Більшість астрономів вважають, що Всесвіт колись існував у вигляді невеликої кулі. Потім, близько 15 мільярдів років тому, стався гігантський вибух, що дістав назву Великого вибуху.</a:t>
            </a:r>
            <a:endParaRPr lang="uk-UA"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996952"/>
            <a:ext cx="4412158" cy="335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412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91" y="753293"/>
            <a:ext cx="4788024" cy="5262979"/>
          </a:xfrm>
          <a:prstGeom prst="rect">
            <a:avLst/>
          </a:prstGeom>
          <a:noFill/>
        </p:spPr>
        <p:txBody>
          <a:bodyPr wrap="square" rtlCol="0">
            <a:spAutoFit/>
          </a:bodyPr>
          <a:lstStyle/>
          <a:p>
            <a:r>
              <a:rPr lang="uk-UA" sz="2800" dirty="0" smtClean="0"/>
              <a:t>Відстані  у Всесвіті вимірюються часом, який потрібен світлу, щоб подолати цю відстань. Світло від найближчої до нас зорі досягає Землі за 4.2 роки. Отже, ця зоря знаходиться від нас на відстані 4.2 світлових років. Для порівняння показано, як довго йде світло від ближчих місць.</a:t>
            </a:r>
            <a:endParaRPr lang="uk-UA"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842" y="908720"/>
            <a:ext cx="4105053" cy="495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27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18612"/>
            <a:ext cx="9144000" cy="646331"/>
          </a:xfrm>
          <a:prstGeom prst="rect">
            <a:avLst/>
          </a:prstGeom>
          <a:noFill/>
        </p:spPr>
        <p:txBody>
          <a:bodyPr wrap="square" rtlCol="0">
            <a:spAutoFit/>
          </a:bodyPr>
          <a:lstStyle/>
          <a:p>
            <a:r>
              <a:rPr lang="uk-UA" sz="3600" dirty="0" smtClean="0"/>
              <a:t>Чи перестане Всесвіт колись існувати?</a:t>
            </a:r>
            <a:endParaRPr lang="uk-UA" sz="3600" dirty="0"/>
          </a:p>
        </p:txBody>
      </p:sp>
      <p:sp>
        <p:nvSpPr>
          <p:cNvPr id="3" name="TextBox 2"/>
          <p:cNvSpPr txBox="1"/>
          <p:nvPr/>
        </p:nvSpPr>
        <p:spPr>
          <a:xfrm>
            <a:off x="251520" y="680610"/>
            <a:ext cx="8892480" cy="3970318"/>
          </a:xfrm>
          <a:prstGeom prst="rect">
            <a:avLst/>
          </a:prstGeom>
          <a:noFill/>
        </p:spPr>
        <p:txBody>
          <a:bodyPr wrap="square" rtlCol="0">
            <a:spAutoFit/>
          </a:bodyPr>
          <a:lstStyle/>
          <a:p>
            <a:r>
              <a:rPr lang="uk-UA" sz="2800" dirty="0" smtClean="0"/>
              <a:t>Деякі астрономи припускають, що Всесвіт внаслідок </a:t>
            </a:r>
            <a:r>
              <a:rPr lang="uk-UA" sz="2800" dirty="0" err="1" smtClean="0"/>
              <a:t>розбігання</a:t>
            </a:r>
            <a:r>
              <a:rPr lang="uk-UA" sz="2800" dirty="0" smtClean="0"/>
              <a:t>  галактик  лише розширюватиметься. Інші вважають, що з часом галактики почнуть  зближатися, поки не зіллються в одне ціле.</a:t>
            </a:r>
          </a:p>
          <a:p>
            <a:endParaRPr lang="uk-UA" sz="2800" dirty="0"/>
          </a:p>
          <a:p>
            <a:r>
              <a:rPr lang="uk-UA" sz="2800" dirty="0" smtClean="0"/>
              <a:t>Ніхто не знає, звідки</a:t>
            </a:r>
          </a:p>
          <a:p>
            <a:r>
              <a:rPr lang="uk-UA" sz="2800" dirty="0" smtClean="0"/>
              <a:t> взялася речовина для </a:t>
            </a:r>
          </a:p>
          <a:p>
            <a:r>
              <a:rPr lang="uk-UA" sz="2800" dirty="0" smtClean="0"/>
              <a:t>побудови Всесвіту</a:t>
            </a:r>
            <a:endParaRPr lang="uk-UA"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564904"/>
            <a:ext cx="33051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686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38214"/>
            <a:ext cx="9144000" cy="830997"/>
          </a:xfrm>
          <a:prstGeom prst="rect">
            <a:avLst/>
          </a:prstGeom>
          <a:noFill/>
        </p:spPr>
        <p:txBody>
          <a:bodyPr wrap="square" rtlCol="0">
            <a:spAutoFit/>
          </a:bodyPr>
          <a:lstStyle/>
          <a:p>
            <a:pPr algn="ctr"/>
            <a:r>
              <a:rPr lang="uk-UA" sz="4800" dirty="0" smtClean="0"/>
              <a:t>Походження Всесвіту</a:t>
            </a:r>
            <a:endParaRPr lang="uk-UA" sz="4800" dirty="0"/>
          </a:p>
        </p:txBody>
      </p:sp>
      <p:sp>
        <p:nvSpPr>
          <p:cNvPr id="3" name="TextBox 2"/>
          <p:cNvSpPr txBox="1"/>
          <p:nvPr/>
        </p:nvSpPr>
        <p:spPr>
          <a:xfrm>
            <a:off x="179512" y="836712"/>
            <a:ext cx="8964488" cy="2308324"/>
          </a:xfrm>
          <a:prstGeom prst="rect">
            <a:avLst/>
          </a:prstGeom>
          <a:noFill/>
        </p:spPr>
        <p:txBody>
          <a:bodyPr wrap="square" rtlCol="0">
            <a:spAutoFit/>
          </a:bodyPr>
          <a:lstStyle/>
          <a:p>
            <a:r>
              <a:rPr lang="uk-UA" sz="3600" dirty="0" smtClean="0"/>
              <a:t>Всесвіт виник близько 13 </a:t>
            </a:r>
            <a:r>
              <a:rPr lang="uk-UA" sz="3600" dirty="0" err="1" smtClean="0"/>
              <a:t>млрд</a:t>
            </a:r>
            <a:r>
              <a:rPr lang="uk-UA" sz="3600" dirty="0" smtClean="0"/>
              <a:t> років тому і відтоді безперервно розширюється і змінюється. Він існуватиме ще трильйони років.</a:t>
            </a:r>
            <a:endParaRPr lang="uk-UA" sz="3600" dirty="0"/>
          </a:p>
        </p:txBody>
      </p:sp>
      <p:pic>
        <p:nvPicPr>
          <p:cNvPr id="6146" name="Picture 2" descr="Разрушитель мифов. - Высшие разумные суще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48159"/>
            <a:ext cx="4183425" cy="334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5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199" y="764704"/>
            <a:ext cx="4680520" cy="5262979"/>
          </a:xfrm>
          <a:prstGeom prst="rect">
            <a:avLst/>
          </a:prstGeom>
          <a:noFill/>
        </p:spPr>
        <p:txBody>
          <a:bodyPr wrap="square" rtlCol="0">
            <a:spAutoFit/>
          </a:bodyPr>
          <a:lstStyle/>
          <a:p>
            <a:pPr marL="285750" indent="-285750">
              <a:buFont typeface="Wingdings" panose="05000000000000000000" pitchFamily="2" charset="2"/>
              <a:buChar char="v"/>
            </a:pPr>
            <a:r>
              <a:rPr lang="uk-UA" sz="2400" dirty="0" smtClean="0"/>
              <a:t>У космосі існують великі групи зірок. Їх називають галактиками, вони схожі на велетенські зоряні  міста.</a:t>
            </a:r>
          </a:p>
          <a:p>
            <a:pPr marL="285750" indent="-285750">
              <a:buFont typeface="Wingdings" panose="05000000000000000000" pitchFamily="2" charset="2"/>
              <a:buChar char="v"/>
            </a:pPr>
            <a:r>
              <a:rPr lang="uk-UA" sz="2400" dirty="0" smtClean="0"/>
              <a:t>Внаслідок Великого вибуху молодий Всесвіт почав розлітатися у всіх напрямках. По тривалім часі його уламки почали об’єднуватися у галактики.</a:t>
            </a:r>
          </a:p>
          <a:p>
            <a:pPr marL="285750" indent="-285750">
              <a:buFont typeface="Wingdings" panose="05000000000000000000" pitchFamily="2" charset="2"/>
              <a:buChar char="v"/>
            </a:pPr>
            <a:r>
              <a:rPr lang="uk-UA" sz="2400" dirty="0" smtClean="0"/>
              <a:t>Галактики так само розлітаються ще й досі, і Всесвіт стає все більшим.</a:t>
            </a:r>
            <a:endParaRPr lang="uk-UA" sz="2400" dirty="0"/>
          </a:p>
        </p:txBody>
      </p:sp>
      <p:pic>
        <p:nvPicPr>
          <p:cNvPr id="7170" name="Picture 2" descr="Возможно, мы живём внутри чёрной дыры - 18 Мая 2012 - НАША ПЛАНЕТА. - Наша планета.Новости эколог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904" y="188640"/>
            <a:ext cx="3911885" cy="29694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Млечный Путь оказался тяжелее, чем считалось, - астрономы Наука The Kiev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19" y="3339206"/>
            <a:ext cx="3896070" cy="292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69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772" y="38263"/>
            <a:ext cx="9121227" cy="769441"/>
          </a:xfrm>
          <a:prstGeom prst="rect">
            <a:avLst/>
          </a:prstGeom>
          <a:noFill/>
        </p:spPr>
        <p:txBody>
          <a:bodyPr wrap="square" rtlCol="0">
            <a:spAutoFit/>
          </a:bodyPr>
          <a:lstStyle/>
          <a:p>
            <a:pPr algn="ctr"/>
            <a:r>
              <a:rPr lang="uk-UA" sz="4400" dirty="0" smtClean="0"/>
              <a:t>Цікаві факти</a:t>
            </a:r>
            <a:endParaRPr lang="uk-UA" sz="4400" dirty="0"/>
          </a:p>
        </p:txBody>
      </p:sp>
      <p:sp>
        <p:nvSpPr>
          <p:cNvPr id="4" name="TextBox 3"/>
          <p:cNvSpPr txBox="1"/>
          <p:nvPr/>
        </p:nvSpPr>
        <p:spPr>
          <a:xfrm>
            <a:off x="262905" y="825699"/>
            <a:ext cx="8640960" cy="4708981"/>
          </a:xfrm>
          <a:prstGeom prst="rect">
            <a:avLst/>
          </a:prstGeom>
          <a:noFill/>
        </p:spPr>
        <p:txBody>
          <a:bodyPr wrap="square" rtlCol="0">
            <a:spAutoFit/>
          </a:bodyPr>
          <a:lstStyle/>
          <a:p>
            <a:pPr marL="285750" indent="-285750">
              <a:buBlip>
                <a:blip r:embed="rId2"/>
              </a:buBlip>
            </a:pPr>
            <a:r>
              <a:rPr lang="uk-UA" sz="2000" dirty="0" smtClean="0"/>
              <a:t>Усе у Всесвіті – зорі, планети і люди – складаються з одних і тих самих хімічних елементів.</a:t>
            </a:r>
          </a:p>
          <a:p>
            <a:pPr marL="285750" indent="-285750">
              <a:buBlip>
                <a:blip r:embed="rId2"/>
              </a:buBlip>
            </a:pPr>
            <a:r>
              <a:rPr lang="uk-UA" sz="2000" dirty="0" smtClean="0"/>
              <a:t>Люди – лише одна з багатьох мільйонів форм життя, які існують на планеті Земля. </a:t>
            </a:r>
            <a:endParaRPr lang="uk-UA" sz="2000" dirty="0"/>
          </a:p>
          <a:p>
            <a:pPr marL="285750" indent="-285750">
              <a:buBlip>
                <a:blip r:embed="rId2"/>
              </a:buBlip>
            </a:pPr>
            <a:r>
              <a:rPr lang="uk-UA" sz="2000" dirty="0" smtClean="0"/>
              <a:t>Планета Земля – єдине місце у Всесвіті, де, наскільки нам відомо, існує життя.</a:t>
            </a:r>
          </a:p>
          <a:p>
            <a:pPr marL="285750" indent="-285750">
              <a:buBlip>
                <a:blip r:embed="rId2"/>
              </a:buBlip>
            </a:pPr>
            <a:r>
              <a:rPr lang="uk-UA" sz="2000" dirty="0" smtClean="0"/>
              <a:t>Земля – одна з 9 планет, які обертаються навколо зорі, названої Сонцем. Разом вони формують Сонячну систему.</a:t>
            </a:r>
          </a:p>
          <a:p>
            <a:pPr marL="285750" indent="-285750">
              <a:buBlip>
                <a:blip r:embed="rId2"/>
              </a:buBlip>
            </a:pPr>
            <a:r>
              <a:rPr lang="uk-UA" sz="2000" dirty="0" smtClean="0"/>
              <a:t>Сонце з його планетною системою – лише одна з мільярдів зір, які входять до галактики Чумацький Шлях.</a:t>
            </a:r>
          </a:p>
          <a:p>
            <a:pPr marL="285750" indent="-285750">
              <a:buBlip>
                <a:blip r:embed="rId2"/>
              </a:buBlip>
            </a:pPr>
            <a:r>
              <a:rPr lang="uk-UA" sz="2000" dirty="0" smtClean="0"/>
              <a:t>Незліченні галактики, яких ми ніколи не бачили, заповнюють Всесвіт. Вони згруповані у скупчення.</a:t>
            </a:r>
          </a:p>
          <a:p>
            <a:pPr marL="285750" indent="-285750">
              <a:buBlip>
                <a:blip r:embed="rId2"/>
              </a:buBlip>
            </a:pPr>
            <a:r>
              <a:rPr lang="uk-UA" sz="2000" dirty="0" smtClean="0"/>
              <a:t>Скупчення галактик, згруповані у </a:t>
            </a:r>
            <a:r>
              <a:rPr lang="uk-UA" sz="2000" dirty="0" err="1" smtClean="0"/>
              <a:t>надскупчення</a:t>
            </a:r>
            <a:r>
              <a:rPr lang="uk-UA" sz="2000" dirty="0" smtClean="0"/>
              <a:t>, розкидані скрізь у Всесвіті. Вони розмежовані величезними порожніми просторами, що називаються </a:t>
            </a:r>
            <a:r>
              <a:rPr lang="uk-UA" sz="2000" dirty="0" err="1" smtClean="0"/>
              <a:t>войдами</a:t>
            </a:r>
            <a:r>
              <a:rPr lang="uk-UA" sz="2000" dirty="0" smtClean="0"/>
              <a:t>. </a:t>
            </a:r>
            <a:endParaRPr lang="uk-UA" sz="2000" dirty="0"/>
          </a:p>
        </p:txBody>
      </p:sp>
    </p:spTree>
    <p:extLst>
      <p:ext uri="{BB962C8B-B14F-4D97-AF65-F5344CB8AC3E}">
        <p14:creationId xmlns:p14="http://schemas.microsoft.com/office/powerpoint/2010/main" val="765841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57</TotalTime>
  <Words>365</Words>
  <Application>Microsoft Office PowerPoint</Application>
  <PresentationFormat>Экран (4:3)</PresentationFormat>
  <Paragraphs>25</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Аптека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Oksana</cp:lastModifiedBy>
  <cp:revision>7</cp:revision>
  <dcterms:created xsi:type="dcterms:W3CDTF">2014-12-07T11:59:05Z</dcterms:created>
  <dcterms:modified xsi:type="dcterms:W3CDTF">2014-12-07T13:06:43Z</dcterms:modified>
</cp:coreProperties>
</file>