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49987"/>
      </p:ext>
    </p:extLst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53181"/>
      </p:ext>
    </p:extLst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53922"/>
      </p:ext>
    </p:extLst>
  </p:cSld>
  <p:clrMapOvr>
    <a:masterClrMapping/>
  </p:clrMapOvr>
  <p:transition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19948"/>
      </p:ext>
    </p:extLst>
  </p:cSld>
  <p:clrMapOvr>
    <a:masterClrMapping/>
  </p:clrMapOvr>
  <p:transition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77519"/>
      </p:ext>
    </p:extLst>
  </p:cSld>
  <p:clrMapOvr>
    <a:masterClrMapping/>
  </p:clrMapOvr>
  <p:transition>
    <p:plu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39732"/>
      </p:ext>
    </p:extLst>
  </p:cSld>
  <p:clrMapOvr>
    <a:masterClrMapping/>
  </p:clrMapOvr>
  <p:transition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03028"/>
      </p:ext>
    </p:extLst>
  </p:cSld>
  <p:clrMapOvr>
    <a:masterClrMapping/>
  </p:clrMapOvr>
  <p:transition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71474"/>
      </p:ext>
    </p:extLst>
  </p:cSld>
  <p:clrMapOvr>
    <a:masterClrMapping/>
  </p:clrMapOvr>
  <p:transition>
    <p:plu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78563"/>
      </p:ext>
    </p:extLst>
  </p:cSld>
  <p:clrMapOvr>
    <a:masterClrMapping/>
  </p:clrMapOvr>
  <p:transition>
    <p:plu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02508"/>
      </p:ext>
    </p:extLst>
  </p:cSld>
  <p:clrMapOvr>
    <a:masterClrMapping/>
  </p:clrMapOvr>
  <p:transition>
    <p:plu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90954"/>
      </p:ext>
    </p:extLst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46845"/>
      </p:ext>
    </p:extLst>
  </p:cSld>
  <p:clrMapOvr>
    <a:masterClrMapping/>
  </p:clrMapOvr>
  <p:transition>
    <p:plu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93156"/>
      </p:ext>
    </p:extLst>
  </p:cSld>
  <p:clrMapOvr>
    <a:masterClrMapping/>
  </p:clrMapOvr>
  <p:transition>
    <p:plu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05675"/>
      </p:ext>
    </p:extLst>
  </p:cSld>
  <p:clrMapOvr>
    <a:masterClrMapping/>
  </p:clrMapOvr>
  <p:transition>
    <p:plu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42093"/>
      </p:ext>
    </p:extLst>
  </p:cSld>
  <p:clrMapOvr>
    <a:masterClrMapping/>
  </p:clrMapOvr>
  <p:transition>
    <p:plu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9646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0201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5044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4191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2265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6467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5694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71337"/>
      </p:ext>
    </p:extLst>
  </p:cSld>
  <p:clrMapOvr>
    <a:masterClrMapping/>
  </p:clrMapOvr>
  <p:transition>
    <p:plus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75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5315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2815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9483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7A4E07-0CEF-46EA-8CF2-71DC21B7481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610A98-7881-49AC-90CD-AC06E2BAE31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5585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297-449F-414A-A0C2-8FF2CBDF910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AE4B5-256B-4BE8-A793-1737D7A3B03E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6955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E3040-47DD-4B14-A3CA-A0FAF3D5D5C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F978C-C19D-4CA6-B1A4-6E021652EC4F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7415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32C47-C1A0-467C-A8D2-D27D7008C07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33612-CAF5-4FC6-AE4A-29010ABEB42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7059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7A2A4-4B3E-40AC-9F04-CD3A01A76B71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394AB-C15B-4CC2-B727-48DD624F101F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5563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9FC2E-CCF1-4FBE-9D83-5BD226022FF8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4C27-C2F4-4046-8917-AD3033BA069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038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60672"/>
      </p:ext>
    </p:extLst>
  </p:cSld>
  <p:clrMapOvr>
    <a:masterClrMapping/>
  </p:clrMapOvr>
  <p:transition>
    <p:plus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A337D-0070-43F2-9425-720BDEE24623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2DDBC-EC14-43AF-87BF-83AA0932492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2443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602AD-4A4E-462B-A9E4-E25CD14678F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DA9-FA18-422D-9D13-6C6DFE4CFD95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3168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38C80-ACF0-44B5-B1EB-864577438C69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390F6-460B-4A9C-B373-C09B6879FEB4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1153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8FBC-E3C5-4625-A5C5-5D1C67F653F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532C0-5B50-436E-9243-068DC7483DB7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3304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3B54B-AC43-41FB-B4E8-DE5E7CBBEC9C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B00C-909B-4EE4-B7F8-BDE6C387E6B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56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7A4E07-0CEF-46EA-8CF2-71DC21B7481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610A98-7881-49AC-90CD-AC06E2BAE31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0666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297-449F-414A-A0C2-8FF2CBDF910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AE4B5-256B-4BE8-A793-1737D7A3B03E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6753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E3040-47DD-4B14-A3CA-A0FAF3D5D5C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F978C-C19D-4CA6-B1A4-6E021652EC4F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6064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32C47-C1A0-467C-A8D2-D27D7008C07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33612-CAF5-4FC6-AE4A-29010ABEB42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2314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7A2A4-4B3E-40AC-9F04-CD3A01A76B71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394AB-C15B-4CC2-B727-48DD624F101F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759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23092"/>
      </p:ext>
    </p:extLst>
  </p:cSld>
  <p:clrMapOvr>
    <a:masterClrMapping/>
  </p:clrMapOvr>
  <p:transition>
    <p:plus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9FC2E-CCF1-4FBE-9D83-5BD226022FF8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4C27-C2F4-4046-8917-AD3033BA069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109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A337D-0070-43F2-9425-720BDEE24623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2DDBC-EC14-43AF-87BF-83AA0932492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6656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602AD-4A4E-462B-A9E4-E25CD14678F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DA9-FA18-422D-9D13-6C6DFE4CFD95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6672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38C80-ACF0-44B5-B1EB-864577438C69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390F6-460B-4A9C-B373-C09B6879FEB4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0113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8FBC-E3C5-4625-A5C5-5D1C67F653F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532C0-5B50-436E-9243-068DC7483DB7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5631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3B54B-AC43-41FB-B4E8-DE5E7CBBEC9C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B00C-909B-4EE4-B7F8-BDE6C387E6B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059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01463"/>
      </p:ext>
    </p:extLst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40898"/>
      </p:ext>
    </p:extLst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21990"/>
      </p:ext>
    </p:extLst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46127"/>
      </p:ext>
    </p:extLst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>
            <a:lum bright="70000" contrast="-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24500" cmpd="dbl">
            <a:solidFill>
              <a:schemeClr val="accent2">
                <a:shade val="85000"/>
                <a:satMod val="155000"/>
              </a:schemeClr>
            </a:solidFill>
            <a:prstDash val="solid"/>
            <a:miter lim="800000"/>
          </a:ln>
          <a:gradFill>
            <a:gsLst>
              <a:gs pos="10000">
                <a:schemeClr val="accent2">
                  <a:tint val="10000"/>
                  <a:satMod val="155000"/>
                </a:schemeClr>
              </a:gs>
              <a:gs pos="60000">
                <a:schemeClr val="accent2">
                  <a:tint val="30000"/>
                  <a:satMod val="155000"/>
                </a:schemeClr>
              </a:gs>
              <a:gs pos="100000">
                <a:schemeClr val="accent2">
                  <a:tint val="73000"/>
                  <a:satMod val="155000"/>
                </a:schemeClr>
              </a:gs>
            </a:gsLst>
            <a:lin ang="5400000"/>
          </a:gradFill>
          <a:effectLst>
            <a:outerShdw blurRad="38100" dist="38100" dir="7020000" algn="tl">
              <a:srgbClr val="000000"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>
            <a:lum bright="70000" contrast="-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8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24500" cmpd="dbl">
            <a:solidFill>
              <a:schemeClr val="accent2">
                <a:shade val="85000"/>
                <a:satMod val="155000"/>
              </a:schemeClr>
            </a:solidFill>
            <a:prstDash val="solid"/>
            <a:miter lim="800000"/>
          </a:ln>
          <a:gradFill>
            <a:gsLst>
              <a:gs pos="10000">
                <a:schemeClr val="accent2">
                  <a:tint val="10000"/>
                  <a:satMod val="155000"/>
                </a:schemeClr>
              </a:gs>
              <a:gs pos="60000">
                <a:schemeClr val="accent2">
                  <a:tint val="30000"/>
                  <a:satMod val="155000"/>
                </a:schemeClr>
              </a:gs>
              <a:gs pos="100000">
                <a:schemeClr val="accent2">
                  <a:tint val="73000"/>
                  <a:satMod val="155000"/>
                </a:schemeClr>
              </a:gs>
            </a:gsLst>
            <a:lin ang="5400000"/>
          </a:gradFill>
          <a:effectLst>
            <a:outerShdw blurRad="38100" dist="38100" dir="7020000" algn="tl">
              <a:srgbClr val="000000"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C0137E6-8315-425B-9949-8372E182F9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AF1ED54-658C-4E07-9625-E442F22CF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6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plus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FF8971-F189-4725-8091-EC61E45BB533}" type="datetimeFigureOut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B5CD1C-306D-46CB-A718-894C3544A803}" type="slidenum">
              <a:rPr lang="ru-R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759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FF8971-F189-4725-8091-EC61E45BB533}" type="datetimeFigureOut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16.12.2013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B5CD1C-306D-46CB-A718-894C3544A803}" type="slidenum">
              <a:rPr lang="ru-R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759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3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60648"/>
            <a:ext cx="7772400" cy="5688632"/>
          </a:xfrm>
        </p:spPr>
        <p:txBody>
          <a:bodyPr>
            <a:normAutofit/>
          </a:bodyPr>
          <a:lstStyle/>
          <a:p>
            <a:r>
              <a:rPr lang="uk-UA" sz="6000" dirty="0" smtClean="0">
                <a:solidFill>
                  <a:srgbClr val="002060"/>
                </a:solidFill>
              </a:rPr>
              <a:t>Іван Франко</a:t>
            </a:r>
            <a:br>
              <a:rPr lang="uk-UA" sz="6000" dirty="0" smtClean="0">
                <a:solidFill>
                  <a:srgbClr val="002060"/>
                </a:solidFill>
              </a:rPr>
            </a:br>
            <a:r>
              <a:rPr lang="uk-UA" sz="6000" dirty="0" smtClean="0">
                <a:solidFill>
                  <a:srgbClr val="002060"/>
                </a:solidFill>
              </a:rPr>
              <a:t>Проблематика поеми «Мойсей» 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260648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Підготувала </a:t>
            </a:r>
          </a:p>
          <a:p>
            <a:r>
              <a:rPr lang="uk-UA" dirty="0">
                <a:solidFill>
                  <a:srgbClr val="FF0000"/>
                </a:solidFill>
              </a:rPr>
              <a:t>учениця </a:t>
            </a:r>
            <a:r>
              <a:rPr lang="ru-RU" dirty="0">
                <a:solidFill>
                  <a:srgbClr val="FF0000"/>
                </a:solidFill>
              </a:rPr>
              <a:t>10-Б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uk-UA" dirty="0">
                <a:solidFill>
                  <a:srgbClr val="FF0000"/>
                </a:solidFill>
              </a:rPr>
              <a:t>класу</a:t>
            </a:r>
          </a:p>
          <a:p>
            <a:r>
              <a:rPr lang="ru-RU" dirty="0" err="1">
                <a:solidFill>
                  <a:srgbClr val="FF0000"/>
                </a:solidFill>
              </a:rPr>
              <a:t>Сопільник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Інна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4" y="0"/>
            <a:ext cx="9147564" cy="6858000"/>
          </a:xfrm>
          <a:prstGeom prst="rect">
            <a:avLst/>
          </a:prstGeom>
        </p:spPr>
      </p:pic>
      <p:pic>
        <p:nvPicPr>
          <p:cNvPr id="5" name="Franko_van_-_Mojsej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70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78905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3648"/>
            <a:ext cx="9144000" cy="6858000"/>
          </a:xfrm>
        </p:spPr>
        <p:txBody>
          <a:bodyPr>
            <a:noAutofit/>
          </a:bodyPr>
          <a:lstStyle/>
          <a:p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Зневіра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й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хитання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роздуми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і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відчай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Мойсея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напередодні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нового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життя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не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можуть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втримати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його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осторонь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переможного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руху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якого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нікому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не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спинити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народ є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творцем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історії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Саме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тому народ і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виступає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головним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героєм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твору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Хоч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Мойсей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і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залишив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табір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народ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обирає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свого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трудового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середовища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нового вождя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Єгошуа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"князя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конюхів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",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здатного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підвести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маси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для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переможного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бою.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Могутнім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акордом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народної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революції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завершує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поему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І.  Франко: </a:t>
            </a:r>
          </a:p>
          <a:p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А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Єгошуа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зично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8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кричить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"До походу! До </a:t>
            </a:r>
            <a:r>
              <a:rPr lang="ru-RU" sz="32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зброї</a:t>
            </a:r>
            <a:r>
              <a:rPr lang="ru-RU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!" </a:t>
            </a:r>
            <a:endParaRPr lang="uk-UA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"/>
            <a:ext cx="9137891" cy="68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4433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71"/>
            <a:ext cx="9144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поемі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ми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бачимо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пророка у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різних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обставинах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допомагають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багатогранному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розкриттю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його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образу. Ось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він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впевнений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своїй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святій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місії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говорить: «Так з низин тих,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мрячних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лячних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я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хотів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їх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підвести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». А ось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він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самотності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гіркоті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нерозуміння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відсутності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підтримки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тих, кому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він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так тяжко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добуває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свободу.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Мойсей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постає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перед нами не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суворим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відлюдником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а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надзвичайно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доброю й милосердною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людиною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головне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багатство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якої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— мудра голова,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безкорислива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любов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свого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народу та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щирі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молитви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Я думаю,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саме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таким і повинен бути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справжній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лідер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поводир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нації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Тільки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ним народ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може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крокувати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щасливого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буття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спокійно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впевнено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спираючись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його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правду.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6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419" y="1123618"/>
            <a:ext cx="78488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Письменник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вибудував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 струнку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концепцію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свого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ставлення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до народу, достойного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пишатися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«у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красоті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,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свободі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і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здоров'ю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», народу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волелюбного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,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талановитого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, у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слові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якого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іскриться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і сила й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м'якість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,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дотеп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, і потуга, і все,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чим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може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вгору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дух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піднятися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народу, в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пісні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якого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дзвенить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краса і сила, «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надій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і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втіхи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світляная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смуга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...».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Недарма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,  Франка 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називають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українським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Мойсеєм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,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який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своє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життя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віддав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невтомній</a:t>
            </a:r>
            <a:r>
              <a:rPr lang="ru-RU" sz="2800" b="1" dirty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800" b="1" dirty="0" err="1" smtClean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боротьбі</a:t>
            </a:r>
            <a:r>
              <a:rPr lang="ru-RU" sz="2800" b="1" dirty="0" smtClean="0">
                <a:ln w="24500" cmpd="dbl">
                  <a:solidFill>
                    <a:srgbClr val="DD804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nstantia" pitchFamily="18" charset="0"/>
              </a:rPr>
              <a:t>.</a:t>
            </a: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" y="0"/>
            <a:ext cx="490210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82" y="0"/>
            <a:ext cx="476281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1660" cy="6847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4" y="5170880"/>
            <a:ext cx="8743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00B0F0"/>
                </a:solidFill>
              </a:rPr>
              <a:t>Наполегливість - запорука успіху!</a:t>
            </a:r>
            <a:endParaRPr lang="uk-UA" sz="4800" dirty="0">
              <a:solidFill>
                <a:srgbClr val="00B0F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609" cy="68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2573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684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876" y="642918"/>
            <a:ext cx="3714776" cy="5225636"/>
          </a:xfrm>
        </p:spPr>
      </p:pic>
      <p:sp>
        <p:nvSpPr>
          <p:cNvPr id="5" name="Прямоугольник 4"/>
          <p:cNvSpPr/>
          <p:nvPr/>
        </p:nvSpPr>
        <p:spPr>
          <a:xfrm>
            <a:off x="5500694" y="6000768"/>
            <a:ext cx="235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(1856 - 1916)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71678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prstClr val="black"/>
                </a:solidFill>
                <a:latin typeface="Constantia" pitchFamily="18" charset="0"/>
              </a:rPr>
              <a:t>«Я </a:t>
            </a:r>
            <a:r>
              <a:rPr lang="ru-RU" sz="3200" b="1" i="1" dirty="0" err="1">
                <a:solidFill>
                  <a:prstClr val="black"/>
                </a:solidFill>
                <a:latin typeface="Constantia" pitchFamily="18" charset="0"/>
              </a:rPr>
              <a:t>син</a:t>
            </a:r>
            <a:r>
              <a:rPr lang="ru-RU" sz="3200" b="1" i="1" dirty="0">
                <a:solidFill>
                  <a:prstClr val="black"/>
                </a:solidFill>
                <a:latin typeface="Constantia" pitchFamily="18" charset="0"/>
              </a:rPr>
              <a:t> народу, </a:t>
            </a:r>
            <a:r>
              <a:rPr lang="ru-RU" sz="3200" b="1" i="1" dirty="0" err="1">
                <a:solidFill>
                  <a:prstClr val="black"/>
                </a:solidFill>
                <a:latin typeface="Constantia" pitchFamily="18" charset="0"/>
              </a:rPr>
              <a:t>що</a:t>
            </a:r>
            <a:r>
              <a:rPr lang="ru-RU" sz="3200" b="1" i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Constantia" pitchFamily="18" charset="0"/>
              </a:rPr>
              <a:t>вгору</a:t>
            </a:r>
            <a:r>
              <a:rPr lang="ru-RU" sz="3200" b="1" i="1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Constantia" pitchFamily="18" charset="0"/>
              </a:rPr>
              <a:t>йде</a:t>
            </a:r>
            <a:r>
              <a:rPr lang="ru-RU" sz="3200" b="1" i="1" dirty="0">
                <a:solidFill>
                  <a:prstClr val="black"/>
                </a:solidFill>
                <a:latin typeface="Constantia" pitchFamily="18" charset="0"/>
              </a:rPr>
              <a:t>»</a:t>
            </a:r>
            <a:endParaRPr lang="ru-RU" sz="3200" b="1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3214686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prstClr val="black"/>
                </a:solidFill>
              </a:rPr>
              <a:t>Іван Франко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28"/>
            <a:ext cx="9144000" cy="6878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041"/>
            <a:ext cx="9144001" cy="68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770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52736"/>
            <a:ext cx="7560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Як "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Мойсей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"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Мікеланджело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- один з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найвидатніших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творів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світового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мистецтва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, так і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однойменна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поема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І.  Франка -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унікальне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явище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не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лише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в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українській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, а й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світовій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 </a:t>
            </a:r>
            <a:r>
              <a:rPr lang="ru-RU" sz="4000" b="0" i="0" dirty="0" err="1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літературі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Wooden Ship Decorated" panose="02000000000000000000" pitchFamily="2" charset="0"/>
              </a:rPr>
              <a:t>. </a:t>
            </a:r>
            <a:endParaRPr lang="uk-UA" sz="4000" dirty="0">
              <a:latin typeface="Wooden Ship Decorat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87473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0"/>
            <a:ext cx="4572000" cy="6863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0934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248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Написаний у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період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піднесення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революційного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руху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в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Росії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й в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Україні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"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Мойсей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" став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визначною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віхою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у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творчості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Каменяра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,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розкрив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нові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грані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його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поетичного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генія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, з великою силою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засвідчив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глибоку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віру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Франка у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невичерпні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сили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народу, і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світле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майбутнє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своєї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вітчизни</a:t>
            </a:r>
            <a:r>
              <a:rPr lang="ru-RU" sz="4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. </a:t>
            </a:r>
            <a:endParaRPr lang="ru-RU" sz="4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64"/>
            <a:ext cx="9144000" cy="6891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59708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248214">
            <a:off x="124250" y="1379470"/>
            <a:ext cx="914400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Поема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"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Мойсей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порушувала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важливі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проблеми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якими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жило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українське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громадянство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часи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революційного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піднесення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зростання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свідомості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трудящих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їх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історична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роль,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віддане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служіння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народові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суспільна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роль слова;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мобілізуюче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значення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смерті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героя;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поступ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народу.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Твір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пробуджував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народі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моральні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сили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політичну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свідомість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800" b="1" dirty="0" err="1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революційний</a:t>
            </a:r>
            <a:r>
              <a:rPr lang="ru-RU" sz="2800" b="1" dirty="0">
                <a:ln w="11430"/>
                <a:gradFill>
                  <a:gsLst>
                    <a:gs pos="0">
                      <a:srgbClr val="3B812F">
                        <a:tint val="70000"/>
                        <a:satMod val="245000"/>
                      </a:srgbClr>
                    </a:gs>
                    <a:gs pos="75000">
                      <a:srgbClr val="3B812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B812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дух.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1441"/>
            <a:ext cx="9144001" cy="694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0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9134" y="836712"/>
            <a:ext cx="756084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Лебединою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пiснею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великого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Iвана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Франка,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пройнятою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високою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патетикою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почуттiв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, </a:t>
            </a:r>
          </a:p>
          <a:p>
            <a:pPr algn="ctr"/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сповненою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складних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i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глибоких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роздумiв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поета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про долю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свого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народу, про роль </a:t>
            </a:r>
          </a:p>
          <a:p>
            <a:pPr algn="ctr"/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пророка i вождя, про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своє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життя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i слово,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посiяне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в душах людей, стала 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поема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 </a:t>
            </a:r>
          </a:p>
          <a:p>
            <a:pPr algn="ctr"/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"</a:t>
            </a:r>
            <a:r>
              <a:rPr lang="ru-RU" sz="3600" b="1" spc="50" dirty="0" err="1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Мойсей</a:t>
            </a:r>
            <a:r>
              <a:rPr lang="ru-RU" sz="3600" b="1" spc="50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ston" panose="03000400000000000000" pitchFamily="66" charset="0"/>
              </a:rPr>
              <a:t>". </a:t>
            </a:r>
            <a:endParaRPr lang="ru-RU" sz="3600" b="1" spc="50" dirty="0">
              <a:ln w="5715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ston" panose="03000400000000000000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7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4765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" y="0"/>
            <a:ext cx="9144001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Це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ж про нас, про наш народ 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Укра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ï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ну 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щує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великий пророк. 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 ставить перед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нами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болюч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правдив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запитання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Невже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тоб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лиш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не судилось д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ло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Що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б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виявило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сил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тво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ï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х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безм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рн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сть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Такими самими г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ркими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й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правдивими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були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слова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Мойсея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, коли 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звертається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до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єврейського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народу,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що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знев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рився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у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сво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ï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х силах.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Цей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великий пророк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погрожує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плаче,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ненавидить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безм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рно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любить тих,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хто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виганяє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його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геть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.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Одв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чна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трагед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неприйняття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нерозум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ння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народом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свого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вождя. 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серце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його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рветься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д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караючого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грому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проклять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моторошного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жалю, 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д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величезно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ï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невимовно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ï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любов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до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зра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ï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лю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59"/>
            <a:ext cx="9143998" cy="69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493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Коли 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Мойсей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мить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втрачає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вiру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правильнiсть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своïх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вчинкiв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настає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його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смерть  як вождя i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Божа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кара: нога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Мойсея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так i не ступить не землю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Палестини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вiн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тiльки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побачить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ïï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здалеку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Але смерть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його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пробудить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тi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великi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сили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що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дрiмали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душi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народу.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Втративши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 пророка, люди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вiдчувають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страшне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духовне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сирiтство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Обiцяний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народовi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край  - то не "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скарби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землi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", а "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скарби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духу",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якi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 "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нелюдiв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лiнивих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" створять  "людей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героïв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". I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тепер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маси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народноï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породжений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ïï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духом, 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з'являється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новий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вождь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Єгошуа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який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i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поведе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народ по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цьому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шляху.</a:t>
            </a:r>
            <a:b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Так творив Франко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могутнiй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образ пророка. Народ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постає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поемi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як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маса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як образ з 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єдиним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лицем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(за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винятком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Авiрона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та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Датана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). Смерть вождя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стає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початком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руху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 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вперед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76"/>
            <a:ext cx="9139766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17" y="1"/>
            <a:ext cx="5483289" cy="6824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90" y="3176"/>
            <a:ext cx="4486476" cy="68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uzzor586787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zzor586787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634</Words>
  <Application>Microsoft Office PowerPoint</Application>
  <PresentationFormat>Экран (4:3)</PresentationFormat>
  <Paragraphs>31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uzzor586787</vt:lpstr>
      <vt:lpstr>1_uzzor586787</vt:lpstr>
      <vt:lpstr>Кутюр</vt:lpstr>
      <vt:lpstr>Край</vt:lpstr>
      <vt:lpstr>1_Край</vt:lpstr>
      <vt:lpstr>Іван Франко Проблематика поеми «Мойсей»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Іван Франко Проблематика поеми «Мойсей» </dc:title>
  <dc:creator>WORK</dc:creator>
  <cp:lastModifiedBy>WORK</cp:lastModifiedBy>
  <cp:revision>13</cp:revision>
  <dcterms:created xsi:type="dcterms:W3CDTF">2013-12-16T17:28:46Z</dcterms:created>
  <dcterms:modified xsi:type="dcterms:W3CDTF">2013-12-16T18:52:32Z</dcterms:modified>
</cp:coreProperties>
</file>