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F638C-6AE1-4E06-AB1C-B9363D1C67A7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DEFF2-36E8-49F3-8864-9E5F78A9F2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0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DEFF2-36E8-49F3-8864-9E5F78A9F22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98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image" Target="../media/image2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188640"/>
            <a:ext cx="8458200" cy="1470025"/>
          </a:xfrm>
        </p:spPr>
        <p:txBody>
          <a:bodyPr>
            <a:noAutofit/>
          </a:bodyPr>
          <a:lstStyle/>
          <a:p>
            <a:r>
              <a:rPr lang="ru-RU" sz="6000" i="1" dirty="0" smtClean="0">
                <a:solidFill>
                  <a:srgbClr val="0070C0"/>
                </a:solidFill>
                <a:latin typeface="Connie" pitchFamily="82" charset="0"/>
                <a:cs typeface="Calibri" pitchFamily="34" charset="0"/>
              </a:rPr>
              <a:t>Леся </a:t>
            </a:r>
            <a:r>
              <a:rPr lang="ru-RU" sz="6000" i="1" dirty="0">
                <a:solidFill>
                  <a:srgbClr val="0070C0"/>
                </a:solidFill>
                <a:latin typeface="Connie" pitchFamily="82" charset="0"/>
                <a:cs typeface="Calibri" pitchFamily="34" charset="0"/>
              </a:rPr>
              <a:t> </a:t>
            </a:r>
            <a:r>
              <a:rPr lang="ru-RU" sz="6000" i="1" spc="40" dirty="0" smtClean="0">
                <a:solidFill>
                  <a:srgbClr val="0070C0"/>
                </a:solidFill>
                <a:latin typeface="Connie" pitchFamily="82" charset="0"/>
                <a:cs typeface="Calibri" pitchFamily="34" charset="0"/>
              </a:rPr>
              <a:t>Укра</a:t>
            </a:r>
            <a:r>
              <a:rPr lang="uk-UA" sz="6000" i="1" spc="40" dirty="0" smtClean="0">
                <a:solidFill>
                  <a:srgbClr val="0070C0"/>
                </a:solidFill>
                <a:latin typeface="Connie" pitchFamily="82" charset="0"/>
                <a:cs typeface="Calibri" pitchFamily="34" charset="0"/>
              </a:rPr>
              <a:t>їнка </a:t>
            </a:r>
            <a:endParaRPr lang="ru-RU" sz="6000" i="1" spc="40" dirty="0">
              <a:solidFill>
                <a:srgbClr val="0070C0"/>
              </a:solidFill>
              <a:latin typeface="Connie" pitchFamily="82" charset="0"/>
              <a:cs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99857"/>
            <a:ext cx="6400800" cy="960512"/>
          </a:xfrm>
        </p:spPr>
        <p:txBody>
          <a:bodyPr>
            <a:noAutofit/>
          </a:bodyPr>
          <a:lstStyle/>
          <a:p>
            <a:r>
              <a:rPr lang="uk-UA" sz="4000" b="1" i="1" dirty="0" smtClean="0">
                <a:solidFill>
                  <a:schemeClr val="bg2">
                    <a:lumMod val="50000"/>
                  </a:schemeClr>
                </a:solidFill>
                <a:latin typeface="Vityaz" pitchFamily="34" charset="0"/>
              </a:rPr>
              <a:t>«Я в серці маю те, що не вмирає…»</a:t>
            </a:r>
            <a:endParaRPr lang="ru-RU" sz="4000" b="1" i="1" dirty="0">
              <a:solidFill>
                <a:schemeClr val="bg2">
                  <a:lumMod val="50000"/>
                </a:schemeClr>
              </a:solidFill>
              <a:latin typeface="Vityaz" pitchFamily="34" charset="0"/>
            </a:endParaRPr>
          </a:p>
        </p:txBody>
      </p:sp>
      <p:pic>
        <p:nvPicPr>
          <p:cNvPr id="1026" name="Picture 2" descr="C:\Program Files (x86)\Microsoft Office\MEDIA\CAGCAT10\j0157995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8953" y="2927869"/>
            <a:ext cx="6863845" cy="10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gram Files (x86)\Microsoft Office\MEDIA\CAGCAT10\j0157995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38333" y="2932486"/>
            <a:ext cx="6863847" cy="98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 intensity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05" y="1772816"/>
            <a:ext cx="2799948" cy="3913300"/>
          </a:xfrm>
          <a:prstGeom prst="rect">
            <a:avLst/>
          </a:prstGeom>
          <a:effectLst>
            <a:glow rad="1905000">
              <a:schemeClr val="accent1">
                <a:lumMod val="50000"/>
                <a:alpha val="45000"/>
              </a:schemeClr>
            </a:glow>
            <a:softEdge rad="114300"/>
          </a:effectLst>
        </p:spPr>
      </p:pic>
      <p:sp>
        <p:nvSpPr>
          <p:cNvPr id="5" name="TextBox 4"/>
          <p:cNvSpPr txBox="1"/>
          <p:nvPr/>
        </p:nvSpPr>
        <p:spPr>
          <a:xfrm>
            <a:off x="1015959" y="2348880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  <a:latin typeface="Vityaz" pitchFamily="34" charset="0"/>
              </a:rPr>
              <a:t>«Ні, я жива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!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  <a:latin typeface="Vityaz" pitchFamily="34" charset="0"/>
              </a:rPr>
              <a:t>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Vityaz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17819" y="3431924"/>
            <a:ext cx="2273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Vityaz" pitchFamily="34" charset="0"/>
                <a:cs typeface="Tusch Touch 2" pitchFamily="2" charset="0"/>
              </a:rPr>
              <a:t>« Я буду вічно жити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cs typeface="Tusch Touch 2" pitchFamily="2" charset="0"/>
              </a:rPr>
              <a:t>!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Vityaz" pitchFamily="34" charset="0"/>
                <a:cs typeface="Tusch Touch 2" pitchFamily="2" charset="0"/>
              </a:rPr>
              <a:t>»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Vityaz" pitchFamily="34" charset="0"/>
              <a:cs typeface="Tusch Touch 2" pitchFamily="2" charset="0"/>
            </a:endParaRPr>
          </a:p>
        </p:txBody>
      </p:sp>
      <p:pic>
        <p:nvPicPr>
          <p:cNvPr id="7" name="Run Fre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626" y="5013176"/>
            <a:ext cx="399927" cy="39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numSld="3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147" y="4919008"/>
            <a:ext cx="91775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Comic Sans MS" pitchFamily="66" charset="0"/>
              </a:rPr>
              <a:t>Вимушені</a:t>
            </a:r>
            <a:r>
              <a:rPr lang="ru-RU" sz="2000" dirty="0">
                <a:latin typeface="Comic Sans MS" pitchFamily="66" charset="0"/>
              </a:rPr>
              <a:t> потребою </a:t>
            </a:r>
            <a:r>
              <a:rPr lang="ru-RU" sz="2000" dirty="0" err="1">
                <a:latin typeface="Comic Sans MS" pitchFamily="66" charset="0"/>
              </a:rPr>
              <a:t>лікування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подорожі</a:t>
            </a:r>
            <a:r>
              <a:rPr lang="ru-RU" sz="2000" dirty="0">
                <a:latin typeface="Comic Sans MS" pitchFamily="66" charset="0"/>
              </a:rPr>
              <a:t> до </a:t>
            </a:r>
            <a:r>
              <a:rPr lang="ru-RU" sz="2000" dirty="0" err="1">
                <a:latin typeface="Comic Sans MS" pitchFamily="66" charset="0"/>
              </a:rPr>
              <a:t>Німеччини</a:t>
            </a:r>
            <a:r>
              <a:rPr lang="ru-RU" sz="2000" dirty="0">
                <a:latin typeface="Comic Sans MS" pitchFamily="66" charset="0"/>
              </a:rPr>
              <a:t>, Австро-</a:t>
            </a:r>
            <a:r>
              <a:rPr lang="ru-RU" sz="2000" dirty="0" err="1">
                <a:latin typeface="Comic Sans MS" pitchFamily="66" charset="0"/>
              </a:rPr>
              <a:t>Угорщини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Італії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Єгипту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кількаразові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перебування</a:t>
            </a:r>
            <a:r>
              <a:rPr lang="ru-RU" sz="2000" dirty="0">
                <a:latin typeface="Comic Sans MS" pitchFamily="66" charset="0"/>
              </a:rPr>
              <a:t> на </a:t>
            </a:r>
            <a:r>
              <a:rPr lang="ru-RU" sz="2000" dirty="0" err="1">
                <a:latin typeface="Comic Sans MS" pitchFamily="66" charset="0"/>
              </a:rPr>
              <a:t>Кавказі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Одещині</a:t>
            </a:r>
            <a:r>
              <a:rPr lang="ru-RU" sz="2000" dirty="0">
                <a:latin typeface="Comic Sans MS" pitchFamily="66" charset="0"/>
              </a:rPr>
              <a:t>, в </a:t>
            </a:r>
            <a:r>
              <a:rPr lang="ru-RU" sz="2000" dirty="0" err="1">
                <a:latin typeface="Comic Sans MS" pitchFamily="66" charset="0"/>
              </a:rPr>
              <a:t>Криму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збагатили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її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враження</a:t>
            </a:r>
            <a:r>
              <a:rPr lang="ru-RU" sz="2000" dirty="0">
                <a:latin typeface="Comic Sans MS" pitchFamily="66" charset="0"/>
              </a:rPr>
              <a:t> та </a:t>
            </a:r>
            <a:r>
              <a:rPr lang="ru-RU" sz="2000" dirty="0" err="1">
                <a:latin typeface="Comic Sans MS" pitchFamily="66" charset="0"/>
              </a:rPr>
              <a:t>сприяли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розширенню</a:t>
            </a:r>
            <a:r>
              <a:rPr lang="ru-RU" sz="2000" dirty="0">
                <a:latin typeface="Comic Sans MS" pitchFamily="66" charset="0"/>
              </a:rPr>
              <a:t> кругозору </a:t>
            </a:r>
            <a:r>
              <a:rPr lang="ru-RU" sz="2000" dirty="0" err="1">
                <a:latin typeface="Comic Sans MS" pitchFamily="66" charset="0"/>
              </a:rPr>
              <a:t>письменниці</a:t>
            </a:r>
            <a:r>
              <a:rPr lang="ru-RU" sz="2000" dirty="0">
                <a:latin typeface="Comic Sans MS" pitchFamily="66" charset="0"/>
              </a:rPr>
              <a:t>. На початку </a:t>
            </a:r>
            <a:r>
              <a:rPr lang="ru-RU" sz="2000" dirty="0" err="1">
                <a:latin typeface="Comic Sans MS" pitchFamily="66" charset="0"/>
              </a:rPr>
              <a:t>березня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1907</a:t>
            </a:r>
            <a:r>
              <a:rPr lang="ru-RU" sz="2000" dirty="0">
                <a:latin typeface="Comic Sans MS" pitchFamily="66" charset="0"/>
              </a:rPr>
              <a:t> року Леся </a:t>
            </a:r>
            <a:r>
              <a:rPr lang="ru-RU" sz="2000" dirty="0" err="1">
                <a:latin typeface="Comic Sans MS" pitchFamily="66" charset="0"/>
              </a:rPr>
              <a:t>Українка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переїжджає</a:t>
            </a:r>
            <a:r>
              <a:rPr lang="ru-RU" sz="2000" dirty="0">
                <a:latin typeface="Comic Sans MS" pitchFamily="66" charset="0"/>
              </a:rPr>
              <a:t> з Колодяжного до </a:t>
            </a:r>
            <a:r>
              <a:rPr lang="ru-RU" sz="2000" dirty="0" err="1" smtClean="0">
                <a:latin typeface="Comic Sans MS" pitchFamily="66" charset="0"/>
              </a:rPr>
              <a:t>Києва</a:t>
            </a:r>
            <a:r>
              <a:rPr lang="ru-RU" sz="2000" dirty="0" smtClean="0">
                <a:latin typeface="Comic Sans MS" pitchFamily="66" charset="0"/>
              </a:rPr>
              <a:t>. </a:t>
            </a:r>
            <a:r>
              <a:rPr lang="ru-RU" sz="2000" dirty="0">
                <a:latin typeface="Comic Sans MS" pitchFamily="66" charset="0"/>
              </a:rPr>
              <a:t>А в </a:t>
            </a:r>
            <a:r>
              <a:rPr lang="ru-RU" sz="2000" dirty="0" err="1">
                <a:latin typeface="Comic Sans MS" pitchFamily="66" charset="0"/>
              </a:rPr>
              <a:t>кінці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березня</a:t>
            </a:r>
            <a:r>
              <a:rPr lang="ru-RU" sz="2000" dirty="0">
                <a:latin typeface="Comic Sans MS" pitchFamily="66" charset="0"/>
              </a:rPr>
              <a:t> разом з К. </a:t>
            </a:r>
            <a:r>
              <a:rPr lang="ru-RU" sz="2000" dirty="0" err="1">
                <a:latin typeface="Comic Sans MS" pitchFamily="66" charset="0"/>
              </a:rPr>
              <a:t>Квіткою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здійснила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поїздку</a:t>
            </a:r>
            <a:r>
              <a:rPr lang="ru-RU" sz="2000" dirty="0">
                <a:latin typeface="Comic Sans MS" pitchFamily="66" charset="0"/>
              </a:rPr>
              <a:t> до </a:t>
            </a:r>
            <a:r>
              <a:rPr lang="ru-RU" sz="2000" dirty="0" err="1">
                <a:latin typeface="Comic Sans MS" pitchFamily="66" charset="0"/>
              </a:rPr>
              <a:t>Криму</a:t>
            </a:r>
            <a:r>
              <a:rPr lang="ru-RU" sz="2000" dirty="0">
                <a:latin typeface="Comic Sans MS" pitchFamily="66" charset="0"/>
              </a:rPr>
              <a:t>, де </a:t>
            </a:r>
            <a:r>
              <a:rPr lang="ru-RU" sz="2000" dirty="0" err="1">
                <a:latin typeface="Comic Sans MS" pitchFamily="66" charset="0"/>
              </a:rPr>
              <a:t>зокрема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побувала</a:t>
            </a:r>
            <a:r>
              <a:rPr lang="ru-RU" sz="2000" dirty="0">
                <a:latin typeface="Comic Sans MS" pitchFamily="66" charset="0"/>
              </a:rPr>
              <a:t> у </a:t>
            </a:r>
            <a:r>
              <a:rPr lang="ru-RU" sz="2000" dirty="0" err="1">
                <a:latin typeface="Comic Sans MS" pitchFamily="66" charset="0"/>
              </a:rPr>
              <a:t>Севастополі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Алупці</a:t>
            </a:r>
            <a:r>
              <a:rPr lang="ru-RU" sz="2000" dirty="0">
                <a:latin typeface="Comic Sans MS" pitchFamily="66" charset="0"/>
              </a:rPr>
              <a:t> та </a:t>
            </a:r>
            <a:r>
              <a:rPr lang="ru-RU" sz="2000" dirty="0" err="1">
                <a:latin typeface="Comic Sans MS" pitchFamily="66" charset="0"/>
              </a:rPr>
              <a:t>Ялті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77" y="-15312"/>
            <a:ext cx="6335486" cy="49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6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7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серпня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 1907 </a:t>
            </a:r>
            <a:r>
              <a:rPr lang="ru-RU" sz="2000" dirty="0">
                <a:latin typeface="Comic Sans MS" pitchFamily="66" charset="0"/>
              </a:rPr>
              <a:t>р. Леся </a:t>
            </a:r>
            <a:r>
              <a:rPr lang="ru-RU" sz="2000" dirty="0" err="1">
                <a:latin typeface="Comic Sans MS" pitchFamily="66" charset="0"/>
              </a:rPr>
              <a:t>Українка</a:t>
            </a:r>
            <a:r>
              <a:rPr lang="ru-RU" sz="2000" dirty="0">
                <a:latin typeface="Comic Sans MS" pitchFamily="66" charset="0"/>
              </a:rPr>
              <a:t> та </a:t>
            </a:r>
            <a:r>
              <a:rPr lang="ru-RU" sz="2000" dirty="0" err="1" smtClean="0">
                <a:latin typeface="Comic Sans MS" pitchFamily="66" charset="0"/>
              </a:rPr>
              <a:t>Климентій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Квітка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офіційно</a:t>
            </a:r>
            <a:r>
              <a:rPr lang="ru-RU" sz="2000" dirty="0">
                <a:latin typeface="Comic Sans MS" pitchFamily="66" charset="0"/>
              </a:rPr>
              <a:t> оформили </a:t>
            </a:r>
            <a:r>
              <a:rPr lang="ru-RU" sz="2000" dirty="0" err="1">
                <a:latin typeface="Comic Sans MS" pitchFamily="66" charset="0"/>
              </a:rPr>
              <a:t>шлюб</a:t>
            </a:r>
            <a:r>
              <a:rPr lang="ru-RU" sz="2000" dirty="0">
                <a:latin typeface="Comic Sans MS" pitchFamily="66" charset="0"/>
              </a:rPr>
              <a:t> у </a:t>
            </a:r>
            <a:r>
              <a:rPr lang="ru-RU" sz="2000" dirty="0" err="1">
                <a:latin typeface="Comic Sans MS" pitchFamily="66" charset="0"/>
              </a:rPr>
              <a:t>церкві</a:t>
            </a:r>
            <a:r>
              <a:rPr lang="ru-RU" sz="2000" dirty="0">
                <a:latin typeface="Comic Sans MS" pitchFamily="66" charset="0"/>
              </a:rPr>
              <a:t> і </a:t>
            </a:r>
            <a:r>
              <a:rPr lang="ru-RU" sz="2000" dirty="0" err="1">
                <a:latin typeface="Comic Sans MS" pitchFamily="66" charset="0"/>
              </a:rPr>
              <a:t>оселились</a:t>
            </a:r>
            <a:r>
              <a:rPr lang="ru-RU" sz="2000" dirty="0">
                <a:latin typeface="Comic Sans MS" pitchFamily="66" charset="0"/>
              </a:rPr>
              <a:t> на </a:t>
            </a:r>
            <a:r>
              <a:rPr lang="ru-RU" sz="2000" dirty="0" err="1">
                <a:latin typeface="Comic Sans MS" pitchFamily="66" charset="0"/>
              </a:rPr>
              <a:t>вулиці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Великій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Підвальній</a:t>
            </a:r>
            <a:r>
              <a:rPr lang="ru-RU" sz="2000" dirty="0">
                <a:latin typeface="Comic Sans MS" pitchFamily="66" charset="0"/>
              </a:rPr>
              <a:t> (</a:t>
            </a:r>
            <a:r>
              <a:rPr lang="ru-RU" sz="2000" dirty="0" err="1">
                <a:latin typeface="Comic Sans MS" pitchFamily="66" charset="0"/>
              </a:rPr>
              <a:t>тепер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вул</a:t>
            </a:r>
            <a:r>
              <a:rPr lang="ru-RU" sz="2000" dirty="0">
                <a:latin typeface="Comic Sans MS" pitchFamily="66" charset="0"/>
              </a:rPr>
              <a:t>. </a:t>
            </a:r>
            <a:r>
              <a:rPr lang="ru-RU" sz="2000" dirty="0" err="1">
                <a:latin typeface="Comic Sans MS" pitchFamily="66" charset="0"/>
              </a:rPr>
              <a:t>Ярославів</a:t>
            </a:r>
            <a:r>
              <a:rPr lang="ru-RU" sz="2000" dirty="0">
                <a:latin typeface="Comic Sans MS" pitchFamily="66" charset="0"/>
              </a:rPr>
              <a:t> вал), 32, кв. 11 у </a:t>
            </a:r>
            <a:r>
              <a:rPr lang="ru-RU" sz="2000" dirty="0" err="1" smtClean="0">
                <a:latin typeface="Comic Sans MS" pitchFamily="66" charset="0"/>
              </a:rPr>
              <a:t>Києві</a:t>
            </a:r>
            <a:r>
              <a:rPr lang="ru-RU" sz="2000" dirty="0" smtClean="0">
                <a:latin typeface="Comic Sans MS" pitchFamily="66" charset="0"/>
              </a:rPr>
              <a:t>. 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21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серпня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dirty="0">
                <a:latin typeface="Comic Sans MS" pitchFamily="66" charset="0"/>
              </a:rPr>
              <a:t>вони разом </a:t>
            </a:r>
            <a:r>
              <a:rPr lang="ru-RU" sz="2000" dirty="0" err="1">
                <a:latin typeface="Comic Sans MS" pitchFamily="66" charset="0"/>
              </a:rPr>
              <a:t>вирушають</a:t>
            </a:r>
            <a:r>
              <a:rPr lang="ru-RU" sz="2000" dirty="0">
                <a:latin typeface="Comic Sans MS" pitchFamily="66" charset="0"/>
              </a:rPr>
              <a:t> до </a:t>
            </a:r>
            <a:r>
              <a:rPr lang="ru-RU" sz="2000" dirty="0" err="1">
                <a:latin typeface="Comic Sans MS" pitchFamily="66" charset="0"/>
              </a:rPr>
              <a:t>Криму</a:t>
            </a:r>
            <a:r>
              <a:rPr lang="ru-RU" sz="2000" dirty="0">
                <a:latin typeface="Comic Sans MS" pitchFamily="66" charset="0"/>
              </a:rPr>
              <a:t>, де К. </a:t>
            </a:r>
            <a:r>
              <a:rPr lang="ru-RU" sz="2000" dirty="0" err="1">
                <a:latin typeface="Comic Sans MS" pitchFamily="66" charset="0"/>
              </a:rPr>
              <a:t>Квітка</a:t>
            </a:r>
            <a:r>
              <a:rPr lang="ru-RU" sz="2000" dirty="0">
                <a:latin typeface="Comic Sans MS" pitchFamily="66" charset="0"/>
              </a:rPr>
              <a:t> одержав посаду в </a:t>
            </a:r>
            <a:r>
              <a:rPr lang="ru-RU" sz="2000" dirty="0" err="1" smtClean="0">
                <a:latin typeface="Comic Sans MS" pitchFamily="66" charset="0"/>
              </a:rPr>
              <a:t>суді</a:t>
            </a:r>
            <a:r>
              <a:rPr lang="ru-RU" sz="2000" dirty="0">
                <a:latin typeface="Comic Sans MS" pitchFamily="66" charset="0"/>
              </a:rPr>
              <a:t>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05" y="-745"/>
            <a:ext cx="3953789" cy="55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4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4974" y="49029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Comic Sans MS" pitchFamily="66" charset="0"/>
              </a:rPr>
              <a:t>Останні</a:t>
            </a:r>
            <a:r>
              <a:rPr lang="ru-RU" sz="2000" dirty="0">
                <a:latin typeface="Comic Sans MS" pitchFamily="66" charset="0"/>
              </a:rPr>
              <a:t> роки </a:t>
            </a:r>
            <a:r>
              <a:rPr lang="ru-RU" sz="2000" dirty="0" err="1">
                <a:latin typeface="Comic Sans MS" pitchFamily="66" charset="0"/>
              </a:rPr>
              <a:t>життя</a:t>
            </a:r>
            <a:r>
              <a:rPr lang="ru-RU" sz="2000" dirty="0">
                <a:latin typeface="Comic Sans MS" pitchFamily="66" charset="0"/>
              </a:rPr>
              <a:t> Л. Косач-</a:t>
            </a:r>
            <a:r>
              <a:rPr lang="ru-RU" sz="2000" dirty="0" err="1">
                <a:latin typeface="Comic Sans MS" pitchFamily="66" charset="0"/>
              </a:rPr>
              <a:t>Квітки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пройшли</a:t>
            </a:r>
            <a:r>
              <a:rPr lang="ru-RU" sz="2000" dirty="0">
                <a:latin typeface="Comic Sans MS" pitchFamily="66" charset="0"/>
              </a:rPr>
              <a:t> в </a:t>
            </a:r>
            <a:r>
              <a:rPr lang="ru-RU" sz="2000" dirty="0" err="1">
                <a:latin typeface="Comic Sans MS" pitchFamily="66" charset="0"/>
              </a:rPr>
              <a:t>подорожах</a:t>
            </a:r>
            <a:r>
              <a:rPr lang="ru-RU" sz="2000" dirty="0">
                <a:latin typeface="Comic Sans MS" pitchFamily="66" charset="0"/>
              </a:rPr>
              <a:t> на </a:t>
            </a:r>
            <a:r>
              <a:rPr lang="ru-RU" sz="2000" dirty="0" err="1">
                <a:latin typeface="Comic Sans MS" pitchFamily="66" charset="0"/>
              </a:rPr>
              <a:t>лікування</a:t>
            </a:r>
            <a:r>
              <a:rPr lang="ru-RU" sz="2000" dirty="0">
                <a:latin typeface="Comic Sans MS" pitchFamily="66" charset="0"/>
              </a:rPr>
              <a:t> до </a:t>
            </a:r>
            <a:r>
              <a:rPr lang="ru-RU" sz="2000" dirty="0" err="1">
                <a:latin typeface="Comic Sans MS" pitchFamily="66" charset="0"/>
              </a:rPr>
              <a:t>Єгипту</a:t>
            </a:r>
            <a:r>
              <a:rPr lang="ru-RU" sz="2000" dirty="0">
                <a:latin typeface="Comic Sans MS" pitchFamily="66" charset="0"/>
              </a:rPr>
              <a:t> й на Кавказ. Разом </a:t>
            </a:r>
            <a:r>
              <a:rPr lang="ru-RU" sz="2000" dirty="0" err="1">
                <a:latin typeface="Comic Sans MS" pitchFamily="66" charset="0"/>
              </a:rPr>
              <a:t>із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чоловіком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Климентієм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Квіткою</a:t>
            </a:r>
            <a:r>
              <a:rPr lang="ru-RU" sz="2000" dirty="0">
                <a:latin typeface="Comic Sans MS" pitchFamily="66" charset="0"/>
              </a:rPr>
              <a:t>, вона </a:t>
            </a:r>
            <a:r>
              <a:rPr lang="ru-RU" sz="2000" dirty="0" err="1">
                <a:latin typeface="Comic Sans MS" pitchFamily="66" charset="0"/>
              </a:rPr>
              <a:t>працювала</a:t>
            </a:r>
            <a:r>
              <a:rPr lang="ru-RU" sz="2000" dirty="0">
                <a:latin typeface="Comic Sans MS" pitchFamily="66" charset="0"/>
              </a:rPr>
              <a:t> над </a:t>
            </a:r>
            <a:r>
              <a:rPr lang="ru-RU" sz="2000" dirty="0" err="1">
                <a:latin typeface="Comic Sans MS" pitchFamily="66" charset="0"/>
              </a:rPr>
              <a:t>зібранням</a:t>
            </a:r>
            <a:r>
              <a:rPr lang="ru-RU" sz="2000" dirty="0">
                <a:latin typeface="Comic Sans MS" pitchFamily="66" charset="0"/>
              </a:rPr>
              <a:t> фольклору, </a:t>
            </a:r>
            <a:r>
              <a:rPr lang="ru-RU" sz="2000" dirty="0" err="1">
                <a:latin typeface="Comic Sans MS" pitchFamily="66" charset="0"/>
              </a:rPr>
              <a:t>інтенсивно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опрацьовувала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власні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драми</a:t>
            </a:r>
            <a:r>
              <a:rPr lang="ru-RU" sz="2000" dirty="0">
                <a:latin typeface="Comic Sans MS" pitchFamily="66" charset="0"/>
              </a:rPr>
              <a:t>. На </a:t>
            </a:r>
            <a:r>
              <a:rPr lang="ru-RU" sz="2000" dirty="0" err="1">
                <a:latin typeface="Comic Sans MS" pitchFamily="66" charset="0"/>
              </a:rPr>
              <a:t>звістку</a:t>
            </a:r>
            <a:r>
              <a:rPr lang="ru-RU" sz="2000" dirty="0">
                <a:latin typeface="Comic Sans MS" pitchFamily="66" charset="0"/>
              </a:rPr>
              <a:t> про </a:t>
            </a:r>
            <a:r>
              <a:rPr lang="ru-RU" sz="2000" dirty="0" err="1">
                <a:latin typeface="Comic Sans MS" pitchFamily="66" charset="0"/>
              </a:rPr>
              <a:t>важкий</a:t>
            </a:r>
            <a:r>
              <a:rPr lang="ru-RU" sz="2000" dirty="0">
                <a:latin typeface="Comic Sans MS" pitchFamily="66" charset="0"/>
              </a:rPr>
              <a:t> стан </a:t>
            </a:r>
            <a:r>
              <a:rPr lang="ru-RU" sz="2000" dirty="0" err="1">
                <a:latin typeface="Comic Sans MS" pitchFamily="66" charset="0"/>
              </a:rPr>
              <a:t>Лариси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Петрівни</a:t>
            </a:r>
            <a:r>
              <a:rPr lang="ru-RU" sz="2000" dirty="0">
                <a:latin typeface="Comic Sans MS" pitchFamily="66" charset="0"/>
              </a:rPr>
              <a:t> в </a:t>
            </a:r>
            <a:r>
              <a:rPr lang="ru-RU" sz="2000" dirty="0" err="1">
                <a:latin typeface="Comic Sans MS" pitchFamily="66" charset="0"/>
              </a:rPr>
              <a:t>Грузію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приїхала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її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мати</a:t>
            </a:r>
            <a:r>
              <a:rPr lang="ru-RU" sz="2000" dirty="0">
                <a:latin typeface="Comic Sans MS" pitchFamily="66" charset="0"/>
              </a:rPr>
              <a:t>. То </a:t>
            </a:r>
            <a:r>
              <a:rPr lang="ru-RU" sz="2000" dirty="0" err="1">
                <a:latin typeface="Comic Sans MS" pitchFamily="66" charset="0"/>
              </a:rPr>
              <a:t>власне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їй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письменниця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диктувала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проекти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своєї</a:t>
            </a:r>
            <a:r>
              <a:rPr lang="ru-RU" sz="2000" dirty="0">
                <a:latin typeface="Comic Sans MS" pitchFamily="66" charset="0"/>
              </a:rPr>
              <a:t> так і </a:t>
            </a:r>
            <a:r>
              <a:rPr lang="ru-RU" sz="2000" dirty="0" err="1">
                <a:latin typeface="Comic Sans MS" pitchFamily="66" charset="0"/>
              </a:rPr>
              <a:t>ненаписаної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драми</a:t>
            </a:r>
            <a:r>
              <a:rPr lang="ru-RU" sz="2000" dirty="0">
                <a:latin typeface="Comic Sans MS" pitchFamily="66" charset="0"/>
              </a:rPr>
              <a:t> «На берегах </a:t>
            </a:r>
            <a:r>
              <a:rPr lang="ru-RU" sz="2000" dirty="0" err="1">
                <a:latin typeface="Comic Sans MS" pitchFamily="66" charset="0"/>
              </a:rPr>
              <a:t>Александрії</a:t>
            </a:r>
            <a:r>
              <a:rPr lang="ru-RU" sz="2000" dirty="0">
                <a:latin typeface="Comic Sans MS" pitchFamily="66" charset="0"/>
              </a:rPr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639620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4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165" y="55892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itchFamily="66" charset="0"/>
              </a:rPr>
              <a:t>Померла 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19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липня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 (1 </a:t>
            </a:r>
            <a:r>
              <a:rPr lang="ru-RU" sz="2000" dirty="0" err="1">
                <a:solidFill>
                  <a:srgbClr val="FF0000"/>
                </a:solidFill>
                <a:latin typeface="Comic Sans MS" pitchFamily="66" charset="0"/>
              </a:rPr>
              <a:t>серпня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) 1913 </a:t>
            </a:r>
            <a:r>
              <a:rPr lang="ru-RU" sz="2000" dirty="0">
                <a:latin typeface="Comic Sans MS" pitchFamily="66" charset="0"/>
              </a:rPr>
              <a:t>року в </a:t>
            </a:r>
            <a:r>
              <a:rPr lang="ru-RU" sz="2000" dirty="0" err="1">
                <a:latin typeface="Comic Sans MS" pitchFamily="66" charset="0"/>
              </a:rPr>
              <a:t>Сурамі</a:t>
            </a:r>
            <a:r>
              <a:rPr lang="ru-RU" sz="2000" dirty="0">
                <a:latin typeface="Comic Sans MS" pitchFamily="66" charset="0"/>
              </a:rPr>
              <a:t> у </a:t>
            </a:r>
            <a:r>
              <a:rPr lang="ru-RU" sz="2000" dirty="0" err="1">
                <a:latin typeface="Comic Sans MS" pitchFamily="66" charset="0"/>
              </a:rPr>
              <a:t>віці</a:t>
            </a:r>
            <a:r>
              <a:rPr lang="ru-RU" sz="2000" dirty="0">
                <a:latin typeface="Comic Sans MS" pitchFamily="66" charset="0"/>
              </a:rPr>
              <a:t> 42 </a:t>
            </a:r>
            <a:r>
              <a:rPr lang="ru-RU" sz="2000" dirty="0" err="1">
                <a:latin typeface="Comic Sans MS" pitchFamily="66" charset="0"/>
              </a:rPr>
              <a:t>років</a:t>
            </a:r>
            <a:r>
              <a:rPr lang="ru-RU" sz="2000" dirty="0">
                <a:latin typeface="Comic Sans MS" pitchFamily="66" charset="0"/>
              </a:rPr>
              <a:t>. </a:t>
            </a:r>
            <a:r>
              <a:rPr lang="ru-RU" sz="2000" dirty="0" err="1">
                <a:latin typeface="Comic Sans MS" pitchFamily="66" charset="0"/>
              </a:rPr>
              <a:t>Похована</a:t>
            </a:r>
            <a:r>
              <a:rPr lang="ru-RU" sz="2000" dirty="0">
                <a:latin typeface="Comic Sans MS" pitchFamily="66" charset="0"/>
              </a:rPr>
              <a:t> на Байковому </a:t>
            </a:r>
            <a:r>
              <a:rPr lang="ru-RU" sz="2000" dirty="0" err="1">
                <a:latin typeface="Comic Sans MS" pitchFamily="66" charset="0"/>
              </a:rPr>
              <a:t>кладовищі</a:t>
            </a:r>
            <a:r>
              <a:rPr lang="ru-RU" sz="2000" dirty="0">
                <a:latin typeface="Comic Sans MS" pitchFamily="66" charset="0"/>
              </a:rPr>
              <a:t> в </a:t>
            </a:r>
            <a:r>
              <a:rPr lang="ru-RU" sz="2000" dirty="0" err="1">
                <a:latin typeface="Comic Sans MS" pitchFamily="66" charset="0"/>
              </a:rPr>
              <a:t>Києві</a:t>
            </a:r>
            <a:r>
              <a:rPr lang="ru-RU" sz="2000" dirty="0">
                <a:latin typeface="Comic Sans MS" pitchFamily="66" charset="0"/>
              </a:rPr>
              <a:t> (</a:t>
            </a:r>
            <a:r>
              <a:rPr lang="ru-RU" sz="2000" dirty="0" err="1">
                <a:latin typeface="Comic Sans MS" pitchFamily="66" charset="0"/>
              </a:rPr>
              <a:t>надгробний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пам'ятник</a:t>
            </a:r>
            <a:r>
              <a:rPr lang="ru-RU" sz="2000" dirty="0">
                <a:latin typeface="Comic Sans MS" pitchFamily="66" charset="0"/>
              </a:rPr>
              <a:t> — бронза, </a:t>
            </a:r>
            <a:r>
              <a:rPr lang="ru-RU" sz="2000" dirty="0" err="1">
                <a:latin typeface="Comic Sans MS" pitchFamily="66" charset="0"/>
              </a:rPr>
              <a:t>граніт</a:t>
            </a:r>
            <a:r>
              <a:rPr lang="ru-RU" sz="2000" dirty="0">
                <a:latin typeface="Comic Sans MS" pitchFamily="66" charset="0"/>
              </a:rPr>
              <a:t>; скульптор Г. Л. </a:t>
            </a:r>
            <a:r>
              <a:rPr lang="ru-RU" sz="2000" dirty="0" err="1">
                <a:latin typeface="Comic Sans MS" pitchFamily="66" charset="0"/>
              </a:rPr>
              <a:t>Петрашевич</a:t>
            </a:r>
            <a:r>
              <a:rPr lang="ru-RU" sz="2000" dirty="0">
                <a:latin typeface="Comic Sans MS" pitchFamily="66" charset="0"/>
              </a:rPr>
              <a:t>; </a:t>
            </a:r>
            <a:r>
              <a:rPr lang="ru-RU" sz="2000" dirty="0" err="1">
                <a:latin typeface="Comic Sans MS" pitchFamily="66" charset="0"/>
              </a:rPr>
              <a:t>встановлений</a:t>
            </a:r>
            <a:r>
              <a:rPr lang="ru-RU" sz="2000" dirty="0">
                <a:latin typeface="Comic Sans MS" pitchFamily="66" charset="0"/>
              </a:rPr>
              <a:t> у 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1939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році</a:t>
            </a:r>
            <a:r>
              <a:rPr lang="ru-RU" sz="2000" dirty="0" smtClean="0">
                <a:latin typeface="Comic Sans MS" pitchFamily="66" charset="0"/>
              </a:rPr>
              <a:t>).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" y="0"/>
            <a:ext cx="2077720" cy="406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70" y="283"/>
            <a:ext cx="6339130" cy="4388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165" y="4064000"/>
            <a:ext cx="214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 smtClean="0">
                <a:latin typeface="Connie" pitchFamily="82" charset="0"/>
              </a:rPr>
              <a:t>Пам</a:t>
            </a:r>
            <a:r>
              <a:rPr lang="en-US" sz="2400" dirty="0" smtClean="0">
                <a:latin typeface="Connie" pitchFamily="82" charset="0"/>
              </a:rPr>
              <a:t>’</a:t>
            </a:r>
            <a:r>
              <a:rPr lang="uk-UA" sz="2400" dirty="0" err="1" smtClean="0">
                <a:latin typeface="Connie" pitchFamily="82" charset="0"/>
              </a:rPr>
              <a:t>ятник</a:t>
            </a:r>
            <a:r>
              <a:rPr lang="uk-UA" sz="2400" dirty="0" smtClean="0">
                <a:latin typeface="Connie" pitchFamily="82" charset="0"/>
              </a:rPr>
              <a:t> на Байковому кладовищі</a:t>
            </a:r>
            <a:endParaRPr lang="ru-RU" sz="2400" dirty="0">
              <a:latin typeface="Connie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7338" y="4388911"/>
            <a:ext cx="5014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Connie" pitchFamily="82" charset="0"/>
              </a:rPr>
              <a:t>Похорони на Байковому цвинтарі</a:t>
            </a:r>
            <a:endParaRPr lang="ru-RU" sz="2800" dirty="0">
              <a:latin typeface="Conn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3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495" y="2132856"/>
            <a:ext cx="91654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                                       </a:t>
            </a:r>
            <a:r>
              <a:rPr lang="ru-RU" sz="6000" dirty="0" err="1" smtClean="0">
                <a:solidFill>
                  <a:srgbClr val="002060"/>
                </a:solidFill>
                <a:latin typeface="Adana script Deco" pitchFamily="2" charset="0"/>
              </a:rPr>
              <a:t>Збірки</a:t>
            </a:r>
            <a:r>
              <a:rPr lang="ru-RU" sz="6000" dirty="0" smtClean="0">
                <a:solidFill>
                  <a:srgbClr val="002060"/>
                </a:solidFill>
                <a:latin typeface="Adana script Deco" pitchFamily="2" charset="0"/>
              </a:rPr>
              <a:t>:</a:t>
            </a:r>
            <a:endParaRPr lang="uk-UA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uk-UA" dirty="0" smtClean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latin typeface="Comic Sans MS" pitchFamily="66" charset="0"/>
              </a:rPr>
              <a:t>Перша </a:t>
            </a:r>
            <a:r>
              <a:rPr lang="ru-RU" dirty="0" err="1">
                <a:latin typeface="Comic Sans MS" pitchFamily="66" charset="0"/>
              </a:rPr>
              <a:t>збірка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оригінальних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поезій</a:t>
            </a:r>
            <a:r>
              <a:rPr lang="ru-RU" dirty="0">
                <a:latin typeface="Comic Sans MS" pitchFamily="66" charset="0"/>
              </a:rPr>
              <a:t> «На </a:t>
            </a:r>
            <a:r>
              <a:rPr lang="ru-RU" dirty="0" err="1">
                <a:latin typeface="Comic Sans MS" pitchFamily="66" charset="0"/>
              </a:rPr>
              <a:t>крилах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пісень</a:t>
            </a:r>
            <a:r>
              <a:rPr lang="ru-RU" dirty="0">
                <a:latin typeface="Comic Sans MS" pitchFamily="66" charset="0"/>
              </a:rPr>
              <a:t>» </a:t>
            </a:r>
            <a:r>
              <a:rPr lang="ru-RU" dirty="0" err="1">
                <a:latin typeface="Comic Sans MS" pitchFamily="66" charset="0"/>
              </a:rPr>
              <a:t>з'явилася</a:t>
            </a:r>
            <a:r>
              <a:rPr lang="ru-RU" dirty="0">
                <a:latin typeface="Comic Sans MS" pitchFamily="66" charset="0"/>
              </a:rPr>
              <a:t> у </a:t>
            </a:r>
            <a:r>
              <a:rPr lang="ru-RU" dirty="0" err="1">
                <a:latin typeface="Comic Sans MS" pitchFamily="66" charset="0"/>
              </a:rPr>
              <a:t>Львові</a:t>
            </a:r>
            <a:r>
              <a:rPr lang="ru-RU" dirty="0">
                <a:latin typeface="Comic Sans MS" pitchFamily="66" charset="0"/>
              </a:rPr>
              <a:t> (</a:t>
            </a: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1893</a:t>
            </a:r>
            <a:r>
              <a:rPr lang="ru-RU" dirty="0" smtClean="0">
                <a:latin typeface="Comic Sans MS" pitchFamily="66" charset="0"/>
              </a:rPr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38" y="-14599"/>
            <a:ext cx="4352957" cy="3319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124"/>
            <a:ext cx="1800200" cy="28503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1495" y="4810512"/>
            <a:ext cx="91654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Після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того Леся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Українка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працювала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ціле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десятиліття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і написала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понад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сотню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віршів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, з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яких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половина за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її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життя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не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була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надрукована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. А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вже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поезію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«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Contra 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</a:rPr>
              <a:t>spem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</a:rPr>
              <a:t>spero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» (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1890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)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характеризує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античне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розуміння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доблесті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omic Sans MS" pitchFamily="66" charset="0"/>
              </a:rPr>
              <a:t>arete</a:t>
            </a: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),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блискуче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володіння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міфологічними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ілюзіями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автокреація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жінки-воїна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Елемент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епосу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властивий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багатьом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ліричним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поезіям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Українки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знайшов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пізніше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втілення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в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баладах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, легендах,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поемах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(«Самсон», «Роберт Брюс, король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шотландський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», «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Віла-посестра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», «Одно слово», «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Давня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казка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», «Саул», «</a:t>
            </a:r>
            <a:r>
              <a:rPr lang="ru-RU" dirty="0" err="1">
                <a:solidFill>
                  <a:prstClr val="black"/>
                </a:solidFill>
                <a:latin typeface="Comic Sans MS" pitchFamily="66" charset="0"/>
              </a:rPr>
              <a:t>Орфеєве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</a:rPr>
              <a:t> чудо»).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88718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Font typeface="Wingdings" pitchFamily="2" charset="2"/>
              <a:buChar char="v"/>
            </a:pPr>
            <a:r>
              <a:rPr lang="ru-RU" dirty="0">
                <a:latin typeface="Comic Sans MS" pitchFamily="66" charset="0"/>
              </a:rPr>
              <a:t>Друга </a:t>
            </a:r>
            <a:r>
              <a:rPr lang="ru-RU" dirty="0" err="1">
                <a:latin typeface="Comic Sans MS" pitchFamily="66" charset="0"/>
              </a:rPr>
              <a:t>збірка</a:t>
            </a:r>
            <a:r>
              <a:rPr lang="ru-RU" dirty="0">
                <a:latin typeface="Comic Sans MS" pitchFamily="66" charset="0"/>
              </a:rPr>
              <a:t> «</a:t>
            </a:r>
            <a:r>
              <a:rPr lang="ru-RU" dirty="0" err="1">
                <a:latin typeface="Comic Sans MS" pitchFamily="66" charset="0"/>
              </a:rPr>
              <a:t>Думи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err="1">
                <a:latin typeface="Comic Sans MS" pitchFamily="66" charset="0"/>
              </a:rPr>
              <a:t>мрії</a:t>
            </a:r>
            <a:r>
              <a:rPr lang="ru-RU" dirty="0">
                <a:latin typeface="Comic Sans MS" pitchFamily="66" charset="0"/>
              </a:rPr>
              <a:t>» (</a:t>
            </a:r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1899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Львів</a:t>
            </a:r>
            <a:r>
              <a:rPr lang="ru-RU" dirty="0">
                <a:latin typeface="Comic Sans MS" pitchFamily="66" charset="0"/>
              </a:rPr>
              <a:t>).</a:t>
            </a:r>
          </a:p>
          <a:p>
            <a:endParaRPr lang="ru-RU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6317" y="4348847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14550" lvl="4" indent="-285750">
              <a:buFont typeface="Wingdings" pitchFamily="2" charset="2"/>
              <a:buChar char="v"/>
            </a:pPr>
            <a:r>
              <a:rPr lang="ru-RU" dirty="0" err="1">
                <a:latin typeface="Comic Sans MS" pitchFamily="66" charset="0"/>
              </a:rPr>
              <a:t>Третя</a:t>
            </a:r>
            <a:r>
              <a:rPr lang="ru-RU" dirty="0">
                <a:latin typeface="Comic Sans MS" pitchFamily="66" charset="0"/>
              </a:rPr>
              <a:t> «</a:t>
            </a:r>
            <a:r>
              <a:rPr lang="ru-RU" dirty="0" err="1">
                <a:latin typeface="Comic Sans MS" pitchFamily="66" charset="0"/>
              </a:rPr>
              <a:t>Відгуки</a:t>
            </a:r>
            <a:r>
              <a:rPr lang="ru-RU" dirty="0">
                <a:latin typeface="Comic Sans MS" pitchFamily="66" charset="0"/>
              </a:rPr>
              <a:t>» (</a:t>
            </a:r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1902</a:t>
            </a:r>
            <a:r>
              <a:rPr lang="ru-RU" dirty="0">
                <a:latin typeface="Comic Sans MS" pitchFamily="66" charset="0"/>
              </a:rPr>
              <a:t>) — в </a:t>
            </a:r>
            <a:r>
              <a:rPr lang="ru-RU" dirty="0" err="1">
                <a:latin typeface="Comic Sans MS" pitchFamily="66" charset="0"/>
              </a:rPr>
              <a:t>Чернівцях</a:t>
            </a:r>
            <a:r>
              <a:rPr lang="ru-RU" dirty="0">
                <a:latin typeface="Comic Sans MS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85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2060" y="5934670"/>
            <a:ext cx="9166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latin typeface="Comic Sans MS" pitchFamily="66" charset="0"/>
              </a:rPr>
              <a:t>Драматургійними</a:t>
            </a:r>
            <a:r>
              <a:rPr lang="uk-UA" dirty="0" smtClean="0">
                <a:latin typeface="Comic Sans MS" pitchFamily="66" charset="0"/>
              </a:rPr>
              <a:t> творами Лесі Українки є</a:t>
            </a:r>
            <a:r>
              <a:rPr lang="uk-UA" dirty="0">
                <a:latin typeface="Comic Sans MS" pitchFamily="66" charset="0"/>
              </a:rPr>
              <a:t>: «Блакитна троянда» (</a:t>
            </a:r>
            <a:r>
              <a:rPr lang="uk-UA" dirty="0">
                <a:solidFill>
                  <a:srgbClr val="FF0000"/>
                </a:solidFill>
                <a:latin typeface="Comic Sans MS" pitchFamily="66" charset="0"/>
              </a:rPr>
              <a:t>1896</a:t>
            </a:r>
            <a:r>
              <a:rPr lang="uk-UA" dirty="0">
                <a:latin typeface="Comic Sans MS" pitchFamily="66" charset="0"/>
              </a:rPr>
              <a:t>), «Одержима» (</a:t>
            </a:r>
            <a:r>
              <a:rPr lang="uk-UA" dirty="0" smtClean="0">
                <a:solidFill>
                  <a:srgbClr val="FF0000"/>
                </a:solidFill>
                <a:latin typeface="Comic Sans MS" pitchFamily="66" charset="0"/>
              </a:rPr>
              <a:t>1901</a:t>
            </a:r>
            <a:r>
              <a:rPr lang="uk-UA" dirty="0" smtClean="0">
                <a:latin typeface="Comic Sans MS" pitchFamily="66" charset="0"/>
              </a:rPr>
              <a:t>), </a:t>
            </a:r>
            <a:r>
              <a:rPr lang="ru-RU" dirty="0" smtClean="0">
                <a:latin typeface="Comic Sans MS" pitchFamily="66" charset="0"/>
              </a:rPr>
              <a:t>«</a:t>
            </a:r>
            <a:r>
              <a:rPr lang="ru-RU" dirty="0">
                <a:latin typeface="Comic Sans MS" pitchFamily="66" charset="0"/>
              </a:rPr>
              <a:t>У катакомбах» (</a:t>
            </a:r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1905</a:t>
            </a:r>
            <a:r>
              <a:rPr lang="ru-RU" dirty="0" smtClean="0">
                <a:latin typeface="Comic Sans MS" pitchFamily="66" charset="0"/>
              </a:rPr>
              <a:t>), «</a:t>
            </a:r>
            <a:r>
              <a:rPr lang="ru-RU" dirty="0">
                <a:latin typeface="Comic Sans MS" pitchFamily="66" charset="0"/>
              </a:rPr>
              <a:t>Кассандра» (</a:t>
            </a:r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1907</a:t>
            </a:r>
            <a:r>
              <a:rPr lang="ru-RU" dirty="0" smtClean="0">
                <a:latin typeface="Comic Sans MS" pitchFamily="66" charset="0"/>
              </a:rPr>
              <a:t>),  «</a:t>
            </a:r>
            <a:r>
              <a:rPr lang="ru-RU" dirty="0" err="1">
                <a:latin typeface="Comic Sans MS" pitchFamily="66" charset="0"/>
              </a:rPr>
              <a:t>Б</a:t>
            </a:r>
            <a:r>
              <a:rPr lang="ru-RU" dirty="0" err="1" smtClean="0">
                <a:latin typeface="Comic Sans MS" pitchFamily="66" charset="0"/>
              </a:rPr>
              <a:t>ояриня</a:t>
            </a:r>
            <a:r>
              <a:rPr lang="ru-RU" dirty="0" smtClean="0">
                <a:latin typeface="Comic Sans MS" pitchFamily="66" charset="0"/>
              </a:rPr>
              <a:t>», «</a:t>
            </a:r>
            <a:r>
              <a:rPr lang="ru-RU" dirty="0" err="1" smtClean="0">
                <a:latin typeface="Comic Sans MS" pitchFamily="66" charset="0"/>
              </a:rPr>
              <a:t>Руфін</a:t>
            </a:r>
            <a:r>
              <a:rPr lang="ru-RU" dirty="0" smtClean="0">
                <a:latin typeface="Comic Sans MS" pitchFamily="66" charset="0"/>
              </a:rPr>
              <a:t> і </a:t>
            </a:r>
            <a:r>
              <a:rPr lang="ru-RU" dirty="0" err="1" smtClean="0">
                <a:latin typeface="Comic Sans MS" pitchFamily="66" charset="0"/>
              </a:rPr>
              <a:t>Прісцилла</a:t>
            </a:r>
            <a:r>
              <a:rPr lang="ru-RU" dirty="0" smtClean="0">
                <a:latin typeface="Comic Sans MS" pitchFamily="66" charset="0"/>
              </a:rPr>
              <a:t>», «</a:t>
            </a:r>
            <a:r>
              <a:rPr lang="ru-RU" dirty="0" err="1" smtClean="0">
                <a:latin typeface="Comic Sans MS" pitchFamily="66" charset="0"/>
              </a:rPr>
              <a:t>Оргія</a:t>
            </a:r>
            <a:r>
              <a:rPr lang="ru-RU" dirty="0" smtClean="0">
                <a:latin typeface="Comic Sans MS" pitchFamily="66" charset="0"/>
              </a:rPr>
              <a:t>».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13" y="373802"/>
            <a:ext cx="3240360" cy="50796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955"/>
            <a:ext cx="4212336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8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49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itchFamily="66" charset="0"/>
              </a:rPr>
              <a:t>Одними з найвизначніших </a:t>
            </a:r>
            <a:r>
              <a:rPr lang="uk-UA" dirty="0" err="1" smtClean="0">
                <a:latin typeface="Comic Sans MS" pitchFamily="66" charset="0"/>
              </a:rPr>
              <a:t>драматургійних</a:t>
            </a:r>
            <a:r>
              <a:rPr lang="uk-UA" dirty="0" smtClean="0">
                <a:latin typeface="Comic Sans MS" pitchFamily="66" charset="0"/>
              </a:rPr>
              <a:t> творів Лесі Українки є драма-феєрія «Лісова пісня»(</a:t>
            </a:r>
            <a:r>
              <a:rPr lang="uk-UA" dirty="0" smtClean="0">
                <a:solidFill>
                  <a:srgbClr val="FF0000"/>
                </a:solidFill>
                <a:latin typeface="Comic Sans MS" pitchFamily="66" charset="0"/>
              </a:rPr>
              <a:t>1911</a:t>
            </a:r>
            <a:r>
              <a:rPr lang="uk-UA" dirty="0" smtClean="0">
                <a:latin typeface="Comic Sans MS" pitchFamily="66" charset="0"/>
              </a:rPr>
              <a:t>) і драматична поема «Камінний господар»( </a:t>
            </a:r>
            <a:r>
              <a:rPr lang="uk-UA" dirty="0" smtClean="0">
                <a:solidFill>
                  <a:srgbClr val="FF0000"/>
                </a:solidFill>
                <a:latin typeface="Comic Sans MS" pitchFamily="66" charset="0"/>
              </a:rPr>
              <a:t>1912</a:t>
            </a:r>
            <a:r>
              <a:rPr lang="uk-UA" dirty="0" smtClean="0">
                <a:latin typeface="Comic Sans MS" pitchFamily="66" charset="0"/>
              </a:rPr>
              <a:t>).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7" y="58316"/>
            <a:ext cx="3574373" cy="5445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02" y="260648"/>
            <a:ext cx="408516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8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725144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Comic Sans MS" pitchFamily="66" charset="0"/>
              </a:rPr>
              <a:t>Окреме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місце</a:t>
            </a:r>
            <a:r>
              <a:rPr lang="ru-RU" dirty="0">
                <a:latin typeface="Comic Sans MS" pitchFamily="66" charset="0"/>
              </a:rPr>
              <a:t> в </a:t>
            </a:r>
            <a:r>
              <a:rPr lang="ru-RU" dirty="0" err="1">
                <a:latin typeface="Comic Sans MS" pitchFamily="66" charset="0"/>
              </a:rPr>
              <a:t>літературній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спадщині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Лесі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Українки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має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мистецька</a:t>
            </a:r>
            <a:r>
              <a:rPr lang="ru-RU" dirty="0">
                <a:latin typeface="Comic Sans MS" pitchFamily="66" charset="0"/>
              </a:rPr>
              <a:t> проза. </a:t>
            </a:r>
            <a:r>
              <a:rPr lang="ru-RU" dirty="0" err="1">
                <a:latin typeface="Comic Sans MS" pitchFamily="66" charset="0"/>
              </a:rPr>
              <a:t>Перші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оповідання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із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сільського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життя</a:t>
            </a:r>
            <a:r>
              <a:rPr lang="ru-RU" dirty="0">
                <a:latin typeface="Comic Sans MS" pitchFamily="66" charset="0"/>
              </a:rPr>
              <a:t> («</a:t>
            </a:r>
            <a:r>
              <a:rPr lang="ru-RU" dirty="0" err="1">
                <a:latin typeface="Comic Sans MS" pitchFamily="66" charset="0"/>
              </a:rPr>
              <a:t>Така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її</a:t>
            </a:r>
            <a:r>
              <a:rPr lang="ru-RU" dirty="0">
                <a:latin typeface="Comic Sans MS" pitchFamily="66" charset="0"/>
              </a:rPr>
              <a:t> доля», «</a:t>
            </a:r>
            <a:r>
              <a:rPr lang="ru-RU" dirty="0" err="1">
                <a:latin typeface="Comic Sans MS" pitchFamily="66" charset="0"/>
              </a:rPr>
              <a:t>Святий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вечір</a:t>
            </a:r>
            <a:r>
              <a:rPr lang="ru-RU" dirty="0">
                <a:latin typeface="Comic Sans MS" pitchFamily="66" charset="0"/>
              </a:rPr>
              <a:t>», «</a:t>
            </a:r>
            <a:r>
              <a:rPr lang="ru-RU" dirty="0" err="1">
                <a:latin typeface="Comic Sans MS" pitchFamily="66" charset="0"/>
              </a:rPr>
              <a:t>Весняні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співи</a:t>
            </a:r>
            <a:r>
              <a:rPr lang="ru-RU" dirty="0">
                <a:latin typeface="Comic Sans MS" pitchFamily="66" charset="0"/>
              </a:rPr>
              <a:t>») </a:t>
            </a:r>
            <a:r>
              <a:rPr lang="ru-RU" dirty="0" err="1">
                <a:latin typeface="Comic Sans MS" pitchFamily="66" charset="0"/>
              </a:rPr>
              <a:t>змістом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err="1">
                <a:latin typeface="Comic Sans MS" pitchFamily="66" charset="0"/>
              </a:rPr>
              <a:t>мовою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пов'язані</a:t>
            </a:r>
            <a:r>
              <a:rPr lang="ru-RU" dirty="0">
                <a:latin typeface="Comic Sans MS" pitchFamily="66" charset="0"/>
              </a:rPr>
              <a:t> з </a:t>
            </a:r>
            <a:r>
              <a:rPr lang="ru-RU" dirty="0" err="1">
                <a:latin typeface="Comic Sans MS" pitchFamily="66" charset="0"/>
              </a:rPr>
              <a:t>народними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піснями</a:t>
            </a:r>
            <a:r>
              <a:rPr lang="ru-RU" dirty="0">
                <a:latin typeface="Comic Sans MS" pitchFamily="66" charset="0"/>
              </a:rPr>
              <a:t>. У </a:t>
            </a:r>
            <a:r>
              <a:rPr lang="ru-RU" dirty="0" err="1">
                <a:latin typeface="Comic Sans MS" pitchFamily="66" charset="0"/>
              </a:rPr>
              <a:t>жанрі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казки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написані</a:t>
            </a:r>
            <a:r>
              <a:rPr lang="ru-RU" dirty="0">
                <a:latin typeface="Comic Sans MS" pitchFamily="66" charset="0"/>
              </a:rPr>
              <a:t> «Три перлини», «</a:t>
            </a:r>
            <a:r>
              <a:rPr lang="ru-RU" dirty="0" err="1">
                <a:latin typeface="Comic Sans MS" pitchFamily="66" charset="0"/>
              </a:rPr>
              <a:t>Чотири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казки</a:t>
            </a:r>
            <a:r>
              <a:rPr lang="ru-RU" dirty="0">
                <a:latin typeface="Comic Sans MS" pitchFamily="66" charset="0"/>
              </a:rPr>
              <a:t> зеленого шуму», «</a:t>
            </a:r>
            <a:r>
              <a:rPr lang="ru-RU" dirty="0" err="1">
                <a:latin typeface="Comic Sans MS" pitchFamily="66" charset="0"/>
              </a:rPr>
              <a:t>Лелія</a:t>
            </a:r>
            <a:r>
              <a:rPr lang="ru-RU" dirty="0">
                <a:latin typeface="Comic Sans MS" pitchFamily="66" charset="0"/>
              </a:rPr>
              <a:t>», «</a:t>
            </a:r>
            <a:r>
              <a:rPr lang="ru-RU" dirty="0" err="1">
                <a:latin typeface="Comic Sans MS" pitchFamily="66" charset="0"/>
              </a:rPr>
              <a:t>Біда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навчить</a:t>
            </a:r>
            <a:r>
              <a:rPr lang="ru-RU" dirty="0">
                <a:latin typeface="Comic Sans MS" pitchFamily="66" charset="0"/>
              </a:rPr>
              <a:t>», «</a:t>
            </a:r>
            <a:r>
              <a:rPr lang="ru-RU" dirty="0" err="1">
                <a:latin typeface="Comic Sans MS" pitchFamily="66" charset="0"/>
              </a:rPr>
              <a:t>Метелик</a:t>
            </a:r>
            <a:r>
              <a:rPr lang="ru-RU" dirty="0">
                <a:latin typeface="Comic Sans MS" pitchFamily="66" charset="0"/>
              </a:rPr>
              <a:t>». </a:t>
            </a:r>
            <a:r>
              <a:rPr lang="ru-RU" dirty="0" err="1">
                <a:latin typeface="Comic Sans MS" pitchFamily="66" charset="0"/>
              </a:rPr>
              <a:t>Гострим</a:t>
            </a:r>
            <a:r>
              <a:rPr lang="ru-RU" dirty="0">
                <a:latin typeface="Comic Sans MS" pitchFamily="66" charset="0"/>
              </a:rPr>
              <a:t> драматизмом </a:t>
            </a:r>
            <a:r>
              <a:rPr lang="ru-RU" dirty="0" err="1">
                <a:latin typeface="Comic Sans MS" pitchFamily="66" charset="0"/>
              </a:rPr>
              <a:t>відзначаються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повісті</a:t>
            </a:r>
            <a:r>
              <a:rPr lang="ru-RU" dirty="0">
                <a:latin typeface="Comic Sans MS" pitchFamily="66" charset="0"/>
              </a:rPr>
              <a:t> «Жаль» і «Приязнь». </a:t>
            </a:r>
            <a:r>
              <a:rPr lang="ru-RU" dirty="0" err="1">
                <a:latin typeface="Comic Sans MS" pitchFamily="66" charset="0"/>
              </a:rPr>
              <a:t>Залишилася</a:t>
            </a:r>
            <a:r>
              <a:rPr lang="ru-RU" dirty="0">
                <a:latin typeface="Comic Sans MS" pitchFamily="66" charset="0"/>
              </a:rPr>
              <a:t> не </a:t>
            </a:r>
            <a:r>
              <a:rPr lang="ru-RU" dirty="0" err="1">
                <a:latin typeface="Comic Sans MS" pitchFamily="66" charset="0"/>
              </a:rPr>
              <a:t>закінченою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передсмертна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повість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Українки</a:t>
            </a:r>
            <a:r>
              <a:rPr lang="ru-RU" dirty="0">
                <a:latin typeface="Comic Sans MS" pitchFamily="66" charset="0"/>
              </a:rPr>
              <a:t> «</a:t>
            </a:r>
            <a:r>
              <a:rPr lang="ru-RU" dirty="0" err="1">
                <a:latin typeface="Comic Sans MS" pitchFamily="66" charset="0"/>
              </a:rPr>
              <a:t>Екбаль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Ганем</a:t>
            </a:r>
            <a:r>
              <a:rPr lang="ru-RU" dirty="0">
                <a:latin typeface="Comic Sans MS" pitchFamily="66" charset="0"/>
              </a:rPr>
              <a:t>», в </a:t>
            </a:r>
            <a:r>
              <a:rPr lang="ru-RU" dirty="0" err="1">
                <a:latin typeface="Comic Sans MS" pitchFamily="66" charset="0"/>
              </a:rPr>
              <a:t>якій</a:t>
            </a:r>
            <a:r>
              <a:rPr lang="ru-RU" dirty="0">
                <a:latin typeface="Comic Sans MS" pitchFamily="66" charset="0"/>
              </a:rPr>
              <a:t> вона </a:t>
            </a:r>
            <a:r>
              <a:rPr lang="ru-RU" dirty="0" err="1">
                <a:latin typeface="Comic Sans MS" pitchFamily="66" charset="0"/>
              </a:rPr>
              <a:t>хотіла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змалювати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психологію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арабської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жінки</a:t>
            </a:r>
            <a:r>
              <a:rPr lang="ru-RU" dirty="0">
                <a:latin typeface="Comic Sans MS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90" y="95358"/>
            <a:ext cx="4477219" cy="44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4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1555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Comic Sans MS" pitchFamily="66" charset="0"/>
              </a:rPr>
              <a:t>Меморіальна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таблиця</a:t>
            </a:r>
            <a:r>
              <a:rPr lang="ru-RU" dirty="0">
                <a:latin typeface="Comic Sans MS" pitchFamily="66" charset="0"/>
              </a:rPr>
              <a:t> на </a:t>
            </a:r>
            <a:r>
              <a:rPr lang="ru-RU" dirty="0" err="1">
                <a:latin typeface="Comic Sans MS" pitchFamily="66" charset="0"/>
              </a:rPr>
              <a:t>віллі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Адріана</a:t>
            </a:r>
            <a:r>
              <a:rPr lang="ru-RU" dirty="0">
                <a:latin typeface="Comic Sans MS" pitchFamily="66" charset="0"/>
              </a:rPr>
              <a:t> в </a:t>
            </a:r>
            <a:r>
              <a:rPr lang="ru-RU" dirty="0" err="1">
                <a:latin typeface="Comic Sans MS" pitchFamily="66" charset="0"/>
              </a:rPr>
              <a:t>Санремо</a:t>
            </a:r>
            <a:r>
              <a:rPr lang="ru-RU" dirty="0">
                <a:latin typeface="Comic Sans MS" pitchFamily="66" charset="0"/>
              </a:rPr>
              <a:t> (</a:t>
            </a:r>
            <a:r>
              <a:rPr lang="ru-RU" dirty="0" err="1">
                <a:latin typeface="Comic Sans MS" pitchFamily="66" charset="0"/>
              </a:rPr>
              <a:t>Італія</a:t>
            </a:r>
            <a:r>
              <a:rPr lang="ru-RU" dirty="0">
                <a:latin typeface="Comic Sans MS" pitchFamily="66" charset="0"/>
              </a:rPr>
              <a:t>) </a:t>
            </a:r>
            <a:r>
              <a:rPr lang="ru-RU" dirty="0" err="1">
                <a:latin typeface="Comic Sans MS" pitchFamily="66" charset="0"/>
              </a:rPr>
              <a:t>повідомляє</a:t>
            </a:r>
            <a:r>
              <a:rPr lang="ru-RU" dirty="0">
                <a:latin typeface="Comic Sans MS" pitchFamily="66" charset="0"/>
              </a:rPr>
              <a:t>, </a:t>
            </a:r>
            <a:r>
              <a:rPr lang="ru-RU" dirty="0" err="1">
                <a:latin typeface="Comic Sans MS" pitchFamily="66" charset="0"/>
              </a:rPr>
              <a:t>що</a:t>
            </a:r>
            <a:r>
              <a:rPr lang="ru-RU" dirty="0">
                <a:latin typeface="Comic Sans MS" pitchFamily="66" charset="0"/>
              </a:rPr>
              <a:t> на </a:t>
            </a:r>
            <a:r>
              <a:rPr lang="ru-RU" dirty="0" err="1">
                <a:latin typeface="Comic Sans MS" pitchFamily="66" charset="0"/>
              </a:rPr>
              <a:t>ній</a:t>
            </a:r>
            <a:r>
              <a:rPr lang="ru-RU" dirty="0">
                <a:latin typeface="Comic Sans MS" pitchFamily="66" charset="0"/>
              </a:rPr>
              <a:t> жила палка </a:t>
            </a:r>
            <a:r>
              <a:rPr lang="ru-RU" dirty="0" err="1">
                <a:latin typeface="Comic Sans MS" pitchFamily="66" charset="0"/>
              </a:rPr>
              <a:t>виразниця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українського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національного</a:t>
            </a:r>
            <a:r>
              <a:rPr lang="ru-RU" dirty="0">
                <a:latin typeface="Comic Sans MS" pitchFamily="66" charset="0"/>
              </a:rPr>
              <a:t> духу </a:t>
            </a:r>
            <a:r>
              <a:rPr lang="ru-RU" dirty="0" err="1">
                <a:latin typeface="Comic Sans MS" pitchFamily="66" charset="0"/>
              </a:rPr>
              <a:t>поетеса</a:t>
            </a:r>
            <a:r>
              <a:rPr lang="ru-RU" dirty="0">
                <a:latin typeface="Comic Sans MS" pitchFamily="66" charset="0"/>
              </a:rPr>
              <a:t> Леся </a:t>
            </a:r>
            <a:r>
              <a:rPr lang="ru-RU" dirty="0" err="1">
                <a:latin typeface="Comic Sans MS" pitchFamily="66" charset="0"/>
              </a:rPr>
              <a:t>Українка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39" y="116632"/>
            <a:ext cx="8382117" cy="56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0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257" y="5530405"/>
            <a:ext cx="37561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u="sng" dirty="0" err="1" smtClean="0">
                <a:solidFill>
                  <a:srgbClr val="002060"/>
                </a:solidFill>
                <a:latin typeface="Adana script Deco" pitchFamily="2" charset="0"/>
              </a:rPr>
              <a:t>Пам</a:t>
            </a:r>
            <a:r>
              <a:rPr lang="en-US" sz="8000" u="sng" dirty="0" smtClean="0">
                <a:solidFill>
                  <a:srgbClr val="002060"/>
                </a:solidFill>
                <a:latin typeface="Adana script Deco" pitchFamily="2" charset="0"/>
              </a:rPr>
              <a:t>’</a:t>
            </a:r>
            <a:r>
              <a:rPr lang="uk-UA" sz="8000" u="sng" dirty="0" err="1" smtClean="0">
                <a:solidFill>
                  <a:srgbClr val="002060"/>
                </a:solidFill>
                <a:latin typeface="Adana script Deco" pitchFamily="2" charset="0"/>
              </a:rPr>
              <a:t>ятники</a:t>
            </a:r>
            <a:endParaRPr lang="ru-RU" sz="8000" u="sng" dirty="0">
              <a:solidFill>
                <a:srgbClr val="002060"/>
              </a:solidFill>
              <a:latin typeface="Adana script Deco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8" y="116632"/>
            <a:ext cx="3878343" cy="5022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1"/>
            <a:ext cx="2520279" cy="3364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43" y="3429001"/>
            <a:ext cx="4566457" cy="3424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0510" y="287378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Connie" pitchFamily="82" charset="0"/>
              </a:rPr>
              <a:t>Київ</a:t>
            </a:r>
            <a:endParaRPr lang="ru-RU" sz="2800" dirty="0">
              <a:latin typeface="Connie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510" y="3009012"/>
            <a:ext cx="26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Connie" pitchFamily="82" charset="0"/>
              </a:rPr>
              <a:t>Новгород-Волинський</a:t>
            </a:r>
            <a:endParaRPr lang="ru-RU" sz="2000" dirty="0">
              <a:latin typeface="Connie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88" y="5141422"/>
            <a:ext cx="152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Connie" pitchFamily="82" charset="0"/>
              </a:rPr>
              <a:t>Балаклава</a:t>
            </a:r>
            <a:endParaRPr lang="ru-RU" sz="2400" dirty="0">
              <a:latin typeface="Conn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8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1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59632"/>
          </a:xfrm>
        </p:spPr>
        <p:txBody>
          <a:bodyPr>
            <a:normAutofit/>
          </a:bodyPr>
          <a:lstStyle/>
          <a:p>
            <a:r>
              <a:rPr lang="uk-UA" sz="6000" u="sng" dirty="0" smtClean="0">
                <a:solidFill>
                  <a:srgbClr val="002060"/>
                </a:solidFill>
                <a:latin typeface="Adana script Deco" pitchFamily="2" charset="0"/>
              </a:rPr>
              <a:t>Відомі історичні постаті в сім</a:t>
            </a:r>
            <a:r>
              <a:rPr lang="en-US" sz="6000" u="sng" dirty="0" smtClean="0">
                <a:solidFill>
                  <a:srgbClr val="002060"/>
                </a:solidFill>
                <a:latin typeface="Adana script Deco" pitchFamily="2" charset="0"/>
              </a:rPr>
              <a:t>’</a:t>
            </a:r>
            <a:r>
              <a:rPr lang="uk-UA" sz="6000" u="sng" dirty="0" smtClean="0">
                <a:solidFill>
                  <a:srgbClr val="002060"/>
                </a:solidFill>
                <a:latin typeface="Adana script Deco" pitchFamily="2" charset="0"/>
              </a:rPr>
              <a:t>ї Лесі</a:t>
            </a:r>
            <a:endParaRPr lang="ru-RU" sz="6000" u="sng" dirty="0">
              <a:solidFill>
                <a:srgbClr val="002060"/>
              </a:solidFill>
              <a:latin typeface="Adana script Deco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0934"/>
            <a:ext cx="2918538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94" y="1600200"/>
            <a:ext cx="3300611" cy="4525963"/>
          </a:xfrm>
        </p:spPr>
      </p:pic>
      <p:sp>
        <p:nvSpPr>
          <p:cNvPr id="6" name="TextBox 5"/>
          <p:cNvSpPr txBox="1"/>
          <p:nvPr/>
        </p:nvSpPr>
        <p:spPr>
          <a:xfrm>
            <a:off x="-180528" y="1213683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itchFamily="66" charset="0"/>
              </a:rPr>
              <a:t>Ольга Петрівна Драгоманова-Косач</a:t>
            </a:r>
            <a:br>
              <a:rPr lang="uk-UA" dirty="0" smtClean="0">
                <a:latin typeface="Comic Sans MS" pitchFamily="66" charset="0"/>
              </a:rPr>
            </a:br>
            <a:r>
              <a:rPr lang="uk-UA" dirty="0" smtClean="0">
                <a:latin typeface="Comic Sans MS" pitchFamily="66" charset="0"/>
              </a:rPr>
              <a:t>(Олена Пчілка)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7745" y="1213683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Михайло Драгоманов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640" y="630932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Segoe Script" pitchFamily="34" charset="0"/>
              </a:rPr>
              <a:t>Матір</a:t>
            </a:r>
            <a:endParaRPr lang="ru-RU" sz="2800" dirty="0">
              <a:latin typeface="Segoe Scrip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184" y="6309320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latin typeface="Segoe Script" pitchFamily="34" charset="0"/>
              </a:rPr>
              <a:t>Дядько</a:t>
            </a:r>
            <a:endParaRPr lang="ru-RU" sz="2800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8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9390"/>
            <a:ext cx="3854921" cy="1927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51" y="2082979"/>
            <a:ext cx="3962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Connie" pitchFamily="82" charset="0"/>
              </a:rPr>
              <a:t>Купюра, номінал якої складає 2ОО гривень</a:t>
            </a:r>
            <a:endParaRPr lang="ru-RU" sz="2800" dirty="0">
              <a:latin typeface="Connie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9566"/>
            <a:ext cx="3528392" cy="2513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0130" y="3202846"/>
            <a:ext cx="3620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Connie" pitchFamily="82" charset="0"/>
              </a:rPr>
              <a:t>Поштова марка СРСР, 4О копійок</a:t>
            </a:r>
            <a:endParaRPr lang="ru-RU" sz="2800" dirty="0">
              <a:latin typeface="Connie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7" y="3092846"/>
            <a:ext cx="2808312" cy="3590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9773" y="5832558"/>
            <a:ext cx="5138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Connie" pitchFamily="82" charset="0"/>
              </a:rPr>
              <a:t>Книга Анатоля Костенко «Співачка досвітніх вогнів» про Лесю Українку.</a:t>
            </a:r>
            <a:endParaRPr lang="ru-RU" sz="2400" dirty="0">
              <a:latin typeface="Conn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07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1673"/>
            <a:ext cx="69236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Adana script Deco" pitchFamily="2" charset="0"/>
              </a:rPr>
              <a:t>Список </a:t>
            </a:r>
            <a:r>
              <a:rPr lang="uk-UA" sz="6600" dirty="0" smtClean="0">
                <a:solidFill>
                  <a:srgbClr val="002060"/>
                </a:solidFill>
                <a:latin typeface="Adana script Deco" pitchFamily="2" charset="0"/>
              </a:rPr>
              <a:t>використаної літератури</a:t>
            </a:r>
          </a:p>
          <a:p>
            <a:endParaRPr lang="ru-RU" sz="6600" dirty="0">
              <a:solidFill>
                <a:srgbClr val="002060"/>
              </a:solidFill>
              <a:latin typeface="Adana script Dec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556792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dirty="0" smtClean="0">
                <a:latin typeface="DS Eraser Cyr" pitchFamily="82" charset="0"/>
              </a:rPr>
              <a:t>Міщенко В., «Леся Українка»//К. – 1989</a:t>
            </a:r>
          </a:p>
          <a:p>
            <a:pPr marL="342900" indent="-342900">
              <a:buFont typeface="+mj-lt"/>
              <a:buAutoNum type="arabicPeriod"/>
            </a:pPr>
            <a:endParaRPr lang="uk-UA" dirty="0">
              <a:latin typeface="DS Eraser Cyr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dirty="0" err="1" smtClean="0">
                <a:latin typeface="DS Eraser Cyr" pitchFamily="82" charset="0"/>
              </a:rPr>
              <a:t>Жолинський</a:t>
            </a:r>
            <a:r>
              <a:rPr lang="uk-UA" dirty="0" smtClean="0">
                <a:latin typeface="DS Eraser Cyr" pitchFamily="82" charset="0"/>
              </a:rPr>
              <a:t> М., «Драматична доля драматичної поеми»//К. – 1975</a:t>
            </a:r>
          </a:p>
          <a:p>
            <a:pPr marL="342900" indent="-342900">
              <a:buFont typeface="+mj-lt"/>
              <a:buAutoNum type="arabicPeriod"/>
            </a:pPr>
            <a:endParaRPr lang="uk-UA" dirty="0">
              <a:latin typeface="DS Eraser Cyr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dirty="0" smtClean="0">
                <a:latin typeface="DS Eraser Cyr" pitchFamily="82" charset="0"/>
              </a:rPr>
              <a:t>Борисюк П., ««Лісова пісня» Лесі Українки і «Затоплений дзвін» </a:t>
            </a:r>
            <a:r>
              <a:rPr lang="uk-UA" dirty="0" err="1" smtClean="0">
                <a:latin typeface="DS Eraser Cyr" pitchFamily="82" charset="0"/>
              </a:rPr>
              <a:t>Гергарта</a:t>
            </a:r>
            <a:r>
              <a:rPr lang="uk-UA" dirty="0" smtClean="0">
                <a:latin typeface="DS Eraser Cyr" pitchFamily="82" charset="0"/>
              </a:rPr>
              <a:t> Гауптмана»//Слово і час – 1990.</a:t>
            </a:r>
            <a:r>
              <a:rPr lang="ru-RU" dirty="0" smtClean="0">
                <a:latin typeface="DS Eraser Cyr" pitchFamily="82" charset="0"/>
              </a:rPr>
              <a:t> № 3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DS Eraser Cyr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DS Eraser Cyr" pitchFamily="82" charset="0"/>
              </a:rPr>
              <a:t>Драй-</a:t>
            </a:r>
            <a:r>
              <a:rPr lang="ru-RU" dirty="0" err="1" smtClean="0">
                <a:latin typeface="DS Eraser Cyr" pitchFamily="82" charset="0"/>
              </a:rPr>
              <a:t>Хмара</a:t>
            </a:r>
            <a:r>
              <a:rPr lang="ru-RU" dirty="0" smtClean="0">
                <a:latin typeface="DS Eraser Cyr" pitchFamily="82" charset="0"/>
              </a:rPr>
              <a:t> М., «Про Лесю </a:t>
            </a:r>
            <a:r>
              <a:rPr lang="uk-UA" dirty="0" smtClean="0">
                <a:latin typeface="DS Eraser Cyr" pitchFamily="82" charset="0"/>
              </a:rPr>
              <a:t>Українку. «Бояриня»»//К. – 1991</a:t>
            </a:r>
          </a:p>
          <a:p>
            <a:pPr marL="342900" indent="-342900">
              <a:buFont typeface="+mj-lt"/>
              <a:buAutoNum type="arabicPeriod"/>
            </a:pPr>
            <a:endParaRPr lang="uk-UA" dirty="0">
              <a:latin typeface="DS Eraser Cyr" pitchFamily="8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dirty="0" err="1" smtClean="0">
                <a:latin typeface="DS Eraser Cyr" pitchFamily="82" charset="0"/>
              </a:rPr>
              <a:t>Приловець</a:t>
            </a:r>
            <a:r>
              <a:rPr lang="uk-UA" dirty="0" smtClean="0">
                <a:latin typeface="DS Eraser Cyr" pitchFamily="82" charset="0"/>
              </a:rPr>
              <a:t> А., «Сім струн я торкаю (із секретів поетичної творчості Лесі Українки)»//</a:t>
            </a:r>
            <a:r>
              <a:rPr lang="uk-UA" dirty="0" err="1" smtClean="0">
                <a:latin typeface="DS Eraser Cyr" pitchFamily="82" charset="0"/>
              </a:rPr>
              <a:t>Дивослово</a:t>
            </a:r>
            <a:r>
              <a:rPr lang="uk-UA" dirty="0" smtClean="0">
                <a:latin typeface="DS Eraser Cyr" pitchFamily="82" charset="0"/>
              </a:rPr>
              <a:t> – 1995. №7</a:t>
            </a:r>
          </a:p>
        </p:txBody>
      </p:sp>
    </p:spTree>
    <p:extLst>
      <p:ext uri="{BB962C8B-B14F-4D97-AF65-F5344CB8AC3E}">
        <p14:creationId xmlns:p14="http://schemas.microsoft.com/office/powerpoint/2010/main" val="255985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50000"/>
                <a:satMod val="180000"/>
              </a:schemeClr>
            </a:gs>
            <a:gs pos="41000">
              <a:schemeClr val="accent4">
                <a:lumMod val="75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799" y="404664"/>
            <a:ext cx="8352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latin typeface="Tusch Touch 2" pitchFamily="2" charset="0"/>
                <a:cs typeface="Tusch Touch 2" pitchFamily="2" charset="0"/>
              </a:rPr>
              <a:t>Дякую за увагу</a:t>
            </a:r>
            <a:endParaRPr lang="ru-RU" sz="7200" dirty="0">
              <a:latin typeface="Tusch Touch 2" pitchFamily="2" charset="0"/>
              <a:cs typeface="Tusch Touch 2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47" y="1772816"/>
            <a:ext cx="3212726" cy="4690580"/>
          </a:xfrm>
          <a:prstGeom prst="rect">
            <a:avLst/>
          </a:prstGeom>
          <a:effectLst>
            <a:glow rad="1905000">
              <a:srgbClr val="FF0000">
                <a:alpha val="36000"/>
              </a:srgb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9273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51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4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2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25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225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42" presetClass="exit" presetSubtype="0" fill="hold" grpId="2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548680"/>
            <a:ext cx="2808312" cy="563662"/>
          </a:xfrm>
        </p:spPr>
        <p:txBody>
          <a:bodyPr>
            <a:noAutofit/>
          </a:bodyPr>
          <a:lstStyle/>
          <a:p>
            <a:r>
              <a:rPr lang="uk-UA" sz="6000" i="1" u="sng" dirty="0" smtClean="0">
                <a:solidFill>
                  <a:srgbClr val="002060"/>
                </a:solidFill>
                <a:latin typeface="Adana script Deco" pitchFamily="2" charset="0"/>
              </a:rPr>
              <a:t>Дитинство</a:t>
            </a:r>
            <a:endParaRPr lang="ru-RU" sz="6000" i="1" u="sng" dirty="0">
              <a:solidFill>
                <a:srgbClr val="002060"/>
              </a:solidFill>
              <a:latin typeface="Adana script Deco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0" y="1080718"/>
            <a:ext cx="5508104" cy="5519348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   Лариса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Петрівна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Косач 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народилась </a:t>
            </a:r>
            <a:r>
              <a:rPr lang="ru-RU" sz="22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13 (25) лютого 1871 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в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місті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Новоград-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Волинськ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 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Найбільш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 дружна в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сім</a:t>
            </a:r>
            <a:r>
              <a:rPr lang="en-US" sz="2200" dirty="0" smtClean="0">
                <a:latin typeface="Comic Sans MS" pitchFamily="66" charset="0"/>
                <a:cs typeface="Times New Roman" pitchFamily="18" charset="0"/>
              </a:rPr>
              <a:t>’</a:t>
            </a:r>
            <a:r>
              <a:rPr lang="uk-UA" sz="2200" dirty="0" smtClean="0">
                <a:latin typeface="Comic Sans MS" pitchFamily="66" charset="0"/>
                <a:cs typeface="Times New Roman" pitchFamily="18" charset="0"/>
              </a:rPr>
              <a:t>ї була з братом Михайлом, їх навіть називали спільним </a:t>
            </a:r>
            <a:r>
              <a:rPr lang="uk-UA" sz="2200" dirty="0" err="1" smtClean="0">
                <a:latin typeface="Comic Sans MS" pitchFamily="66" charset="0"/>
                <a:cs typeface="Times New Roman" pitchFamily="18" charset="0"/>
              </a:rPr>
              <a:t>ім</a:t>
            </a:r>
            <a:r>
              <a:rPr lang="en-US" sz="2200" dirty="0" smtClean="0">
                <a:latin typeface="Comic Sans MS" pitchFamily="66" charset="0"/>
                <a:cs typeface="Times New Roman" pitchFamily="18" charset="0"/>
              </a:rPr>
              <a:t>’</a:t>
            </a:r>
            <a:r>
              <a:rPr lang="uk-UA" sz="2200" dirty="0" smtClean="0">
                <a:latin typeface="Comic Sans MS" pitchFamily="66" charset="0"/>
                <a:cs typeface="Times New Roman" pitchFamily="18" charset="0"/>
              </a:rPr>
              <a:t>ям – </a:t>
            </a:r>
            <a:r>
              <a:rPr lang="uk-UA" sz="2200" dirty="0" err="1" smtClean="0">
                <a:latin typeface="Comic Sans MS" pitchFamily="66" charset="0"/>
                <a:cs typeface="Times New Roman" pitchFamily="18" charset="0"/>
              </a:rPr>
              <a:t>Мишелося</a:t>
            </a:r>
            <a:r>
              <a:rPr lang="uk-UA" sz="2200" dirty="0" smtClean="0">
                <a:latin typeface="Comic Sans MS" pitchFamily="66" charset="0"/>
                <a:cs typeface="Times New Roman" pitchFamily="18" charset="0"/>
              </a:rPr>
              <a:t>. З ним вчилася у приватних вчителів. </a:t>
            </a:r>
          </a:p>
          <a:p>
            <a:r>
              <a:rPr lang="uk-UA" sz="2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uk-UA" sz="2200" dirty="0" smtClean="0">
                <a:latin typeface="Comic Sans MS" pitchFamily="66" charset="0"/>
                <a:cs typeface="Times New Roman" pitchFamily="18" charset="0"/>
              </a:rPr>
              <a:t>  Читати почала в 4 роки. У 8 років вона вже вміла вишивати: «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Леся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зосереджена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і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дуже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вразлива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.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Багато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часу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присвячує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вишиванню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, могла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навіть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вишити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Comic Sans MS" pitchFamily="66" charset="0"/>
                <a:cs typeface="Times New Roman" pitchFamily="18" charset="0"/>
              </a:rPr>
              <a:t>батькові</a:t>
            </a:r>
            <a:r>
              <a:rPr lang="ru-RU" sz="22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сорочку», – так казала про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неї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мати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. А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саме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 6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січня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 1879 року Леся сильно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застуджується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,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це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був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 початок </a:t>
            </a:r>
            <a:r>
              <a:rPr lang="ru-RU" sz="2200" dirty="0" err="1" smtClean="0">
                <a:latin typeface="Comic Sans MS" pitchFamily="66" charset="0"/>
                <a:cs typeface="Times New Roman" pitchFamily="18" charset="0"/>
              </a:rPr>
              <a:t>туберкульозу</a:t>
            </a:r>
            <a:r>
              <a:rPr lang="ru-RU" sz="2200" dirty="0" smtClean="0">
                <a:latin typeface="Comic Sans MS" pitchFamily="66" charset="0"/>
                <a:cs typeface="Times New Roman" pitchFamily="18" charset="0"/>
              </a:rPr>
              <a:t>.</a:t>
            </a:r>
            <a:endParaRPr lang="en-US" sz="2200" dirty="0" smtClean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0"/>
            <a:ext cx="3707904" cy="6242217"/>
          </a:xfrm>
        </p:spPr>
      </p:pic>
      <p:sp>
        <p:nvSpPr>
          <p:cNvPr id="9" name="TextBox 8"/>
          <p:cNvSpPr txBox="1"/>
          <p:nvPr/>
        </p:nvSpPr>
        <p:spPr>
          <a:xfrm>
            <a:off x="5500433" y="627690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Vityaz" pitchFamily="34" charset="0"/>
              </a:rPr>
              <a:t>У </a:t>
            </a:r>
            <a:r>
              <a:rPr lang="uk-UA" dirty="0" smtClean="0">
                <a:latin typeface="Connie" pitchFamily="82" charset="0"/>
              </a:rPr>
              <a:t>волинському</a:t>
            </a:r>
            <a:r>
              <a:rPr lang="uk-UA" dirty="0" smtClean="0">
                <a:latin typeface="Vityaz" pitchFamily="34" charset="0"/>
              </a:rPr>
              <a:t> народному вбранні (8 років)</a:t>
            </a:r>
            <a:endParaRPr lang="ru-RU" dirty="0">
              <a:latin typeface="Vityaz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7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1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21" y="0"/>
            <a:ext cx="4820879" cy="681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1340768"/>
            <a:ext cx="4211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latin typeface="Connie" pitchFamily="82" charset="0"/>
              </a:rPr>
              <a:t>З братом Михайлом (Лесі 1О років)</a:t>
            </a:r>
            <a:endParaRPr lang="ru-RU" sz="5400" dirty="0">
              <a:latin typeface="Conn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0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8" y="1"/>
            <a:ext cx="9160768" cy="5157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769" y="5356087"/>
            <a:ext cx="9160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omic Sans MS" pitchFamily="66" charset="0"/>
              </a:rPr>
              <a:t>У</a:t>
            </a:r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 </a:t>
            </a: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1878</a:t>
            </a:r>
            <a:r>
              <a:rPr lang="ru-RU" dirty="0">
                <a:latin typeface="Comic Sans MS" pitchFamily="66" charset="0"/>
              </a:rPr>
              <a:t> </a:t>
            </a:r>
            <a:r>
              <a:rPr lang="ru-RU" dirty="0" err="1">
                <a:latin typeface="Comic Sans MS" pitchFamily="66" charset="0"/>
              </a:rPr>
              <a:t>році</a:t>
            </a:r>
            <a:r>
              <a:rPr lang="ru-RU" dirty="0">
                <a:latin typeface="Comic Sans MS" pitchFamily="66" charset="0"/>
              </a:rPr>
              <a:t> батьки </a:t>
            </a:r>
            <a:r>
              <a:rPr lang="ru-RU" dirty="0" err="1">
                <a:latin typeface="Comic Sans MS" pitchFamily="66" charset="0"/>
              </a:rPr>
              <a:t>Лесі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їдуть</a:t>
            </a:r>
            <a:r>
              <a:rPr lang="ru-RU" dirty="0">
                <a:latin typeface="Comic Sans MS" pitchFamily="66" charset="0"/>
              </a:rPr>
              <a:t> на </a:t>
            </a:r>
            <a:r>
              <a:rPr lang="ru-RU" dirty="0" err="1">
                <a:latin typeface="Comic Sans MS" pitchFamily="66" charset="0"/>
              </a:rPr>
              <a:t>всесвітню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виставку</a:t>
            </a:r>
            <a:r>
              <a:rPr lang="ru-RU" dirty="0">
                <a:latin typeface="Comic Sans MS" pitchFamily="66" charset="0"/>
              </a:rPr>
              <a:t> в </a:t>
            </a:r>
            <a:r>
              <a:rPr lang="ru-RU" dirty="0" smtClean="0">
                <a:latin typeface="Comic Sans MS" pitchFamily="66" charset="0"/>
              </a:rPr>
              <a:t>Париж, </a:t>
            </a:r>
            <a:r>
              <a:rPr lang="ru-RU" dirty="0">
                <a:latin typeface="Comic Sans MS" pitchFamily="66" charset="0"/>
              </a:rPr>
              <a:t>де </a:t>
            </a:r>
            <a:r>
              <a:rPr lang="ru-RU" dirty="0" err="1" smtClean="0">
                <a:latin typeface="Comic Sans MS" pitchFamily="66" charset="0"/>
              </a:rPr>
              <a:t>зустрічаються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>
                <a:latin typeface="Comic Sans MS" pitchFamily="66" charset="0"/>
              </a:rPr>
              <a:t>з М. П. </a:t>
            </a:r>
            <a:r>
              <a:rPr lang="ru-RU" dirty="0" err="1">
                <a:latin typeface="Comic Sans MS" pitchFamily="66" charset="0"/>
              </a:rPr>
              <a:t>Драгомановим</a:t>
            </a:r>
            <a:r>
              <a:rPr lang="ru-RU" dirty="0">
                <a:latin typeface="Comic Sans MS" pitchFamily="66" charset="0"/>
              </a:rPr>
              <a:t>. У </a:t>
            </a:r>
            <a:r>
              <a:rPr lang="ru-RU" dirty="0" err="1">
                <a:latin typeface="Comic Sans MS" pitchFamily="66" charset="0"/>
              </a:rPr>
              <a:t>цей</a:t>
            </a:r>
            <a:r>
              <a:rPr lang="ru-RU" dirty="0">
                <a:latin typeface="Comic Sans MS" pitchFamily="66" charset="0"/>
              </a:rPr>
              <a:t> час </a:t>
            </a:r>
            <a:r>
              <a:rPr lang="ru-RU" dirty="0" err="1">
                <a:latin typeface="Comic Sans MS" pitchFamily="66" charset="0"/>
              </a:rPr>
              <a:t>доглядати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дітей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приїздить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Олена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Антонівна</a:t>
            </a:r>
            <a:r>
              <a:rPr lang="ru-RU" dirty="0">
                <a:latin typeface="Comic Sans MS" pitchFamily="66" charset="0"/>
              </a:rPr>
              <a:t> Косач, сестра Лесиного батька. Дружба з «</a:t>
            </a:r>
            <a:r>
              <a:rPr lang="ru-RU" dirty="0" err="1">
                <a:latin typeface="Comic Sans MS" pitchFamily="66" charset="0"/>
              </a:rPr>
              <a:t>тіткою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Єлею</a:t>
            </a:r>
            <a:r>
              <a:rPr lang="ru-RU" dirty="0">
                <a:latin typeface="Comic Sans MS" pitchFamily="66" charset="0"/>
              </a:rPr>
              <a:t>» </a:t>
            </a:r>
            <a:r>
              <a:rPr lang="ru-RU" dirty="0" err="1">
                <a:latin typeface="Comic Sans MS" pitchFamily="66" charset="0"/>
              </a:rPr>
              <a:t>залишила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помітний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>
                <a:latin typeface="Comic Sans MS" pitchFamily="66" charset="0"/>
              </a:rPr>
              <a:t>слід</a:t>
            </a:r>
            <a:r>
              <a:rPr lang="ru-RU" dirty="0">
                <a:latin typeface="Comic Sans MS" pitchFamily="66" charset="0"/>
              </a:rPr>
              <a:t> в </a:t>
            </a:r>
            <a:r>
              <a:rPr lang="ru-RU" dirty="0" err="1">
                <a:latin typeface="Comic Sans MS" pitchFamily="66" charset="0"/>
              </a:rPr>
              <a:t>житті</a:t>
            </a:r>
            <a:r>
              <a:rPr lang="ru-RU" dirty="0">
                <a:latin typeface="Comic Sans MS" pitchFamily="66" charset="0"/>
              </a:rPr>
              <a:t> і </a:t>
            </a:r>
            <a:r>
              <a:rPr lang="ru-RU" dirty="0" err="1">
                <a:latin typeface="Comic Sans MS" pitchFamily="66" charset="0"/>
              </a:rPr>
              <a:t>творчості</a:t>
            </a:r>
            <a:r>
              <a:rPr lang="ru-RU" dirty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поетеси</a:t>
            </a:r>
            <a:r>
              <a:rPr lang="ru-RU" dirty="0" smtClean="0">
                <a:latin typeface="Comic Sans MS" pitchFamily="66" charset="0"/>
              </a:rPr>
              <a:t>. 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В 9 </a:t>
            </a:r>
            <a:r>
              <a:rPr lang="ru-RU" dirty="0" err="1">
                <a:latin typeface="Comic Sans MS" pitchFamily="66" charset="0"/>
                <a:cs typeface="Times New Roman" pitchFamily="18" charset="0"/>
              </a:rPr>
              <a:t>років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dirty="0" err="1">
                <a:latin typeface="Comic Sans MS" pitchFamily="66" charset="0"/>
                <a:cs typeface="Times New Roman" pitchFamily="18" charset="0"/>
              </a:rPr>
              <a:t>пише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 перший </a:t>
            </a:r>
            <a:r>
              <a:rPr lang="ru-RU" dirty="0" err="1">
                <a:latin typeface="Comic Sans MS" pitchFamily="66" charset="0"/>
                <a:cs typeface="Times New Roman" pitchFamily="18" charset="0"/>
              </a:rPr>
              <a:t>вірш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 і </a:t>
            </a:r>
            <a:r>
              <a:rPr lang="ru-RU" dirty="0" err="1">
                <a:latin typeface="Comic Sans MS" pitchFamily="66" charset="0"/>
                <a:cs typeface="Times New Roman" pitchFamily="18" charset="0"/>
              </a:rPr>
              <a:t>дає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dirty="0" err="1">
                <a:latin typeface="Comic Sans MS" pitchFamily="66" charset="0"/>
                <a:cs typeface="Times New Roman" pitchFamily="18" charset="0"/>
              </a:rPr>
              <a:t>йому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dirty="0" err="1">
                <a:latin typeface="Comic Sans MS" pitchFamily="66" charset="0"/>
                <a:cs typeface="Times New Roman" pitchFamily="18" charset="0"/>
              </a:rPr>
              <a:t>назву</a:t>
            </a:r>
            <a:r>
              <a:rPr lang="ru-RU" dirty="0">
                <a:latin typeface="Comic Sans MS" pitchFamily="66" charset="0"/>
                <a:cs typeface="Times New Roman" pitchFamily="18" charset="0"/>
              </a:rPr>
              <a:t> «</a:t>
            </a:r>
            <a:r>
              <a:rPr lang="ru-RU" dirty="0" err="1">
                <a:latin typeface="Comic Sans MS" pitchFamily="66" charset="0"/>
                <a:cs typeface="Times New Roman" pitchFamily="18" charset="0"/>
              </a:rPr>
              <a:t>Надія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», </a:t>
            </a:r>
            <a:r>
              <a:rPr lang="ru-RU" dirty="0" err="1" smtClean="0">
                <a:latin typeface="Comic Sans MS" pitchFamily="66" charset="0"/>
                <a:cs typeface="Times New Roman" pitchFamily="18" charset="0"/>
              </a:rPr>
              <a:t>присвячений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Comic Sans MS" pitchFamily="66" charset="0"/>
                <a:cs typeface="Times New Roman" pitchFamily="18" charset="0"/>
              </a:rPr>
              <a:t>тітці</a:t>
            </a:r>
            <a:r>
              <a:rPr lang="ru-RU" dirty="0" smtClean="0">
                <a:latin typeface="Comic Sans MS" pitchFamily="66" charset="0"/>
                <a:cs typeface="Times New Roman" pitchFamily="18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2520280" cy="670396"/>
          </a:xfrm>
        </p:spPr>
        <p:txBody>
          <a:bodyPr>
            <a:noAutofit/>
          </a:bodyPr>
          <a:lstStyle/>
          <a:p>
            <a:r>
              <a:rPr lang="uk-UA" sz="6000" b="1" i="1" u="sng" dirty="0" smtClean="0">
                <a:solidFill>
                  <a:srgbClr val="002060"/>
                </a:solidFill>
                <a:latin typeface="Adana script Deco" pitchFamily="2" charset="0"/>
              </a:rPr>
              <a:t>Юність</a:t>
            </a:r>
            <a:endParaRPr lang="ru-RU" sz="6000" b="1" i="1" u="sng" dirty="0">
              <a:solidFill>
                <a:srgbClr val="002060"/>
              </a:solidFill>
              <a:latin typeface="Adana script Deco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37" y="476673"/>
            <a:ext cx="4804587" cy="5688632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4283968" cy="5328592"/>
          </a:xfrm>
        </p:spPr>
        <p:txBody>
          <a:bodyPr>
            <a:normAutofit fontScale="92500"/>
          </a:bodyPr>
          <a:lstStyle/>
          <a:p>
            <a:r>
              <a:rPr lang="uk-UA" sz="2400" dirty="0" smtClean="0">
                <a:latin typeface="Comic Sans MS" pitchFamily="66" charset="0"/>
              </a:rPr>
              <a:t>   У </a:t>
            </a:r>
            <a:r>
              <a:rPr lang="uk-UA" sz="2400" dirty="0" smtClean="0">
                <a:solidFill>
                  <a:srgbClr val="FF0000"/>
                </a:solidFill>
                <a:latin typeface="Comic Sans MS" pitchFamily="66" charset="0"/>
              </a:rPr>
              <a:t>1880</a:t>
            </a:r>
            <a:r>
              <a:rPr lang="uk-UA" sz="2400" dirty="0" smtClean="0">
                <a:latin typeface="Comic Sans MS" pitchFamily="66" charset="0"/>
              </a:rPr>
              <a:t> році мати з Михайлом, Ольгою і Лесею переїжджають до Києва, де діти вчаться у приватних вчителів, а </a:t>
            </a:r>
            <a:r>
              <a:rPr lang="uk-UA" sz="2400" dirty="0">
                <a:latin typeface="Comic Sans MS" pitchFamily="66" charset="0"/>
              </a:rPr>
              <a:t>Л</a:t>
            </a:r>
            <a:r>
              <a:rPr lang="uk-UA" sz="2400" dirty="0" smtClean="0">
                <a:latin typeface="Comic Sans MS" pitchFamily="66" charset="0"/>
              </a:rPr>
              <a:t>еся бере уроки фортепіано у дружини М. Лисенка – Ольги О</a:t>
            </a:r>
            <a:r>
              <a:rPr lang="en-US" sz="2400" dirty="0" smtClean="0">
                <a:latin typeface="Comic Sans MS" pitchFamily="66" charset="0"/>
              </a:rPr>
              <a:t>’</a:t>
            </a:r>
            <a:r>
              <a:rPr lang="uk-UA" sz="2400" dirty="0" err="1" smtClean="0">
                <a:latin typeface="Comic Sans MS" pitchFamily="66" charset="0"/>
              </a:rPr>
              <a:t>Коннор</a:t>
            </a:r>
            <a:r>
              <a:rPr lang="uk-UA" sz="2400" dirty="0" smtClean="0">
                <a:latin typeface="Comic Sans MS" pitchFamily="66" charset="0"/>
              </a:rPr>
              <a:t>. </a:t>
            </a:r>
          </a:p>
          <a:p>
            <a:r>
              <a:rPr lang="uk-UA" sz="2400" dirty="0">
                <a:latin typeface="Comic Sans MS" pitchFamily="66" charset="0"/>
              </a:rPr>
              <a:t> </a:t>
            </a:r>
            <a:r>
              <a:rPr lang="uk-UA" sz="2400" dirty="0" smtClean="0">
                <a:latin typeface="Comic Sans MS" pitchFamily="66" charset="0"/>
              </a:rPr>
              <a:t>  На </a:t>
            </a:r>
            <a:r>
              <a:rPr lang="uk-UA" sz="2400" dirty="0" smtClean="0">
                <a:solidFill>
                  <a:srgbClr val="FF0000"/>
                </a:solidFill>
                <a:latin typeface="Comic Sans MS" pitchFamily="66" charset="0"/>
              </a:rPr>
              <a:t>початку травня 1882 </a:t>
            </a:r>
            <a:r>
              <a:rPr lang="uk-UA" sz="2400" dirty="0" smtClean="0">
                <a:latin typeface="Comic Sans MS" pitchFamily="66" charset="0"/>
              </a:rPr>
              <a:t>року Косачі переїздять у село </a:t>
            </a:r>
            <a:r>
              <a:rPr lang="uk-UA" sz="2400" dirty="0" err="1" smtClean="0">
                <a:latin typeface="Comic Sans MS" pitchFamily="66" charset="0"/>
              </a:rPr>
              <a:t>Колодяжне</a:t>
            </a:r>
            <a:r>
              <a:rPr lang="uk-UA" sz="2400" dirty="0" smtClean="0">
                <a:latin typeface="Comic Sans MS" pitchFamily="66" charset="0"/>
              </a:rPr>
              <a:t>, що стало їх постійним місцем проживання, але Леся з Михайлом залишаються в Києві, вивчають грецьку і латинську мови.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6215458"/>
            <a:ext cx="2455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Connie" pitchFamily="82" charset="0"/>
              </a:rPr>
              <a:t>Лесі 17 років</a:t>
            </a:r>
            <a:endParaRPr lang="ru-RU" sz="3200" dirty="0">
              <a:latin typeface="Conn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69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5" y="151647"/>
            <a:ext cx="7272808" cy="4907285"/>
          </a:xfrm>
        </p:spPr>
      </p:pic>
      <p:sp>
        <p:nvSpPr>
          <p:cNvPr id="7" name="TextBox 6"/>
          <p:cNvSpPr txBox="1"/>
          <p:nvPr/>
        </p:nvSpPr>
        <p:spPr>
          <a:xfrm>
            <a:off x="20751" y="5085184"/>
            <a:ext cx="9036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Comic Sans MS" pitchFamily="66" charset="0"/>
              </a:rPr>
              <a:t>Влітку</a:t>
            </a:r>
            <a:r>
              <a:rPr lang="ru-RU" sz="2000" dirty="0">
                <a:latin typeface="Comic Sans MS" pitchFamily="66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1883</a:t>
            </a:r>
            <a:r>
              <a:rPr lang="ru-RU" sz="2000" dirty="0">
                <a:latin typeface="Comic Sans MS" pitchFamily="66" charset="0"/>
              </a:rPr>
              <a:t> року </a:t>
            </a:r>
            <a:r>
              <a:rPr lang="ru-RU" sz="2000" dirty="0" err="1">
                <a:latin typeface="Comic Sans MS" pitchFamily="66" charset="0"/>
              </a:rPr>
              <a:t>Лесі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діагностували</a:t>
            </a:r>
            <a:r>
              <a:rPr lang="ru-RU" sz="2000" dirty="0">
                <a:latin typeface="Comic Sans MS" pitchFamily="66" charset="0"/>
              </a:rPr>
              <a:t> </a:t>
            </a:r>
            <a:r>
              <a:rPr lang="ru-RU" sz="2000" dirty="0" err="1">
                <a:latin typeface="Comic Sans MS" pitchFamily="66" charset="0"/>
              </a:rPr>
              <a:t>туберкульоз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кісток</a:t>
            </a:r>
            <a:r>
              <a:rPr lang="ru-RU" sz="2000" dirty="0">
                <a:latin typeface="Comic Sans MS" pitchFamily="66" charset="0"/>
              </a:rPr>
              <a:t>, у </a:t>
            </a:r>
            <a:r>
              <a:rPr lang="ru-RU" sz="2000" dirty="0" err="1">
                <a:latin typeface="Comic Sans MS" pitchFamily="66" charset="0"/>
              </a:rPr>
              <a:t>жовтні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цього</a:t>
            </a:r>
            <a:r>
              <a:rPr lang="ru-RU" sz="2000" dirty="0">
                <a:latin typeface="Comic Sans MS" pitchFamily="66" charset="0"/>
              </a:rPr>
              <a:t> ж року </a:t>
            </a:r>
            <a:r>
              <a:rPr lang="ru-RU" sz="2000" dirty="0" err="1">
                <a:latin typeface="Comic Sans MS" pitchFamily="66" charset="0"/>
              </a:rPr>
              <a:t>професор</a:t>
            </a:r>
            <a:r>
              <a:rPr lang="ru-RU" sz="2000" dirty="0">
                <a:latin typeface="Comic Sans MS" pitchFamily="66" charset="0"/>
              </a:rPr>
              <a:t> О. </a:t>
            </a:r>
            <a:r>
              <a:rPr lang="ru-RU" sz="2000" dirty="0" err="1">
                <a:latin typeface="Comic Sans MS" pitchFamily="66" charset="0"/>
              </a:rPr>
              <a:t>Рінек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оперував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ліву</a:t>
            </a:r>
            <a:r>
              <a:rPr lang="ru-RU" sz="2000" dirty="0">
                <a:latin typeface="Comic Sans MS" pitchFamily="66" charset="0"/>
              </a:rPr>
              <a:t> руку, </a:t>
            </a:r>
            <a:r>
              <a:rPr lang="ru-RU" sz="2000" dirty="0" err="1">
                <a:latin typeface="Comic Sans MS" pitchFamily="66" charset="0"/>
              </a:rPr>
              <a:t>видалив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кістки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що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були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уражені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туберкульозом</a:t>
            </a:r>
            <a:r>
              <a:rPr lang="ru-RU" sz="2000" dirty="0">
                <a:latin typeface="Comic Sans MS" pitchFamily="66" charset="0"/>
              </a:rPr>
              <a:t>. У </a:t>
            </a:r>
            <a:r>
              <a:rPr lang="ru-RU" sz="2000" dirty="0" err="1">
                <a:latin typeface="Comic Sans MS" pitchFamily="66" charset="0"/>
              </a:rPr>
              <a:t>грудні</a:t>
            </a:r>
            <a:r>
              <a:rPr lang="ru-RU" sz="2000" dirty="0">
                <a:latin typeface="Comic Sans MS" pitchFamily="66" charset="0"/>
              </a:rPr>
              <a:t> Леся </a:t>
            </a:r>
            <a:r>
              <a:rPr lang="ru-RU" sz="2000" dirty="0" err="1">
                <a:latin typeface="Comic Sans MS" pitchFamily="66" charset="0"/>
              </a:rPr>
              <a:t>повертається</a:t>
            </a:r>
            <a:r>
              <a:rPr lang="ru-RU" sz="2000" dirty="0">
                <a:latin typeface="Comic Sans MS" pitchFamily="66" charset="0"/>
              </a:rPr>
              <a:t> з </a:t>
            </a:r>
            <a:r>
              <a:rPr lang="ru-RU" sz="2000" dirty="0" err="1">
                <a:latin typeface="Comic Sans MS" pitchFamily="66" charset="0"/>
              </a:rPr>
              <a:t>Києва</a:t>
            </a:r>
            <a:r>
              <a:rPr lang="ru-RU" sz="2000" dirty="0">
                <a:latin typeface="Comic Sans MS" pitchFamily="66" charset="0"/>
              </a:rPr>
              <a:t> до Колодяжного, стан </a:t>
            </a:r>
            <a:r>
              <a:rPr lang="ru-RU" sz="2000" dirty="0" err="1">
                <a:latin typeface="Comic Sans MS" pitchFamily="66" charset="0"/>
              </a:rPr>
              <a:t>здоров’я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Лесі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покращується</a:t>
            </a:r>
            <a:r>
              <a:rPr lang="ru-RU" sz="2000" dirty="0">
                <a:latin typeface="Comic Sans MS" pitchFamily="66" charset="0"/>
              </a:rPr>
              <a:t>, і </a:t>
            </a:r>
            <a:r>
              <a:rPr lang="ru-RU" sz="2000" dirty="0" err="1">
                <a:latin typeface="Comic Sans MS" pitchFamily="66" charset="0"/>
              </a:rPr>
              <a:t>матір</a:t>
            </a:r>
            <a:r>
              <a:rPr lang="ru-RU" sz="2000" dirty="0">
                <a:latin typeface="Comic Sans MS" pitchFamily="66" charset="0"/>
              </a:rPr>
              <a:t> </a:t>
            </a:r>
          </a:p>
          <a:p>
            <a:pPr algn="ctr"/>
            <a:r>
              <a:rPr lang="uk-UA" sz="2000" dirty="0" smtClean="0">
                <a:latin typeface="Comic Sans MS" pitchFamily="66" charset="0"/>
              </a:rPr>
              <a:t>навчає її німецької та французької мовам. </a:t>
            </a:r>
            <a:endParaRPr lang="ru-RU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7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0264" y="4506049"/>
            <a:ext cx="932452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900" dirty="0">
                <a:latin typeface="Comic Sans MS" pitchFamily="66" charset="0"/>
              </a:rPr>
              <a:t>З </a:t>
            </a:r>
            <a:r>
              <a:rPr lang="uk-UA" sz="1900" dirty="0">
                <a:solidFill>
                  <a:srgbClr val="FF0000"/>
                </a:solidFill>
                <a:latin typeface="Comic Sans MS" pitchFamily="66" charset="0"/>
              </a:rPr>
              <a:t>1884</a:t>
            </a:r>
            <a:r>
              <a:rPr lang="uk-UA" sz="1900" dirty="0">
                <a:latin typeface="Comic Sans MS" pitchFamily="66" charset="0"/>
              </a:rPr>
              <a:t> року </a:t>
            </a:r>
            <a:r>
              <a:rPr lang="ru-RU" sz="1900" dirty="0">
                <a:latin typeface="Comic Sans MS" pitchFamily="66" charset="0"/>
              </a:rPr>
              <a:t>Леся активно </a:t>
            </a:r>
            <a:r>
              <a:rPr lang="ru-RU" sz="1900" dirty="0" err="1">
                <a:latin typeface="Comic Sans MS" pitchFamily="66" charset="0"/>
              </a:rPr>
              <a:t>пише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вірші</a:t>
            </a:r>
            <a:r>
              <a:rPr lang="ru-RU" sz="1900" dirty="0">
                <a:latin typeface="Comic Sans MS" pitchFamily="66" charset="0"/>
              </a:rPr>
              <a:t> («</a:t>
            </a:r>
            <a:r>
              <a:rPr lang="ru-RU" sz="1900" dirty="0" err="1">
                <a:latin typeface="Comic Sans MS" pitchFamily="66" charset="0"/>
              </a:rPr>
              <a:t>Конвалія</a:t>
            </a:r>
            <a:r>
              <a:rPr lang="ru-RU" sz="1900" dirty="0">
                <a:latin typeface="Comic Sans MS" pitchFamily="66" charset="0"/>
              </a:rPr>
              <a:t>», «Сафо», «</a:t>
            </a:r>
            <a:r>
              <a:rPr lang="ru-RU" sz="1900" dirty="0" err="1">
                <a:latin typeface="Comic Sans MS" pitchFamily="66" charset="0"/>
              </a:rPr>
              <a:t>Літо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краснеє</a:t>
            </a:r>
            <a:r>
              <a:rPr lang="ru-RU" sz="1900" dirty="0">
                <a:latin typeface="Comic Sans MS" pitchFamily="66" charset="0"/>
              </a:rPr>
              <a:t> минуло» та </a:t>
            </a:r>
            <a:r>
              <a:rPr lang="ru-RU" sz="1900" dirty="0" err="1">
                <a:latin typeface="Comic Sans MS" pitchFamily="66" charset="0"/>
              </a:rPr>
              <a:t>ін</a:t>
            </a:r>
            <a:r>
              <a:rPr lang="ru-RU" sz="1900" dirty="0">
                <a:latin typeface="Comic Sans MS" pitchFamily="66" charset="0"/>
              </a:rPr>
              <a:t>.) і </a:t>
            </a:r>
            <a:r>
              <a:rPr lang="ru-RU" sz="1900" dirty="0" err="1">
                <a:latin typeface="Comic Sans MS" pitchFamily="66" charset="0"/>
              </a:rPr>
              <a:t>публікує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їх</a:t>
            </a:r>
            <a:r>
              <a:rPr lang="ru-RU" sz="1900" dirty="0">
                <a:latin typeface="Comic Sans MS" pitchFamily="66" charset="0"/>
              </a:rPr>
              <a:t> у </a:t>
            </a:r>
            <a:r>
              <a:rPr lang="ru-RU" sz="1900" dirty="0" err="1">
                <a:latin typeface="Comic Sans MS" pitchFamily="66" charset="0"/>
              </a:rPr>
              <a:t>часописі</a:t>
            </a:r>
            <a:r>
              <a:rPr lang="ru-RU" sz="1900" dirty="0">
                <a:latin typeface="Comic Sans MS" pitchFamily="66" charset="0"/>
              </a:rPr>
              <a:t> «Зоря» . </a:t>
            </a:r>
            <a:r>
              <a:rPr lang="ru-RU" sz="1900" dirty="0" err="1">
                <a:latin typeface="Comic Sans MS" pitchFamily="66" charset="0"/>
              </a:rPr>
              <a:t>Цього</a:t>
            </a:r>
            <a:r>
              <a:rPr lang="ru-RU" sz="1900" dirty="0">
                <a:latin typeface="Comic Sans MS" pitchFamily="66" charset="0"/>
              </a:rPr>
              <a:t> року </a:t>
            </a:r>
            <a:r>
              <a:rPr lang="ru-RU" sz="1900" dirty="0" err="1">
                <a:latin typeface="Comic Sans MS" pitchFamily="66" charset="0"/>
              </a:rPr>
              <a:t>з'явився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псевдонім</a:t>
            </a:r>
            <a:r>
              <a:rPr lang="ru-RU" sz="1900" dirty="0">
                <a:latin typeface="Comic Sans MS" pitchFamily="66" charset="0"/>
              </a:rPr>
              <a:t> «Леся </a:t>
            </a:r>
            <a:r>
              <a:rPr lang="ru-RU" sz="1900" dirty="0" err="1">
                <a:latin typeface="Comic Sans MS" pitchFamily="66" charset="0"/>
              </a:rPr>
              <a:t>Українка</a:t>
            </a:r>
            <a:r>
              <a:rPr lang="ru-RU" sz="1900" dirty="0">
                <a:latin typeface="Comic Sans MS" pitchFamily="66" charset="0"/>
              </a:rPr>
              <a:t>».  У 19 </a:t>
            </a:r>
            <a:r>
              <a:rPr lang="ru-RU" sz="1900" dirty="0" err="1">
                <a:latin typeface="Comic Sans MS" pitchFamily="66" charset="0"/>
              </a:rPr>
              <a:t>років</a:t>
            </a:r>
            <a:r>
              <a:rPr lang="ru-RU" sz="1900" dirty="0">
                <a:latin typeface="Comic Sans MS" pitchFamily="66" charset="0"/>
              </a:rPr>
              <a:t> написала для </a:t>
            </a:r>
            <a:r>
              <a:rPr lang="ru-RU" sz="1900" dirty="0" err="1">
                <a:latin typeface="Comic Sans MS" pitchFamily="66" charset="0"/>
              </a:rPr>
              <a:t>своїх</a:t>
            </a:r>
            <a:r>
              <a:rPr lang="ru-RU" sz="1900" dirty="0">
                <a:latin typeface="Comic Sans MS" pitchFamily="66" charset="0"/>
              </a:rPr>
              <a:t> сестер </a:t>
            </a:r>
            <a:r>
              <a:rPr lang="ru-RU" sz="1900" dirty="0" err="1">
                <a:latin typeface="Comic Sans MS" pitchFamily="66" charset="0"/>
              </a:rPr>
              <a:t>підручник</a:t>
            </a:r>
            <a:r>
              <a:rPr lang="ru-RU" sz="1900" dirty="0">
                <a:latin typeface="Comic Sans MS" pitchFamily="66" charset="0"/>
              </a:rPr>
              <a:t> «</a:t>
            </a:r>
            <a:r>
              <a:rPr lang="ru-RU" sz="1900" dirty="0" err="1">
                <a:latin typeface="Comic Sans MS" pitchFamily="66" charset="0"/>
              </a:rPr>
              <a:t>Стародавня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історія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східних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народів</a:t>
            </a:r>
            <a:r>
              <a:rPr lang="ru-RU" sz="1900" dirty="0">
                <a:latin typeface="Comic Sans MS" pitchFamily="66" charset="0"/>
              </a:rPr>
              <a:t>». </a:t>
            </a:r>
            <a:r>
              <a:rPr lang="ru-RU" sz="1900" dirty="0" err="1">
                <a:latin typeface="Comic Sans MS" pitchFamily="66" charset="0"/>
              </a:rPr>
              <a:t>Перекладала</a:t>
            </a:r>
            <a:r>
              <a:rPr lang="ru-RU" sz="1900" dirty="0">
                <a:latin typeface="Comic Sans MS" pitchFamily="66" charset="0"/>
              </a:rPr>
              <a:t> твори Гоголя, </a:t>
            </a:r>
            <a:r>
              <a:rPr lang="ru-RU" sz="1900" dirty="0" err="1">
                <a:latin typeface="Comic Sans MS" pitchFamily="66" charset="0"/>
              </a:rPr>
              <a:t>Міцкевича</a:t>
            </a:r>
            <a:r>
              <a:rPr lang="ru-RU" sz="1900" dirty="0">
                <a:latin typeface="Comic Sans MS" pitchFamily="66" charset="0"/>
              </a:rPr>
              <a:t>, Гюго, Гомера та </a:t>
            </a:r>
            <a:r>
              <a:rPr lang="ru-RU" sz="1900" dirty="0" err="1">
                <a:latin typeface="Comic Sans MS" pitchFamily="66" charset="0"/>
              </a:rPr>
              <a:t>інших</a:t>
            </a:r>
            <a:r>
              <a:rPr lang="ru-RU" sz="1900" dirty="0">
                <a:latin typeface="Comic Sans MS" pitchFamily="66" charset="0"/>
              </a:rPr>
              <a:t>. </a:t>
            </a:r>
            <a:r>
              <a:rPr lang="ru-RU" sz="1900" dirty="0" err="1">
                <a:latin typeface="Comic Sans MS" pitchFamily="66" charset="0"/>
              </a:rPr>
              <a:t>Побувавши</a:t>
            </a:r>
            <a:r>
              <a:rPr lang="ru-RU" sz="1900" dirty="0">
                <a:latin typeface="Comic Sans MS" pitchFamily="66" charset="0"/>
              </a:rPr>
              <a:t> </a:t>
            </a:r>
            <a:r>
              <a:rPr lang="ru-RU" sz="1900" dirty="0">
                <a:solidFill>
                  <a:srgbClr val="FF0000"/>
                </a:solidFill>
                <a:latin typeface="Comic Sans MS" pitchFamily="66" charset="0"/>
              </a:rPr>
              <a:t>1891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smtClean="0">
                <a:latin typeface="Comic Sans MS" pitchFamily="66" charset="0"/>
              </a:rPr>
              <a:t>року </a:t>
            </a:r>
            <a:r>
              <a:rPr lang="ru-RU" sz="1900" dirty="0">
                <a:latin typeface="Comic Sans MS" pitchFamily="66" charset="0"/>
              </a:rPr>
              <a:t> в </a:t>
            </a:r>
            <a:r>
              <a:rPr lang="ru-RU" sz="1900" dirty="0" err="1">
                <a:latin typeface="Comic Sans MS" pitchFamily="66" charset="0"/>
              </a:rPr>
              <a:t>Галичині</a:t>
            </a:r>
            <a:r>
              <a:rPr lang="ru-RU" sz="1900" dirty="0">
                <a:latin typeface="Comic Sans MS" pitchFamily="66" charset="0"/>
              </a:rPr>
              <a:t>, а </a:t>
            </a:r>
            <a:r>
              <a:rPr lang="ru-RU" sz="1900" dirty="0" err="1">
                <a:latin typeface="Comic Sans MS" pitchFamily="66" charset="0"/>
              </a:rPr>
              <a:t>пізніше</a:t>
            </a:r>
            <a:r>
              <a:rPr lang="ru-RU" sz="1900" dirty="0">
                <a:latin typeface="Comic Sans MS" pitchFamily="66" charset="0"/>
              </a:rPr>
              <a:t> й на </a:t>
            </a:r>
            <a:r>
              <a:rPr lang="ru-RU" sz="1900" dirty="0" err="1">
                <a:latin typeface="Comic Sans MS" pitchFamily="66" charset="0"/>
              </a:rPr>
              <a:t>Буковині</a:t>
            </a:r>
            <a:r>
              <a:rPr lang="ru-RU" sz="1900" dirty="0">
                <a:latin typeface="Comic Sans MS" pitchFamily="66" charset="0"/>
              </a:rPr>
              <a:t>, Леся </a:t>
            </a:r>
            <a:r>
              <a:rPr lang="ru-RU" sz="1900" dirty="0" err="1">
                <a:latin typeface="Comic Sans MS" pitchFamily="66" charset="0"/>
              </a:rPr>
              <a:t>познайомилася</a:t>
            </a:r>
            <a:r>
              <a:rPr lang="ru-RU" sz="1900" dirty="0">
                <a:latin typeface="Comic Sans MS" pitchFamily="66" charset="0"/>
              </a:rPr>
              <a:t> з </a:t>
            </a:r>
            <a:r>
              <a:rPr lang="ru-RU" sz="1900" dirty="0" err="1">
                <a:latin typeface="Comic Sans MS" pitchFamily="66" charset="0"/>
              </a:rPr>
              <a:t>багатьма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визначними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діячами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Західної</a:t>
            </a:r>
            <a:r>
              <a:rPr lang="ru-RU" sz="1900" dirty="0">
                <a:latin typeface="Comic Sans MS" pitchFamily="66" charset="0"/>
              </a:rPr>
              <a:t> </a:t>
            </a:r>
            <a:r>
              <a:rPr lang="ru-RU" sz="1900" dirty="0" err="1">
                <a:latin typeface="Comic Sans MS" pitchFamily="66" charset="0"/>
              </a:rPr>
              <a:t>України</a:t>
            </a:r>
            <a:r>
              <a:rPr lang="ru-RU" sz="1900" dirty="0">
                <a:latin typeface="Comic Sans MS" pitchFamily="66" charset="0"/>
              </a:rPr>
              <a:t>: Франком, Павликом, </a:t>
            </a:r>
            <a:r>
              <a:rPr lang="ru-RU" sz="1900" dirty="0" err="1">
                <a:latin typeface="Comic Sans MS" pitchFamily="66" charset="0"/>
              </a:rPr>
              <a:t>Кобилянською</a:t>
            </a:r>
            <a:r>
              <a:rPr lang="ru-RU" sz="1900" dirty="0">
                <a:latin typeface="Comic Sans MS" pitchFamily="66" charset="0"/>
              </a:rPr>
              <a:t>, </a:t>
            </a:r>
            <a:r>
              <a:rPr lang="ru-RU" sz="1900" dirty="0" err="1">
                <a:latin typeface="Comic Sans MS" pitchFamily="66" charset="0"/>
              </a:rPr>
              <a:t>Стефаником</a:t>
            </a:r>
            <a:r>
              <a:rPr lang="ru-RU" sz="1900" dirty="0">
                <a:latin typeface="Comic Sans MS" pitchFamily="66" charset="0"/>
              </a:rPr>
              <a:t>, </a:t>
            </a:r>
            <a:r>
              <a:rPr lang="ru-RU" sz="1900" dirty="0" err="1">
                <a:latin typeface="Comic Sans MS" pitchFamily="66" charset="0"/>
              </a:rPr>
              <a:t>Маковеєм</a:t>
            </a:r>
            <a:r>
              <a:rPr lang="ru-RU" sz="1900" dirty="0">
                <a:latin typeface="Comic Sans MS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066"/>
            <a:ext cx="6192688" cy="448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2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6552728" cy="4914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5157192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Connie" pitchFamily="82" charset="0"/>
                <a:cs typeface="Consolas" pitchFamily="49" charset="0"/>
              </a:rPr>
              <a:t>Леся Українка була закохана у </a:t>
            </a:r>
          </a:p>
          <a:p>
            <a:pPr algn="ctr"/>
            <a:r>
              <a:rPr lang="uk-UA" sz="4000" dirty="0" smtClean="0">
                <a:latin typeface="Connie" pitchFamily="82" charset="0"/>
                <a:cs typeface="Consolas" pitchFamily="49" charset="0"/>
              </a:rPr>
              <a:t>Сергія </a:t>
            </a:r>
            <a:r>
              <a:rPr lang="uk-UA" sz="4000" dirty="0" err="1" smtClean="0">
                <a:latin typeface="Connie" pitchFamily="82" charset="0"/>
                <a:cs typeface="Consolas" pitchFamily="49" charset="0"/>
              </a:rPr>
              <a:t>Мержинського</a:t>
            </a:r>
            <a:endParaRPr lang="ru-RU" sz="4000" dirty="0">
              <a:latin typeface="Connie" pitchFamily="82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407</TotalTime>
  <Words>933</Words>
  <Application>Microsoft Office PowerPoint</Application>
  <PresentationFormat>Экран (4:3)</PresentationFormat>
  <Paragraphs>60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Леся  Українка </vt:lpstr>
      <vt:lpstr>Відомі історичні постаті в сім’ї Лесі</vt:lpstr>
      <vt:lpstr>Дитинство</vt:lpstr>
      <vt:lpstr>Презентация PowerPoint</vt:lpstr>
      <vt:lpstr>Презентация PowerPoint</vt:lpstr>
      <vt:lpstr>Юність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Леся Українка</dc:title>
  <dc:creator>Amiro Natsu</dc:creator>
  <cp:lastModifiedBy>Оля</cp:lastModifiedBy>
  <cp:revision>42</cp:revision>
  <dcterms:created xsi:type="dcterms:W3CDTF">2013-11-20T18:59:29Z</dcterms:created>
  <dcterms:modified xsi:type="dcterms:W3CDTF">2014-05-13T20:45:38Z</dcterms:modified>
</cp:coreProperties>
</file>