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0FAF11-1E02-464C-BCAA-A4A4BC4305BD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983170-05C7-4594-8CD2-232E0D6243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/>
          </a:bodyPr>
          <a:lstStyle/>
          <a:p>
            <a:r>
              <a:rPr lang="uk-UA" b="1" dirty="0"/>
              <a:t>Відображення козацької доби в історичних піснях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365104"/>
            <a:ext cx="3128392" cy="1993776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uk-UA" dirty="0"/>
              <a:t>Роботу виконала: Нікітіна Єлизавета, учениця 10-Б класу </a:t>
            </a:r>
            <a:endParaRPr lang="ru-RU" dirty="0"/>
          </a:p>
          <a:p>
            <a:r>
              <a:rPr lang="uk-UA" dirty="0"/>
              <a:t>Керівник роботи: </a:t>
            </a:r>
            <a:r>
              <a:rPr lang="uk-UA" dirty="0" err="1"/>
              <a:t>Юзва</a:t>
            </a:r>
            <a:r>
              <a:rPr lang="uk-UA" dirty="0"/>
              <a:t> </a:t>
            </a:r>
            <a:r>
              <a:rPr lang="uk-UA" dirty="0" err="1"/>
              <a:t>Ріта</a:t>
            </a:r>
            <a:r>
              <a:rPr lang="uk-UA" dirty="0"/>
              <a:t> Сергіївна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5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Дослідники  історичних  пісень: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М. </a:t>
            </a:r>
            <a:r>
              <a:rPr lang="ru-RU" sz="2400" dirty="0" smtClean="0"/>
              <a:t>Новиков </a:t>
            </a:r>
            <a:r>
              <a:rPr lang="ru-RU" sz="2400" dirty="0"/>
              <a:t>«Полное новое собрание Российских песен. Четыре части» (1780—1781</a:t>
            </a:r>
            <a:r>
              <a:rPr lang="ru-RU" sz="2400" dirty="0" smtClean="0"/>
              <a:t>);</a:t>
            </a:r>
          </a:p>
          <a:p>
            <a:r>
              <a:rPr lang="ru-RU" sz="2400" dirty="0"/>
              <a:t>М. </a:t>
            </a:r>
            <a:r>
              <a:rPr lang="ru-RU" sz="2400" dirty="0" smtClean="0"/>
              <a:t>Максимович </a:t>
            </a:r>
            <a:r>
              <a:rPr lang="ru-RU" sz="2400" dirty="0"/>
              <a:t>«</a:t>
            </a:r>
            <a:r>
              <a:rPr lang="ru-RU" sz="2400" dirty="0" err="1"/>
              <a:t>Малоросійські</a:t>
            </a:r>
            <a:r>
              <a:rPr lang="ru-RU" sz="2400" dirty="0"/>
              <a:t> </a:t>
            </a:r>
            <a:r>
              <a:rPr lang="ru-RU" sz="2400" dirty="0" err="1"/>
              <a:t>пісні</a:t>
            </a:r>
            <a:r>
              <a:rPr lang="ru-RU" sz="2400" dirty="0"/>
              <a:t>» (1827</a:t>
            </a:r>
            <a:r>
              <a:rPr lang="ru-RU" sz="2400" dirty="0" smtClean="0"/>
              <a:t>);</a:t>
            </a:r>
          </a:p>
          <a:p>
            <a:r>
              <a:rPr lang="ru-RU" sz="2400" dirty="0"/>
              <a:t>М. </a:t>
            </a:r>
            <a:r>
              <a:rPr lang="ru-RU" sz="2400" dirty="0" smtClean="0"/>
              <a:t>Гоголь «</a:t>
            </a:r>
            <a:r>
              <a:rPr lang="ru-RU" sz="2400" dirty="0"/>
              <a:t>Про </a:t>
            </a:r>
            <a:r>
              <a:rPr lang="ru-RU" sz="2400" dirty="0" err="1"/>
              <a:t>малоросійські</a:t>
            </a:r>
            <a:r>
              <a:rPr lang="ru-RU" sz="2400" dirty="0"/>
              <a:t> </a:t>
            </a:r>
            <a:r>
              <a:rPr lang="ru-RU" sz="2400" dirty="0" err="1"/>
              <a:t>пісні</a:t>
            </a:r>
            <a:r>
              <a:rPr lang="ru-RU" sz="2400" dirty="0"/>
              <a:t>» (1833 p</a:t>
            </a:r>
            <a:r>
              <a:rPr lang="ru-RU" sz="2400" dirty="0" smtClean="0"/>
              <a:t>.).</a:t>
            </a:r>
            <a:r>
              <a:rPr lang="ru-RU" sz="2400" dirty="0"/>
              <a:t> </a:t>
            </a:r>
            <a:r>
              <a:rPr lang="ru-RU" sz="2400" dirty="0" err="1"/>
              <a:t>ввів</a:t>
            </a:r>
            <a:r>
              <a:rPr lang="ru-RU" sz="2400" dirty="0"/>
              <a:t> </a:t>
            </a:r>
            <a:r>
              <a:rPr lang="ru-RU" sz="2400" dirty="0" err="1"/>
              <a:t>термін</a:t>
            </a:r>
            <a:r>
              <a:rPr lang="ru-RU" sz="2400" dirty="0"/>
              <a:t> «</a:t>
            </a:r>
            <a:r>
              <a:rPr lang="ru-RU" sz="2400" dirty="0" err="1"/>
              <a:t>історичні</a:t>
            </a:r>
            <a:r>
              <a:rPr lang="ru-RU" sz="2400" dirty="0"/>
              <a:t> </a:t>
            </a:r>
            <a:r>
              <a:rPr lang="ru-RU" sz="2400" dirty="0" err="1"/>
              <a:t>пісні</a:t>
            </a:r>
            <a:r>
              <a:rPr lang="ru-RU" sz="2400" dirty="0" smtClean="0"/>
              <a:t>»;</a:t>
            </a:r>
          </a:p>
          <a:p>
            <a:r>
              <a:rPr lang="ru-RU" sz="2400" dirty="0" smtClean="0"/>
              <a:t>І</a:t>
            </a:r>
            <a:r>
              <a:rPr lang="ru-RU" sz="2400" dirty="0"/>
              <a:t>. </a:t>
            </a:r>
            <a:r>
              <a:rPr lang="ru-RU" sz="2400" dirty="0" err="1" smtClean="0"/>
              <a:t>Срезневський</a:t>
            </a:r>
            <a:r>
              <a:rPr lang="ru-RU" sz="2400" dirty="0" smtClean="0"/>
              <a:t> </a:t>
            </a:r>
            <a:r>
              <a:rPr lang="ru-RU" sz="2400" dirty="0"/>
              <a:t>«Запорожская старина» (</a:t>
            </a:r>
            <a:r>
              <a:rPr lang="ru-RU" sz="2400" dirty="0" smtClean="0"/>
              <a:t>1833—1838);</a:t>
            </a:r>
          </a:p>
          <a:p>
            <a:r>
              <a:rPr lang="ru-RU" sz="2400" dirty="0" smtClean="0"/>
              <a:t>П</a:t>
            </a:r>
            <a:r>
              <a:rPr lang="ru-RU" sz="2400" dirty="0"/>
              <a:t>. </a:t>
            </a:r>
            <a:r>
              <a:rPr lang="ru-RU" sz="2400" dirty="0" smtClean="0"/>
              <a:t>Лукашевич </a:t>
            </a:r>
            <a:r>
              <a:rPr lang="ru-RU" sz="2400" dirty="0"/>
              <a:t>«</a:t>
            </a:r>
            <a:r>
              <a:rPr lang="ru-RU" sz="2400" dirty="0" err="1"/>
              <a:t>Малоросійські</a:t>
            </a:r>
            <a:r>
              <a:rPr lang="ru-RU" sz="2400" dirty="0"/>
              <a:t> та </a:t>
            </a:r>
            <a:r>
              <a:rPr lang="ru-RU" sz="2400" dirty="0" err="1"/>
              <a:t>червоноруські</a:t>
            </a:r>
            <a:r>
              <a:rPr lang="ru-RU" sz="2400" dirty="0"/>
              <a:t> </a:t>
            </a:r>
            <a:r>
              <a:rPr lang="ru-RU" sz="2400" dirty="0" err="1"/>
              <a:t>думи</a:t>
            </a:r>
            <a:r>
              <a:rPr lang="ru-RU" sz="2400" dirty="0"/>
              <a:t> і </a:t>
            </a:r>
            <a:r>
              <a:rPr lang="ru-RU" sz="2400" dirty="0" err="1"/>
              <a:t>пісні</a:t>
            </a:r>
            <a:r>
              <a:rPr lang="ru-RU" sz="2400" dirty="0"/>
              <a:t>» (1836</a:t>
            </a:r>
            <a:r>
              <a:rPr lang="ru-RU" sz="2400" dirty="0" smtClean="0"/>
              <a:t>);</a:t>
            </a:r>
          </a:p>
          <a:p>
            <a:r>
              <a:rPr lang="ru-RU" sz="2400" dirty="0"/>
              <a:t>В. Антонович і М. Драгоманов — «Исторические песни малорусского народа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8288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В</a:t>
            </a:r>
            <a:r>
              <a:rPr lang="ru-RU" dirty="0" err="1" smtClean="0"/>
              <a:t>сі</a:t>
            </a:r>
            <a:r>
              <a:rPr lang="ru-RU" dirty="0" smtClean="0"/>
              <a:t> </a:t>
            </a:r>
            <a:r>
              <a:rPr lang="ru-RU" dirty="0"/>
              <a:t>цикли </a:t>
            </a:r>
            <a:r>
              <a:rPr lang="uk-UA" dirty="0"/>
              <a:t>історичних пісень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один </a:t>
            </a:r>
            <a:r>
              <a:rPr lang="ru-RU" dirty="0" err="1"/>
              <a:t>від</a:t>
            </a:r>
            <a:r>
              <a:rPr lang="ru-RU" dirty="0"/>
              <a:t> одного.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 smtClean="0"/>
              <a:t>обґрунтувати</a:t>
            </a:r>
            <a:r>
              <a:rPr lang="ru-RU" dirty="0" smtClean="0"/>
              <a:t>: </a:t>
            </a:r>
            <a:r>
              <a:rPr lang="ru-RU" dirty="0" err="1" smtClean="0"/>
              <a:t>змінювалися</a:t>
            </a:r>
            <a:r>
              <a:rPr lang="ru-RU" dirty="0" smtClean="0"/>
              <a:t> </a:t>
            </a:r>
            <a:r>
              <a:rPr lang="ru-RU" dirty="0" err="1"/>
              <a:t>епохи</a:t>
            </a:r>
            <a:r>
              <a:rPr lang="ru-RU" dirty="0"/>
              <a:t>, </a:t>
            </a:r>
            <a:r>
              <a:rPr lang="ru-RU" dirty="0" err="1"/>
              <a:t>перемінялися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, </a:t>
            </a:r>
            <a:r>
              <a:rPr lang="ru-RU" dirty="0" err="1"/>
              <a:t>йшла</a:t>
            </a:r>
            <a:r>
              <a:rPr lang="ru-RU" dirty="0"/>
              <a:t> </a:t>
            </a:r>
            <a:r>
              <a:rPr lang="ru-RU" dirty="0" err="1"/>
              <a:t>переробка</a:t>
            </a:r>
            <a:r>
              <a:rPr lang="ru-RU" dirty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Мети </a:t>
            </a:r>
            <a:r>
              <a:rPr lang="uk-UA" dirty="0"/>
              <a:t>дослідницької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досягнуто</a:t>
            </a:r>
            <a:r>
              <a:rPr lang="ru-RU" dirty="0"/>
              <a:t>, ми </a:t>
            </a:r>
            <a:r>
              <a:rPr lang="ru-RU" dirty="0" err="1"/>
              <a:t>дослідили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en-US" dirty="0"/>
              <a:t>c</a:t>
            </a:r>
            <a:r>
              <a:rPr lang="ru-RU" dirty="0" err="1"/>
              <a:t>истематизува</a:t>
            </a:r>
            <a:r>
              <a:rPr lang="uk-UA" dirty="0" err="1"/>
              <a:t>ли</a:t>
            </a:r>
            <a:r>
              <a:rPr lang="ru-RU" dirty="0"/>
              <a:t> та </a:t>
            </a:r>
            <a:r>
              <a:rPr lang="ru-RU" dirty="0" err="1"/>
              <a:t>проаналізува</a:t>
            </a:r>
            <a:r>
              <a:rPr lang="uk-UA" dirty="0" err="1"/>
              <a:t>ли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.</a:t>
            </a:r>
            <a:r>
              <a:rPr lang="uk-UA" dirty="0"/>
              <a:t> Виділили тематичні групи історичних пісень, а в них в</a:t>
            </a:r>
            <a:r>
              <a:rPr lang="ru-RU" dirty="0" err="1"/>
              <a:t>изначи</a:t>
            </a:r>
            <a:r>
              <a:rPr lang="uk-UA" dirty="0" err="1"/>
              <a:t>ли</a:t>
            </a:r>
            <a:r>
              <a:rPr lang="ru-RU" dirty="0"/>
              <a:t>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постатей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ватажків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8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 </a:t>
            </a:r>
            <a:r>
              <a:rPr lang="ru-RU" dirty="0"/>
              <a:t>роками у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зникає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та </a:t>
            </a:r>
            <a:r>
              <a:rPr lang="ru-RU" dirty="0" err="1"/>
              <a:t>власного</a:t>
            </a:r>
            <a:r>
              <a:rPr lang="ru-RU" dirty="0"/>
              <a:t> краю, до </a:t>
            </a:r>
            <a:r>
              <a:rPr lang="ru-RU" dirty="0" err="1"/>
              <a:t>зацікавленості</a:t>
            </a:r>
            <a:r>
              <a:rPr lang="ru-RU" dirty="0"/>
              <a:t> </a:t>
            </a:r>
            <a:r>
              <a:rPr lang="ru-RU" dirty="0" err="1"/>
              <a:t>народними</a:t>
            </a:r>
            <a:r>
              <a:rPr lang="ru-RU" dirty="0"/>
              <a:t> обрядами, </a:t>
            </a:r>
            <a:r>
              <a:rPr lang="ru-RU" dirty="0" err="1"/>
              <a:t>піснями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</a:t>
            </a:r>
            <a:r>
              <a:rPr lang="ru-RU" dirty="0"/>
              <a:t>нашу </a:t>
            </a:r>
            <a:r>
              <a:rPr lang="ru-RU" dirty="0" err="1"/>
              <a:t>країну</a:t>
            </a:r>
            <a:r>
              <a:rPr lang="ru-RU" dirty="0"/>
              <a:t> до </a:t>
            </a:r>
            <a:r>
              <a:rPr lang="ru-RU" dirty="0" err="1" smtClean="0"/>
              <a:t>загибелі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8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i="1" dirty="0"/>
              <a:t>«Не </a:t>
            </a:r>
            <a:r>
              <a:rPr lang="ru-RU" sz="5400" i="1" dirty="0" err="1"/>
              <a:t>знаючи</a:t>
            </a:r>
            <a:r>
              <a:rPr lang="ru-RU" sz="5400" i="1" dirty="0"/>
              <a:t> </a:t>
            </a:r>
            <a:r>
              <a:rPr lang="ru-RU" sz="5400" i="1" dirty="0" err="1"/>
              <a:t>свого</a:t>
            </a:r>
            <a:r>
              <a:rPr lang="ru-RU" sz="5400" i="1" dirty="0"/>
              <a:t> </a:t>
            </a:r>
            <a:r>
              <a:rPr lang="ru-RU" sz="5400" i="1" dirty="0" err="1"/>
              <a:t>минулого</a:t>
            </a:r>
            <a:r>
              <a:rPr lang="ru-RU" sz="5400" i="1" dirty="0"/>
              <a:t> – не </a:t>
            </a:r>
            <a:r>
              <a:rPr lang="ru-RU" sz="5400" i="1" dirty="0" err="1"/>
              <a:t>можливо</a:t>
            </a:r>
            <a:r>
              <a:rPr lang="ru-RU" sz="5400" i="1" dirty="0"/>
              <a:t> </a:t>
            </a:r>
            <a:r>
              <a:rPr lang="ru-RU" sz="5400" i="1" dirty="0" err="1"/>
              <a:t>творити</a:t>
            </a:r>
            <a:r>
              <a:rPr lang="ru-RU" sz="5400" i="1" dirty="0"/>
              <a:t> </a:t>
            </a:r>
            <a:r>
              <a:rPr lang="ru-RU" sz="5400" i="1" dirty="0" err="1"/>
              <a:t>своє</a:t>
            </a:r>
            <a:r>
              <a:rPr lang="ru-RU" sz="5400" i="1" dirty="0"/>
              <a:t> </a:t>
            </a:r>
            <a:r>
              <a:rPr lang="ru-RU" sz="5400" i="1" dirty="0" err="1"/>
              <a:t>майбутнє</a:t>
            </a:r>
            <a:r>
              <a:rPr lang="ru-RU" sz="5400" i="1" dirty="0"/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5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145435"/>
          </a:xfrm>
        </p:spPr>
        <p:txBody>
          <a:bodyPr/>
          <a:lstStyle/>
          <a:p>
            <a:r>
              <a:rPr lang="ru-RU" b="1" dirty="0" err="1"/>
              <a:t>Об'єктом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dirty="0"/>
              <a:t> є </a:t>
            </a:r>
            <a:r>
              <a:rPr lang="ru-RU" dirty="0" err="1"/>
              <a:t>історичні</a:t>
            </a:r>
            <a:r>
              <a:rPr lang="ru-RU" dirty="0"/>
              <a:t> особи, </a:t>
            </a:r>
            <a:r>
              <a:rPr lang="ru-RU" dirty="0" err="1"/>
              <a:t>відображені</a:t>
            </a:r>
            <a:r>
              <a:rPr lang="ru-RU" dirty="0"/>
              <a:t> в </a:t>
            </a:r>
            <a:r>
              <a:rPr lang="ru-RU" dirty="0" err="1"/>
              <a:t>народній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.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створених</a:t>
            </a:r>
            <a:r>
              <a:rPr lang="ru-RU" dirty="0"/>
              <a:t> таким чином </a:t>
            </a:r>
            <a:r>
              <a:rPr lang="ru-RU" dirty="0" err="1"/>
              <a:t>фольклорних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є </a:t>
            </a:r>
            <a:r>
              <a:rPr lang="ru-RU" dirty="0" err="1"/>
              <a:t>їх</a:t>
            </a:r>
            <a:r>
              <a:rPr lang="ru-RU" dirty="0"/>
              <a:t> максимальна </a:t>
            </a:r>
            <a:r>
              <a:rPr lang="ru-RU" dirty="0" err="1"/>
              <a:t>героїзація</a:t>
            </a:r>
            <a:r>
              <a:rPr lang="ru-RU" dirty="0"/>
              <a:t>, </a:t>
            </a:r>
            <a:r>
              <a:rPr lang="ru-RU" dirty="0" err="1"/>
              <a:t>наділ</a:t>
            </a:r>
            <a:r>
              <a:rPr lang="ru-RU" dirty="0"/>
              <a:t> </a:t>
            </a:r>
            <a:r>
              <a:rPr lang="ru-RU" dirty="0" err="1"/>
              <a:t>кращими</a:t>
            </a:r>
            <a:r>
              <a:rPr lang="ru-RU" dirty="0"/>
              <a:t> </a:t>
            </a:r>
            <a:r>
              <a:rPr lang="ru-RU" dirty="0" err="1"/>
              <a:t>людськими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умов </a:t>
            </a:r>
            <a:r>
              <a:rPr lang="ru-RU" dirty="0" err="1"/>
              <a:t>війни</a:t>
            </a:r>
            <a:r>
              <a:rPr lang="ru-RU" dirty="0"/>
              <a:t>.</a:t>
            </a:r>
          </a:p>
          <a:p>
            <a:r>
              <a:rPr lang="uk-UA" b="1" dirty="0"/>
              <a:t>Предметом</a:t>
            </a:r>
            <a:r>
              <a:rPr lang="uk-UA" dirty="0"/>
              <a:t> даної роботи  є</a:t>
            </a:r>
            <a:r>
              <a:rPr lang="ru-RU" dirty="0"/>
              <a:t> </a:t>
            </a:r>
            <a:r>
              <a:rPr lang="ru-RU" dirty="0" err="1"/>
              <a:t>українськ</a:t>
            </a:r>
            <a:r>
              <a:rPr lang="uk-UA" dirty="0" err="1"/>
              <a:t>ий</a:t>
            </a:r>
            <a:r>
              <a:rPr lang="ru-RU" dirty="0"/>
              <a:t> фольклор,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історичн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піс</a:t>
            </a:r>
            <a:r>
              <a:rPr lang="uk-UA" dirty="0"/>
              <a:t>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6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4896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3800" b="1" dirty="0"/>
              <a:t>Метою </a:t>
            </a:r>
            <a:r>
              <a:rPr lang="uk-UA" sz="3800" dirty="0"/>
              <a:t>нашої  роботи є встановлення визначення поняття «козацька пісня» її становлення та історичний розвиток під впливом різних зовнішніх факторів та подій, таких як напади монголо-татар та загарбницькі їх походи на Україну,  виділити значення ліричної козацької пісні в сучасній українській державі та в нашому повсякденному житті. Дослідити  історико-культурні постаті народних ватажків доби козаччини в семіотичному просторі (</a:t>
            </a:r>
            <a:r>
              <a:rPr lang="uk-UA" sz="3800" dirty="0" err="1"/>
              <a:t>семіосфері</a:t>
            </a:r>
            <a:r>
              <a:rPr lang="uk-UA" sz="3800" dirty="0"/>
              <a:t>) української пісенної епіки. 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435280" cy="543346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Для </a:t>
            </a:r>
            <a:r>
              <a:rPr lang="ru-RU" dirty="0" err="1"/>
              <a:t>досягнення</a:t>
            </a:r>
            <a:r>
              <a:rPr lang="ru-RU" dirty="0"/>
              <a:t> мети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b="1" dirty="0" err="1"/>
              <a:t>завдання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err="1"/>
              <a:t>Систематизувати</a:t>
            </a:r>
            <a:r>
              <a:rPr lang="ru-RU" dirty="0"/>
              <a:t> та </a:t>
            </a:r>
            <a:r>
              <a:rPr lang="ru-RU" dirty="0" err="1"/>
              <a:t>узагальнити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розробок</a:t>
            </a:r>
            <a:r>
              <a:rPr lang="ru-RU" dirty="0"/>
              <a:t>,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сучасний</a:t>
            </a:r>
            <a:r>
              <a:rPr lang="ru-RU" dirty="0"/>
              <a:t> стан </a:t>
            </a:r>
            <a:r>
              <a:rPr lang="ru-RU" dirty="0" err="1"/>
              <a:t>дослідженості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r>
              <a:rPr lang="ru-RU" dirty="0" err="1"/>
              <a:t>Систематизувати</a:t>
            </a:r>
            <a:r>
              <a:rPr lang="ru-RU" dirty="0"/>
              <a:t> та </a:t>
            </a:r>
            <a:r>
              <a:rPr lang="ru-RU" dirty="0" err="1"/>
              <a:t>проаналізувати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, </a:t>
            </a:r>
            <a:r>
              <a:rPr lang="ru-RU" dirty="0" err="1"/>
              <a:t>визначити</a:t>
            </a:r>
            <a:r>
              <a:rPr lang="ru-RU" dirty="0"/>
              <a:t> в них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семіосфери</a:t>
            </a:r>
            <a:r>
              <a:rPr lang="ru-RU" dirty="0"/>
              <a:t> в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</a:t>
            </a:r>
          </a:p>
          <a:p>
            <a:r>
              <a:rPr lang="uk-UA" dirty="0"/>
              <a:t>Виділити тематичні групи історичних пісень.</a:t>
            </a:r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текстологічного</a:t>
            </a:r>
            <a:r>
              <a:rPr lang="ru-RU" dirty="0"/>
              <a:t>, </a:t>
            </a:r>
            <a:r>
              <a:rPr lang="ru-RU" dirty="0" err="1"/>
              <a:t>порівняльно-історичного</a:t>
            </a:r>
            <a:r>
              <a:rPr lang="ru-RU" dirty="0"/>
              <a:t> та </a:t>
            </a:r>
            <a:r>
              <a:rPr lang="ru-RU" dirty="0" err="1"/>
              <a:t>семіотичного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постатей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ватажків</a:t>
            </a:r>
            <a:r>
              <a:rPr lang="ru-RU" dirty="0"/>
              <a:t>.</a:t>
            </a:r>
          </a:p>
          <a:p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</a:t>
            </a:r>
            <a:r>
              <a:rPr lang="ru-RU" dirty="0" err="1"/>
              <a:t>підбивши</a:t>
            </a:r>
            <a:r>
              <a:rPr lang="ru-RU" dirty="0"/>
              <a:t> </a:t>
            </a:r>
            <a:r>
              <a:rPr lang="ru-RU" dirty="0" err="1"/>
              <a:t>підсумок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викладеного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5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Цикли історичних пісень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турецько-татарських</a:t>
            </a:r>
            <a:r>
              <a:rPr lang="ru-RU" dirty="0"/>
              <a:t> </a:t>
            </a:r>
            <a:r>
              <a:rPr lang="ru-RU" dirty="0" err="1" smtClean="0"/>
              <a:t>нападів</a:t>
            </a:r>
            <a:r>
              <a:rPr lang="ru-RU" dirty="0" smtClean="0"/>
              <a:t>;</a:t>
            </a:r>
          </a:p>
          <a:p>
            <a:r>
              <a:rPr lang="uk-UA" dirty="0" smtClean="0"/>
              <a:t>про </a:t>
            </a:r>
            <a:r>
              <a:rPr lang="uk-UA" dirty="0"/>
              <a:t>козацько-польські війни, події 1648—1654 </a:t>
            </a:r>
            <a:r>
              <a:rPr lang="ru-RU" dirty="0" err="1"/>
              <a:t>pp</a:t>
            </a:r>
            <a:r>
              <a:rPr lang="uk-UA" dirty="0"/>
              <a:t>. доби </a:t>
            </a:r>
            <a:r>
              <a:rPr lang="uk-UA" dirty="0" smtClean="0"/>
              <a:t>Хмельниччини;</a:t>
            </a:r>
          </a:p>
          <a:p>
            <a:r>
              <a:rPr lang="ru-RU" dirty="0"/>
              <a:t>п</a:t>
            </a:r>
            <a:r>
              <a:rPr lang="ru-RU" dirty="0" smtClean="0"/>
              <a:t>ро </a:t>
            </a:r>
            <a:r>
              <a:rPr lang="ru-RU" dirty="0" err="1" smtClean="0"/>
              <a:t>колонізацію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Московським</a:t>
            </a:r>
            <a:r>
              <a:rPr lang="ru-RU" dirty="0"/>
              <a:t> </a:t>
            </a:r>
            <a:r>
              <a:rPr lang="ru-RU" dirty="0" err="1" smtClean="0"/>
              <a:t>царатом</a:t>
            </a:r>
            <a:r>
              <a:rPr lang="ru-RU" dirty="0" smtClean="0"/>
              <a:t>.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4752528" cy="79208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effectLst/>
              </a:rPr>
              <a:t>перший цикл</a:t>
            </a:r>
            <a:r>
              <a:rPr lang="ru-RU" dirty="0" smtClean="0">
                <a:effectLst/>
              </a:rPr>
              <a:t>: </a:t>
            </a:r>
            <a:r>
              <a:rPr lang="ru-RU" dirty="0" err="1">
                <a:effectLst/>
              </a:rPr>
              <a:t>пісні</a:t>
            </a:r>
            <a:r>
              <a:rPr lang="ru-RU" dirty="0">
                <a:effectLst/>
              </a:rPr>
              <a:t> про </a:t>
            </a:r>
            <a:r>
              <a:rPr lang="ru-RU" dirty="0" err="1">
                <a:effectLst/>
              </a:rPr>
              <a:t>боротьбу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турецько-татарських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нападів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659688" cy="4755158"/>
          </a:xfrm>
        </p:spPr>
        <p:style>
          <a:lnRef idx="1">
            <a:schemeClr val="accent3"/>
          </a:lnRef>
          <a:fillRef idx="1002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пісні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відображають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дух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епохи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ординських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нападів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не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вказуючи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місця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чи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героїв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подій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§"/>
            </a:pPr>
            <a:endParaRPr lang="uk-UA" dirty="0"/>
          </a:p>
          <a:p>
            <a:pPr>
              <a:buFont typeface="Wingdings" pitchFamily="2" charset="2"/>
              <a:buChar char="§"/>
            </a:pP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пісні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хоробрість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лицарів-захисників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їх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славну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загибель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битві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з ворогом 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0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Другий цикл</a:t>
            </a:r>
            <a:r>
              <a:rPr lang="uk-UA" sz="2800" dirty="0" smtClean="0"/>
              <a:t>: </a:t>
            </a:r>
            <a:r>
              <a:rPr lang="uk-UA" dirty="0" smtClean="0">
                <a:effectLst/>
              </a:rPr>
              <a:t>пісні </a:t>
            </a:r>
            <a:r>
              <a:rPr lang="uk-UA" dirty="0">
                <a:effectLst/>
              </a:rPr>
              <a:t>про козацько-польські війни, події 1648—1654 </a:t>
            </a:r>
            <a:r>
              <a:rPr lang="ru-RU" dirty="0" err="1">
                <a:effectLst/>
              </a:rPr>
              <a:t>pp</a:t>
            </a:r>
            <a:r>
              <a:rPr lang="uk-UA" dirty="0">
                <a:effectLst/>
              </a:rPr>
              <a:t>. доби Хмельниччини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669979"/>
          </a:xfrm>
        </p:spPr>
        <p:style>
          <a:lnRef idx="1">
            <a:schemeClr val="accent6"/>
          </a:lnRef>
          <a:fillRef idx="1003">
            <a:schemeClr val="dk2"/>
          </a:fillRef>
          <a:effectRef idx="1">
            <a:schemeClr val="accent6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загальнонародна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перемога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військової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доблесті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, 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героїзму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козаків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подвиг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історичних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осіб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 (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Хмельницький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itchFamily="34" charset="0"/>
              </a:rPr>
              <a:t>)</a:t>
            </a:r>
            <a:endParaRPr lang="uk-UA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215643" y="1751182"/>
            <a:ext cx="21602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13945" y="1751182"/>
            <a:ext cx="28803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3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Третій цикл:</a:t>
            </a:r>
            <a:r>
              <a:rPr lang="ru-RU" sz="3200" dirty="0" err="1" smtClean="0">
                <a:effectLst/>
              </a:rPr>
              <a:t>колонізація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>
                <a:effectLst/>
              </a:rPr>
              <a:t>України</a:t>
            </a:r>
            <a:r>
              <a:rPr lang="ru-RU" sz="3200" dirty="0">
                <a:effectLst/>
              </a:rPr>
              <a:t> </a:t>
            </a:r>
            <a:r>
              <a:rPr lang="ru-RU" sz="3200" dirty="0" err="1">
                <a:effectLst/>
              </a:rPr>
              <a:t>Московським</a:t>
            </a:r>
            <a:r>
              <a:rPr lang="ru-RU" sz="3200" dirty="0">
                <a:effectLst/>
              </a:rPr>
              <a:t> </a:t>
            </a:r>
            <a:r>
              <a:rPr lang="ru-RU" sz="3200" dirty="0" err="1">
                <a:effectLst/>
              </a:rPr>
              <a:t>царатом</a:t>
            </a:r>
            <a:r>
              <a:rPr lang="ru-RU" sz="3200" dirty="0">
                <a:effectLst/>
              </a:rPr>
              <a:t> </a:t>
            </a:r>
            <a:r>
              <a:rPr lang="ru-RU" sz="3200" dirty="0" err="1">
                <a:effectLst/>
              </a:rPr>
              <a:t>після</a:t>
            </a:r>
            <a:r>
              <a:rPr lang="ru-RU" sz="3200" dirty="0">
                <a:effectLst/>
              </a:rPr>
              <a:t> </a:t>
            </a:r>
            <a:r>
              <a:rPr lang="ru-RU" sz="3200" dirty="0" err="1">
                <a:effectLst/>
              </a:rPr>
              <a:t>Переяславської</a:t>
            </a:r>
            <a:r>
              <a:rPr lang="ru-RU" sz="3200" dirty="0">
                <a:effectLst/>
              </a:rPr>
              <a:t> угоди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 </a:t>
            </a:r>
            <a:r>
              <a:rPr lang="ru-RU" dirty="0" err="1"/>
              <a:t>нарікання</a:t>
            </a:r>
            <a:r>
              <a:rPr lang="ru-RU" dirty="0"/>
              <a:t> на </a:t>
            </a:r>
            <a:r>
              <a:rPr lang="ru-RU" dirty="0" err="1"/>
              <a:t>нерозважний</a:t>
            </a:r>
            <a:r>
              <a:rPr lang="ru-RU" dirty="0"/>
              <a:t> союз з </a:t>
            </a:r>
            <a:r>
              <a:rPr lang="ru-RU" dirty="0" err="1" smtClean="0"/>
              <a:t>Москвою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Руїни</a:t>
            </a:r>
            <a:r>
              <a:rPr lang="ru-RU" dirty="0"/>
              <a:t> — </a:t>
            </a:r>
            <a:r>
              <a:rPr lang="ru-RU" dirty="0" err="1"/>
              <a:t>підступне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1775 року </a:t>
            </a:r>
            <a:r>
              <a:rPr lang="ru-RU" dirty="0" err="1"/>
              <a:t>Запорізької</a:t>
            </a:r>
            <a:r>
              <a:rPr lang="ru-RU" dirty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9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Оспівано  в історичних піснях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Хмельницький, Залізняк, Нечаєв, Морозенко, Сава Чалий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</TotalTime>
  <Words>541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Відображення козацької доби в історичних піснях</vt:lpstr>
      <vt:lpstr>Презентация PowerPoint</vt:lpstr>
      <vt:lpstr>Презентация PowerPoint</vt:lpstr>
      <vt:lpstr>Презентация PowerPoint</vt:lpstr>
      <vt:lpstr>Цикли історичних пісень</vt:lpstr>
      <vt:lpstr>перший цикл: пісні про боротьбу проти турецько-татарських нападів</vt:lpstr>
      <vt:lpstr>Другий цикл: пісні про козацько-польські війни, події 1648—1654 pp. доби Хмельниччини</vt:lpstr>
      <vt:lpstr>Третій цикл:колонізація України Московським царатом після Переяславської угоди</vt:lpstr>
      <vt:lpstr>Оспівано  в історичних піснях</vt:lpstr>
      <vt:lpstr>Дослідники  історичних  пісень:</vt:lpstr>
      <vt:lpstr>Висновки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Tr260413m</dc:creator>
  <cp:lastModifiedBy>Tr260413m</cp:lastModifiedBy>
  <cp:revision>8</cp:revision>
  <dcterms:created xsi:type="dcterms:W3CDTF">2013-11-20T19:36:30Z</dcterms:created>
  <dcterms:modified xsi:type="dcterms:W3CDTF">2013-11-20T21:00:05Z</dcterms:modified>
</cp:coreProperties>
</file>