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1" d="100"/>
          <a:sy n="71" d="100"/>
        </p:scale>
        <p:origin x="-135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\&#1056;&#1072;&#1073;&#1086;&#1095;&#1080;&#1081;%20&#1089;&#1090;&#1086;&#1083;\&#1044;&#1083;&#1103;%20&#1053;&#1072;\Zhdankn-Vasil_-Vsyakomu-gorodu-nrav--prava(muzikoff.net).mp3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4357694"/>
            <a:ext cx="6400800" cy="1752600"/>
          </a:xfrm>
        </p:spPr>
        <p:txBody>
          <a:bodyPr/>
          <a:lstStyle/>
          <a:p>
            <a:pPr algn="r"/>
            <a:r>
              <a:rPr lang="uk-UA" dirty="0" smtClean="0"/>
              <a:t>Презентацію підготував </a:t>
            </a:r>
          </a:p>
          <a:p>
            <a:pPr algn="r"/>
            <a:r>
              <a:rPr lang="uk-UA" dirty="0" smtClean="0"/>
              <a:t>учень 10класу</a:t>
            </a:r>
          </a:p>
          <a:p>
            <a:pPr algn="r"/>
            <a:r>
              <a:rPr lang="uk-UA" dirty="0" err="1" smtClean="0"/>
              <a:t>Макарівського</a:t>
            </a:r>
            <a:r>
              <a:rPr lang="uk-UA" dirty="0" smtClean="0"/>
              <a:t> </a:t>
            </a:r>
            <a:r>
              <a:rPr lang="uk-UA" dirty="0" err="1" smtClean="0"/>
              <a:t>нвк</a:t>
            </a:r>
            <a:r>
              <a:rPr lang="uk-UA" dirty="0" smtClean="0"/>
              <a:t> </a:t>
            </a:r>
            <a:r>
              <a:rPr lang="en-US" dirty="0" smtClean="0"/>
              <a:t>&lt;&lt;</a:t>
            </a:r>
            <a:r>
              <a:rPr lang="ru-RU" dirty="0" err="1" smtClean="0"/>
              <a:t>Зош</a:t>
            </a:r>
            <a:r>
              <a:rPr lang="ru-RU" dirty="0" smtClean="0"/>
              <a:t> </a:t>
            </a:r>
            <a:r>
              <a:rPr lang="en-US" dirty="0" smtClean="0"/>
              <a:t>I </a:t>
            </a:r>
            <a:r>
              <a:rPr lang="ru-RU" dirty="0" err="1" smtClean="0"/>
              <a:t>ст</a:t>
            </a:r>
            <a:r>
              <a:rPr lang="ru-RU" dirty="0" smtClean="0"/>
              <a:t> –</a:t>
            </a:r>
          </a:p>
          <a:p>
            <a:pPr algn="r"/>
            <a:r>
              <a:rPr lang="ru-RU" dirty="0" err="1" smtClean="0"/>
              <a:t>Районна</a:t>
            </a:r>
            <a:r>
              <a:rPr lang="ru-RU" dirty="0" smtClean="0"/>
              <a:t> </a:t>
            </a:r>
            <a:r>
              <a:rPr lang="ru-RU" dirty="0" err="1" smtClean="0"/>
              <a:t>гымназ</a:t>
            </a:r>
            <a:r>
              <a:rPr lang="uk-UA" dirty="0" smtClean="0"/>
              <a:t>і</a:t>
            </a:r>
            <a:r>
              <a:rPr lang="ru-RU" dirty="0" smtClean="0"/>
              <a:t>я</a:t>
            </a:r>
            <a:r>
              <a:rPr lang="en-US" dirty="0" smtClean="0"/>
              <a:t>&gt;&gt;</a:t>
            </a:r>
            <a:endParaRPr lang="uk-UA" dirty="0" smtClean="0"/>
          </a:p>
          <a:p>
            <a:pPr algn="r"/>
            <a:r>
              <a:rPr lang="uk-UA" dirty="0" err="1" smtClean="0"/>
              <a:t>Горбецький</a:t>
            </a:r>
            <a:r>
              <a:rPr lang="uk-UA" dirty="0" smtClean="0"/>
              <a:t> </a:t>
            </a:r>
            <a:r>
              <a:rPr lang="uk-UA" dirty="0" err="1" smtClean="0"/>
              <a:t>назар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Презентац</a:t>
            </a:r>
            <a:r>
              <a:rPr lang="uk-UA" dirty="0" err="1" smtClean="0"/>
              <a:t>ія</a:t>
            </a:r>
            <a:r>
              <a:rPr lang="uk-UA" dirty="0" smtClean="0"/>
              <a:t> на тему </a:t>
            </a:r>
            <a:r>
              <a:rPr lang="en-US" dirty="0" smtClean="0"/>
              <a:t>: </a:t>
            </a:r>
            <a:r>
              <a:rPr lang="ru-RU" dirty="0" smtClean="0"/>
              <a:t>Шляхи </a:t>
            </a:r>
            <a:r>
              <a:rPr lang="uk-UA" dirty="0" smtClean="0"/>
              <a:t>істини у творчості мандрівного філософа Григорія Сковороди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500570"/>
            <a:ext cx="5072098" cy="1544770"/>
          </a:xfrm>
        </p:spPr>
        <p:txBody>
          <a:bodyPr>
            <a:noAutofit/>
          </a:bodyPr>
          <a:lstStyle/>
          <a:p>
            <a:r>
              <a:rPr lang="vi-VN" sz="2000" dirty="0" smtClean="0">
                <a:solidFill>
                  <a:srgbClr val="FF0000"/>
                </a:solidFill>
              </a:rPr>
              <a:t>Григо́рій Са́вич Сковорода́ </a:t>
            </a:r>
            <a:r>
              <a:rPr lang="vi-VN" sz="2000" dirty="0" smtClean="0">
                <a:solidFill>
                  <a:srgbClr val="FF0000"/>
                </a:solidFill>
              </a:rPr>
              <a:t>( </a:t>
            </a:r>
            <a:r>
              <a:rPr lang="vi-VN" sz="2000" dirty="0" smtClean="0">
                <a:solidFill>
                  <a:srgbClr val="FF0000"/>
                </a:solidFill>
              </a:rPr>
              <a:t>22 </a:t>
            </a:r>
            <a:r>
              <a:rPr lang="vi-VN" sz="2000" dirty="0" smtClean="0">
                <a:solidFill>
                  <a:srgbClr val="FF0000"/>
                </a:solidFill>
              </a:rPr>
              <a:t>листопада</a:t>
            </a:r>
            <a:r>
              <a:rPr lang="uk-UA" sz="2000" dirty="0" smtClean="0">
                <a:solidFill>
                  <a:srgbClr val="FF0000"/>
                </a:solidFill>
              </a:rPr>
              <a:t>,</a:t>
            </a:r>
            <a:r>
              <a:rPr lang="vi-VN" sz="2000" dirty="0" smtClean="0">
                <a:solidFill>
                  <a:srgbClr val="FF0000"/>
                </a:solidFill>
              </a:rPr>
              <a:t> 1722</a:t>
            </a:r>
            <a:r>
              <a:rPr lang="uk-UA" sz="2000" dirty="0" smtClean="0">
                <a:solidFill>
                  <a:srgbClr val="FF0000"/>
                </a:solidFill>
              </a:rPr>
              <a:t> р</a:t>
            </a:r>
            <a:r>
              <a:rPr lang="vi-VN" sz="2000" dirty="0" smtClean="0">
                <a:solidFill>
                  <a:srgbClr val="FF0000"/>
                </a:solidFill>
              </a:rPr>
              <a:t>, </a:t>
            </a:r>
            <a:r>
              <a:rPr lang="vi-VN" sz="2000" dirty="0" smtClean="0">
                <a:solidFill>
                  <a:srgbClr val="FF0000"/>
                </a:solidFill>
              </a:rPr>
              <a:t>Чорнухи, Лубенський полк — </a:t>
            </a:r>
            <a:r>
              <a:rPr lang="vi-VN" sz="2000" dirty="0" smtClean="0">
                <a:solidFill>
                  <a:srgbClr val="FF0000"/>
                </a:solidFill>
              </a:rPr>
              <a:t> </a:t>
            </a:r>
            <a:r>
              <a:rPr lang="vi-VN" sz="2000" dirty="0" smtClean="0">
                <a:solidFill>
                  <a:srgbClr val="FF0000"/>
                </a:solidFill>
              </a:rPr>
              <a:t>29 </a:t>
            </a:r>
            <a:r>
              <a:rPr lang="vi-VN" sz="2000" dirty="0" smtClean="0">
                <a:solidFill>
                  <a:srgbClr val="FF0000"/>
                </a:solidFill>
              </a:rPr>
              <a:t>жовтня </a:t>
            </a:r>
            <a:r>
              <a:rPr lang="vi-VN" sz="2000" dirty="0" smtClean="0">
                <a:solidFill>
                  <a:srgbClr val="FF0000"/>
                </a:solidFill>
              </a:rPr>
              <a:t>1794, Іванівка, Харківщина) — український просвітитель-гуманіст, філософ, поет, педагог.</a:t>
            </a:r>
            <a:br>
              <a:rPr lang="vi-VN" sz="2000" dirty="0" smtClean="0">
                <a:solidFill>
                  <a:srgbClr val="FF0000"/>
                </a:solidFill>
              </a:rPr>
            </a:br>
            <a:r>
              <a:rPr lang="vi-VN" sz="2000" dirty="0" smtClean="0">
                <a:solidFill>
                  <a:srgbClr val="FF0000"/>
                </a:solidFill>
              </a:rPr>
              <a:t/>
            </a:r>
            <a:br>
              <a:rPr lang="vi-VN" sz="2000" dirty="0" smtClean="0">
                <a:solidFill>
                  <a:srgbClr val="FF0000"/>
                </a:solidFill>
              </a:rPr>
            </a:br>
            <a:r>
              <a:rPr lang="vi-VN" sz="2000" dirty="0" smtClean="0">
                <a:solidFill>
                  <a:srgbClr val="FF0000"/>
                </a:solidFill>
              </a:rPr>
              <a:t>Освіту здобув у Києво-Могилянській академії. Переслідуваний світськими та духовними властями, з 1770-х років вів життя мандрівного філософа. У філософських діалогах і трактатах біблійна проблематика переплітається з ідеями платонізму та стоїцизму. 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200px-Григорий_Сковорода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572131" y="1571612"/>
            <a:ext cx="3192467" cy="435771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42" y="3786190"/>
            <a:ext cx="6500858" cy="1714512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Твори Сковороди за </a:t>
            </a:r>
            <a:r>
              <a:rPr lang="ru-RU" sz="2400" dirty="0" err="1" smtClean="0">
                <a:solidFill>
                  <a:srgbClr val="FF0000"/>
                </a:solidFill>
              </a:rPr>
              <a:t>життя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друкувались</a:t>
            </a:r>
            <a:r>
              <a:rPr lang="ru-RU" sz="2400" dirty="0" smtClean="0">
                <a:solidFill>
                  <a:srgbClr val="FF0000"/>
                </a:solidFill>
              </a:rPr>
              <a:t> сотнями </a:t>
            </a:r>
            <a:r>
              <a:rPr lang="ru-RU" sz="2400" dirty="0" err="1" smtClean="0">
                <a:solidFill>
                  <a:srgbClr val="FF0000"/>
                </a:solidFill>
              </a:rPr>
              <a:t>екземплярів</a:t>
            </a:r>
            <a:r>
              <a:rPr lang="ru-RU" sz="2400" dirty="0" smtClean="0">
                <a:solidFill>
                  <a:srgbClr val="FF0000"/>
                </a:solidFill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</a:rPr>
              <a:t>бо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тодішня</a:t>
            </a:r>
            <a:r>
              <a:rPr lang="ru-RU" sz="2400" dirty="0" smtClean="0">
                <a:solidFill>
                  <a:srgbClr val="FF0000"/>
                </a:solidFill>
              </a:rPr>
              <a:t> цензура </a:t>
            </a:r>
            <a:r>
              <a:rPr lang="ru-RU" sz="2400" dirty="0" err="1" smtClean="0">
                <a:solidFill>
                  <a:srgbClr val="FF0000"/>
                </a:solidFill>
              </a:rPr>
              <a:t>знайшла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їх</a:t>
            </a:r>
            <a:r>
              <a:rPr lang="ru-RU" sz="2400" dirty="0" smtClean="0">
                <a:solidFill>
                  <a:srgbClr val="FF0000"/>
                </a:solidFill>
              </a:rPr>
              <a:t> «</a:t>
            </a:r>
            <a:r>
              <a:rPr lang="ru-RU" sz="2400" dirty="0" err="1" smtClean="0">
                <a:solidFill>
                  <a:srgbClr val="FF0000"/>
                </a:solidFill>
              </a:rPr>
              <a:t>противними</a:t>
            </a:r>
            <a:r>
              <a:rPr lang="ru-RU" sz="2400" dirty="0" smtClean="0">
                <a:solidFill>
                  <a:srgbClr val="FF0000"/>
                </a:solidFill>
              </a:rPr>
              <a:t> Святому </a:t>
            </a:r>
            <a:r>
              <a:rPr lang="ru-RU" sz="2400" dirty="0" err="1" smtClean="0">
                <a:solidFill>
                  <a:srgbClr val="FF0000"/>
                </a:solidFill>
              </a:rPr>
              <a:t>Писанію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і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образливими</a:t>
            </a:r>
            <a:r>
              <a:rPr lang="ru-RU" sz="2400" dirty="0" smtClean="0">
                <a:solidFill>
                  <a:srgbClr val="FF0000"/>
                </a:solidFill>
              </a:rPr>
              <a:t> для </a:t>
            </a:r>
            <a:r>
              <a:rPr lang="ru-RU" sz="2400" dirty="0" err="1" smtClean="0">
                <a:solidFill>
                  <a:srgbClr val="FF0000"/>
                </a:solidFill>
              </a:rPr>
              <a:t>чернецтва</a:t>
            </a:r>
            <a:r>
              <a:rPr lang="ru-RU" sz="2400" dirty="0" smtClean="0">
                <a:solidFill>
                  <a:srgbClr val="FF0000"/>
                </a:solidFill>
              </a:rPr>
              <a:t>». </a:t>
            </a:r>
            <a:r>
              <a:rPr lang="ru-RU" sz="2400" dirty="0" err="1" smtClean="0">
                <a:solidFill>
                  <a:srgbClr val="FF0000"/>
                </a:solidFill>
              </a:rPr>
              <a:t>Вихований</a:t>
            </a:r>
            <a:r>
              <a:rPr lang="ru-RU" sz="2400" dirty="0" smtClean="0">
                <a:solidFill>
                  <a:srgbClr val="FF0000"/>
                </a:solidFill>
              </a:rPr>
              <a:t> у </a:t>
            </a:r>
            <a:r>
              <a:rPr lang="ru-RU" sz="2400" dirty="0" err="1" smtClean="0">
                <a:solidFill>
                  <a:srgbClr val="FF0000"/>
                </a:solidFill>
              </a:rPr>
              <a:t>дусі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філософічно-релігійного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навчання</a:t>
            </a:r>
            <a:r>
              <a:rPr lang="ru-RU" sz="2400" dirty="0" smtClean="0">
                <a:solidFill>
                  <a:srgbClr val="FF0000"/>
                </a:solidFill>
              </a:rPr>
              <a:t>, Сковорода повставав </a:t>
            </a:r>
            <a:r>
              <a:rPr lang="ru-RU" sz="2400" dirty="0" err="1" smtClean="0">
                <a:solidFill>
                  <a:srgbClr val="FF0000"/>
                </a:solidFill>
              </a:rPr>
              <a:t>проти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мертвої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церковної</a:t>
            </a:r>
            <a:r>
              <a:rPr lang="ru-RU" sz="2400" dirty="0" smtClean="0">
                <a:solidFill>
                  <a:srgbClr val="FF0000"/>
                </a:solidFill>
              </a:rPr>
              <a:t> схоластики та духового </a:t>
            </a:r>
            <a:r>
              <a:rPr lang="ru-RU" sz="2400" dirty="0" err="1" smtClean="0">
                <a:solidFill>
                  <a:srgbClr val="FF0000"/>
                </a:solidFill>
              </a:rPr>
              <a:t>гноблення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московського</a:t>
            </a:r>
            <a:r>
              <a:rPr lang="ru-RU" sz="2400" dirty="0" smtClean="0">
                <a:solidFill>
                  <a:srgbClr val="FF0000"/>
                </a:solidFill>
              </a:rPr>
              <a:t> «</a:t>
            </a:r>
            <a:r>
              <a:rPr lang="ru-RU" sz="2400" dirty="0" err="1" smtClean="0">
                <a:solidFill>
                  <a:srgbClr val="FF0000"/>
                </a:solidFill>
              </a:rPr>
              <a:t>православ'я</a:t>
            </a:r>
            <a:r>
              <a:rPr lang="ru-RU" sz="2400" dirty="0" smtClean="0">
                <a:solidFill>
                  <a:srgbClr val="FF0000"/>
                </a:solidFill>
              </a:rPr>
              <a:t>», </a:t>
            </a:r>
            <a:r>
              <a:rPr lang="ru-RU" sz="2400" dirty="0" err="1" smtClean="0">
                <a:solidFill>
                  <a:srgbClr val="FF0000"/>
                </a:solidFill>
              </a:rPr>
              <a:t>спираючись</a:t>
            </a:r>
            <a:r>
              <a:rPr lang="ru-RU" sz="2400" dirty="0" smtClean="0">
                <a:solidFill>
                  <a:srgbClr val="FF0000"/>
                </a:solidFill>
              </a:rPr>
              <a:t> у </a:t>
            </a:r>
            <a:r>
              <a:rPr lang="ru-RU" sz="2400" dirty="0" err="1" smtClean="0">
                <a:solidFill>
                  <a:srgbClr val="FF0000"/>
                </a:solidFill>
              </a:rPr>
              <a:t>своїй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філософії</a:t>
            </a:r>
            <a:r>
              <a:rPr lang="ru-RU" sz="2400" dirty="0" smtClean="0">
                <a:solidFill>
                  <a:srgbClr val="FF0000"/>
                </a:solidFill>
              </a:rPr>
              <a:t> на </a:t>
            </a:r>
            <a:r>
              <a:rPr lang="ru-RU" sz="2400" dirty="0" err="1" smtClean="0">
                <a:solidFill>
                  <a:srgbClr val="FF0000"/>
                </a:solidFill>
              </a:rPr>
              <a:t>Біблію</a:t>
            </a:r>
            <a:r>
              <a:rPr lang="ru-RU" sz="2400" dirty="0" smtClean="0">
                <a:solidFill>
                  <a:srgbClr val="FF0000"/>
                </a:solidFill>
              </a:rPr>
              <a:t>. Сковорода </a:t>
            </a:r>
            <a:r>
              <a:rPr lang="ru-RU" sz="2400" dirty="0" err="1" smtClean="0">
                <a:solidFill>
                  <a:srgbClr val="FF0000"/>
                </a:solidFill>
              </a:rPr>
              <a:t>повчав</a:t>
            </a:r>
            <a:r>
              <a:rPr lang="ru-RU" sz="2400" dirty="0" smtClean="0">
                <a:solidFill>
                  <a:srgbClr val="FF0000"/>
                </a:solidFill>
              </a:rPr>
              <a:t>, </a:t>
            </a:r>
            <a:r>
              <a:rPr lang="ru-RU" sz="2400" dirty="0" err="1" smtClean="0">
                <a:solidFill>
                  <a:srgbClr val="FF0000"/>
                </a:solidFill>
              </a:rPr>
              <a:t>що</a:t>
            </a:r>
            <a:r>
              <a:rPr lang="ru-RU" sz="2400" dirty="0" smtClean="0">
                <a:solidFill>
                  <a:srgbClr val="FF0000"/>
                </a:solidFill>
              </a:rPr>
              <a:t> царство </a:t>
            </a:r>
            <a:r>
              <a:rPr lang="ru-RU" sz="2400" dirty="0" err="1" smtClean="0">
                <a:solidFill>
                  <a:srgbClr val="FF0000"/>
                </a:solidFill>
              </a:rPr>
              <a:t>людини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знаходиться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всередині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неї</a:t>
            </a:r>
            <a:r>
              <a:rPr lang="ru-RU" sz="2400" dirty="0" smtClean="0">
                <a:solidFill>
                  <a:srgbClr val="FF0000"/>
                </a:solidFill>
              </a:rPr>
              <a:t>.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4" name="Содержимое 3" descr="0001.thumb_onevolume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2000240"/>
            <a:ext cx="2286016" cy="33604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Найвидатніші роботи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73786"/>
          </a:xfrm>
        </p:spPr>
        <p:txBody>
          <a:bodyPr/>
          <a:lstStyle/>
          <a:p>
            <a:r>
              <a:rPr lang="ru-RU" dirty="0" smtClean="0"/>
              <a:t>Басни </a:t>
            </a:r>
            <a:r>
              <a:rPr lang="ru-RU" dirty="0" err="1" smtClean="0"/>
              <a:t>Харьковскія</a:t>
            </a:r>
            <a:r>
              <a:rPr lang="ru-RU" dirty="0" smtClean="0"/>
              <a:t> </a:t>
            </a:r>
            <a:r>
              <a:rPr lang="ru-RU" dirty="0" smtClean="0"/>
              <a:t>  (</a:t>
            </a:r>
            <a:r>
              <a:rPr lang="ru-RU" dirty="0" smtClean="0"/>
              <a:t>Басня 1. Собаки</a:t>
            </a:r>
          </a:p>
          <a:p>
            <a:pPr>
              <a:buNone/>
            </a:pPr>
            <a:r>
              <a:rPr lang="ru-RU" dirty="0" smtClean="0"/>
              <a:t>                                            Басня </a:t>
            </a:r>
            <a:r>
              <a:rPr lang="ru-RU" dirty="0" smtClean="0"/>
              <a:t>2. Ворона и Чиж</a:t>
            </a:r>
          </a:p>
          <a:p>
            <a:pPr>
              <a:buNone/>
            </a:pPr>
            <a:r>
              <a:rPr lang="ru-RU" dirty="0" smtClean="0"/>
              <a:t>                                            Басня </a:t>
            </a:r>
            <a:r>
              <a:rPr lang="ru-RU" dirty="0" smtClean="0"/>
              <a:t>3. </a:t>
            </a:r>
            <a:r>
              <a:rPr lang="ru-RU" dirty="0" smtClean="0"/>
              <a:t>Жаворонки та </a:t>
            </a:r>
            <a:r>
              <a:rPr lang="ru-RU" dirty="0" err="1" smtClean="0"/>
              <a:t>ін</a:t>
            </a:r>
            <a:r>
              <a:rPr lang="ru-RU" dirty="0" smtClean="0"/>
              <a:t>.)</a:t>
            </a:r>
          </a:p>
          <a:p>
            <a:r>
              <a:rPr lang="ru-RU" dirty="0" err="1" smtClean="0"/>
              <a:t>Пісні</a:t>
            </a:r>
            <a:r>
              <a:rPr lang="ru-RU" dirty="0" smtClean="0"/>
              <a:t> та </a:t>
            </a:r>
            <a:r>
              <a:rPr lang="ru-RU" dirty="0" err="1" smtClean="0"/>
              <a:t>фабули</a:t>
            </a:r>
            <a:r>
              <a:rPr lang="ru-RU" dirty="0" smtClean="0"/>
              <a:t>     (</a:t>
            </a:r>
            <a:r>
              <a:rPr lang="en-US" dirty="0" smtClean="0"/>
              <a:t>De </a:t>
            </a:r>
            <a:r>
              <a:rPr lang="en-US" dirty="0" err="1" smtClean="0"/>
              <a:t>Libertate</a:t>
            </a:r>
            <a:r>
              <a:rPr lang="uk-UA" dirty="0" smtClean="0"/>
              <a:t> , </a:t>
            </a:r>
            <a:r>
              <a:rPr lang="en-US" dirty="0" err="1" smtClean="0"/>
              <a:t>Fabula</a:t>
            </a:r>
            <a:r>
              <a:rPr lang="uk-UA" dirty="0" smtClean="0"/>
              <a:t> та ін.</a:t>
            </a:r>
            <a:r>
              <a:rPr lang="ru-RU" dirty="0" smtClean="0"/>
              <a:t>) </a:t>
            </a:r>
          </a:p>
          <a:p>
            <a:r>
              <a:rPr lang="ru-RU" dirty="0" err="1" smtClean="0"/>
              <a:t>Трактати</a:t>
            </a:r>
            <a:r>
              <a:rPr lang="ru-RU" dirty="0" smtClean="0"/>
              <a:t>         </a:t>
            </a:r>
            <a:r>
              <a:rPr lang="ru-RU" dirty="0" smtClean="0"/>
              <a:t>     (</a:t>
            </a:r>
            <a:r>
              <a:rPr lang="ru-RU" dirty="0" err="1" smtClean="0"/>
              <a:t>Прокинувшись</a:t>
            </a:r>
            <a:r>
              <a:rPr lang="ru-RU" dirty="0" smtClean="0"/>
              <a:t>, </a:t>
            </a:r>
            <a:r>
              <a:rPr lang="ru-RU" dirty="0" err="1" smtClean="0"/>
              <a:t>побачили</a:t>
            </a:r>
            <a:r>
              <a:rPr lang="ru-RU" dirty="0" smtClean="0"/>
              <a:t> славу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       </a:t>
            </a:r>
            <a:r>
              <a:rPr lang="ru-RU" dirty="0" err="1" smtClean="0"/>
              <a:t>Його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.)                                                                                              </a:t>
            </a:r>
          </a:p>
          <a:p>
            <a:r>
              <a:rPr lang="ru-RU" dirty="0" err="1" smtClean="0"/>
              <a:t>Діалоги</a:t>
            </a:r>
            <a:r>
              <a:rPr lang="ru-RU" dirty="0" smtClean="0"/>
              <a:t>         </a:t>
            </a:r>
            <a:r>
              <a:rPr lang="ru-RU" dirty="0" smtClean="0"/>
              <a:t>(</a:t>
            </a:r>
            <a:r>
              <a:rPr lang="ru-RU" dirty="0" err="1" smtClean="0"/>
              <a:t>Діалог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розмова</a:t>
            </a:r>
            <a:r>
              <a:rPr lang="ru-RU" dirty="0" smtClean="0"/>
              <a:t> </a:t>
            </a:r>
            <a:r>
              <a:rPr lang="ru-RU" dirty="0" smtClean="0"/>
              <a:t>про </a:t>
            </a:r>
            <a:r>
              <a:rPr lang="ru-RU" dirty="0" err="1" smtClean="0"/>
              <a:t>давній</a:t>
            </a:r>
            <a:r>
              <a:rPr lang="ru-RU" dirty="0" smtClean="0"/>
              <a:t>  </a:t>
            </a:r>
            <a:r>
              <a:rPr lang="ru-RU" dirty="0" err="1" smtClean="0"/>
              <a:t>світ</a:t>
            </a:r>
            <a:r>
              <a:rPr lang="ru-RU" dirty="0" smtClean="0"/>
              <a:t>)</a:t>
            </a:r>
          </a:p>
          <a:p>
            <a:r>
              <a:rPr lang="uk-UA" dirty="0" smtClean="0"/>
              <a:t>Переклади   (Ода (</a:t>
            </a:r>
            <a:r>
              <a:rPr lang="en-US" dirty="0" err="1" smtClean="0"/>
              <a:t>Jesuitae</a:t>
            </a:r>
            <a:r>
              <a:rPr lang="en-US" dirty="0" smtClean="0"/>
              <a:t> </a:t>
            </a:r>
            <a:r>
              <a:rPr lang="en-US" dirty="0" err="1" smtClean="0"/>
              <a:t>Sidronii</a:t>
            </a:r>
            <a:r>
              <a:rPr lang="en-US" dirty="0" smtClean="0"/>
              <a:t> </a:t>
            </a:r>
            <a:r>
              <a:rPr lang="en-US" dirty="0" err="1" smtClean="0"/>
              <a:t>Hosii</a:t>
            </a:r>
            <a:r>
              <a:rPr lang="en-US" dirty="0" smtClean="0"/>
              <a:t>)</a:t>
            </a:r>
            <a:r>
              <a:rPr lang="uk-UA" dirty="0" smtClean="0"/>
              <a:t> та ін.)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Пісня Г.Сковороди , що дійшла до нашого часу - </a:t>
            </a:r>
            <a:r>
              <a:rPr lang="en-US" dirty="0" smtClean="0"/>
              <a:t>&lt;&lt;</a:t>
            </a:r>
            <a:r>
              <a:rPr lang="ru-RU" dirty="0" smtClean="0"/>
              <a:t>Всякому городу нрав </a:t>
            </a:r>
            <a:r>
              <a:rPr lang="uk-UA" dirty="0" smtClean="0"/>
              <a:t>і права </a:t>
            </a:r>
            <a:r>
              <a:rPr lang="ru-RU" dirty="0" smtClean="0"/>
              <a:t> </a:t>
            </a:r>
            <a:r>
              <a:rPr lang="en-US" dirty="0" smtClean="0"/>
              <a:t>&gt;&gt;</a:t>
            </a:r>
            <a:endParaRPr lang="ru-RU" dirty="0"/>
          </a:p>
        </p:txBody>
      </p:sp>
      <p:pic>
        <p:nvPicPr>
          <p:cNvPr id="4" name="Zhdankn-Vasil_-Vsyakomu-gorodu-nrav--prava(muzikoff.net).mp3">
            <a:hlinkClick r:id="" action="ppaction://media"/>
          </p:cNvPr>
          <p:cNvPicPr>
            <a:picLocks noGrp="1" noRot="1" noChangeAspect="1"/>
          </p:cNvPicPr>
          <p:nvPr>
            <p:ph sz="quarter" idx="1"/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643306" y="2928934"/>
            <a:ext cx="1527184" cy="15271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345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285860"/>
            <a:ext cx="8534400" cy="45719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rgbClr val="FF0000"/>
                </a:solidFill>
              </a:rPr>
              <a:t>Помер  </a:t>
            </a:r>
            <a:r>
              <a:rPr lang="ru-RU" sz="2200" dirty="0" smtClean="0">
                <a:solidFill>
                  <a:srgbClr val="FF0000"/>
                </a:solidFill>
              </a:rPr>
              <a:t>листопада 1794 року в </a:t>
            </a:r>
            <a:r>
              <a:rPr lang="ru-RU" sz="2200" dirty="0" err="1" smtClean="0">
                <a:solidFill>
                  <a:srgbClr val="FF0000"/>
                </a:solidFill>
              </a:rPr>
              <a:t>селі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</a:rPr>
              <a:t>Пан-Іванівка</a:t>
            </a:r>
            <a:r>
              <a:rPr lang="ru-RU" sz="2200" dirty="0" smtClean="0">
                <a:solidFill>
                  <a:srgbClr val="FF0000"/>
                </a:solidFill>
              </a:rPr>
              <a:t> (зараз </a:t>
            </a:r>
            <a:r>
              <a:rPr lang="ru-RU" sz="2200" dirty="0" err="1" smtClean="0">
                <a:solidFill>
                  <a:srgbClr val="FF0000"/>
                </a:solidFill>
              </a:rPr>
              <a:t>Сковородинівка</a:t>
            </a:r>
            <a:r>
              <a:rPr lang="ru-RU" sz="2200" dirty="0" smtClean="0">
                <a:solidFill>
                  <a:srgbClr val="FF0000"/>
                </a:solidFill>
              </a:rPr>
              <a:t>) </a:t>
            </a:r>
            <a:r>
              <a:rPr lang="ru-RU" sz="2200" dirty="0" err="1" smtClean="0">
                <a:solidFill>
                  <a:srgbClr val="FF0000"/>
                </a:solidFill>
              </a:rPr>
              <a:t>Золочівського</a:t>
            </a:r>
            <a:r>
              <a:rPr lang="ru-RU" sz="2200" dirty="0" smtClean="0">
                <a:solidFill>
                  <a:srgbClr val="FF0000"/>
                </a:solidFill>
              </a:rPr>
              <a:t> району </a:t>
            </a:r>
            <a:r>
              <a:rPr lang="ru-RU" sz="2200" dirty="0" err="1" smtClean="0">
                <a:solidFill>
                  <a:srgbClr val="FF0000"/>
                </a:solidFill>
              </a:rPr>
              <a:t>Харківської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</a:rPr>
              <a:t>області</a:t>
            </a:r>
            <a:r>
              <a:rPr lang="ru-RU" sz="2200" dirty="0" smtClean="0">
                <a:solidFill>
                  <a:srgbClr val="FF0000"/>
                </a:solidFill>
              </a:rPr>
              <a:t>. </a:t>
            </a:r>
            <a:r>
              <a:rPr lang="ru-RU" sz="2200" dirty="0" err="1" smtClean="0">
                <a:solidFill>
                  <a:srgbClr val="FF0000"/>
                </a:solidFill>
              </a:rPr>
              <a:t>Сьогодні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</a:rPr>
              <a:t>його</a:t>
            </a:r>
            <a:r>
              <a:rPr lang="ru-RU" sz="2200" dirty="0" smtClean="0">
                <a:solidFill>
                  <a:srgbClr val="FF0000"/>
                </a:solidFill>
              </a:rPr>
              <a:t> могила </a:t>
            </a:r>
            <a:r>
              <a:rPr lang="ru-RU" sz="2200" dirty="0" err="1" smtClean="0">
                <a:solidFill>
                  <a:srgbClr val="FF0000"/>
                </a:solidFill>
              </a:rPr>
              <a:t>стоїть</a:t>
            </a:r>
            <a:r>
              <a:rPr lang="ru-RU" sz="2200" dirty="0" smtClean="0">
                <a:solidFill>
                  <a:srgbClr val="FF0000"/>
                </a:solidFill>
              </a:rPr>
              <a:t> у </a:t>
            </a:r>
            <a:r>
              <a:rPr lang="ru-RU" sz="2200" dirty="0" err="1" smtClean="0">
                <a:solidFill>
                  <a:srgbClr val="FF0000"/>
                </a:solidFill>
              </a:rPr>
              <a:t>селі</a:t>
            </a:r>
            <a:r>
              <a:rPr lang="ru-RU" sz="2200" dirty="0" smtClean="0">
                <a:solidFill>
                  <a:srgbClr val="FF0000"/>
                </a:solidFill>
              </a:rPr>
              <a:t> </a:t>
            </a:r>
            <a:r>
              <a:rPr lang="ru-RU" sz="2200" dirty="0" err="1" smtClean="0">
                <a:solidFill>
                  <a:srgbClr val="FF0000"/>
                </a:solidFill>
              </a:rPr>
              <a:t>Сковородинівка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500174"/>
            <a:ext cx="3857652" cy="4786346"/>
          </a:xfrm>
        </p:spPr>
        <p:txBody>
          <a:bodyPr/>
          <a:lstStyle/>
          <a:p>
            <a:r>
              <a:rPr lang="ru-RU" dirty="0" smtClean="0"/>
              <a:t>На </a:t>
            </a:r>
            <a:r>
              <a:rPr lang="ru-RU" dirty="0" err="1" smtClean="0"/>
              <a:t>хресті</a:t>
            </a:r>
            <a:r>
              <a:rPr lang="ru-RU" dirty="0" smtClean="0"/>
              <a:t> над </a:t>
            </a:r>
            <a:r>
              <a:rPr lang="ru-RU" dirty="0" err="1" smtClean="0"/>
              <a:t>його</a:t>
            </a:r>
            <a:r>
              <a:rPr lang="ru-RU" dirty="0" smtClean="0"/>
              <a:t> могилою, на </a:t>
            </a:r>
            <a:r>
              <a:rPr lang="ru-RU" dirty="0" err="1" smtClean="0"/>
              <a:t>прохання</a:t>
            </a:r>
            <a:r>
              <a:rPr lang="ru-RU" dirty="0" smtClean="0"/>
              <a:t> самого Сковороди, написано: «</a:t>
            </a:r>
            <a:r>
              <a:rPr lang="ru-RU" dirty="0" err="1" smtClean="0"/>
              <a:t>Світ</a:t>
            </a:r>
            <a:r>
              <a:rPr lang="ru-RU" dirty="0" smtClean="0"/>
              <a:t> ловив мене, та не </a:t>
            </a:r>
            <a:r>
              <a:rPr lang="ru-RU" dirty="0" err="1" smtClean="0"/>
              <a:t>впіймав</a:t>
            </a:r>
            <a:r>
              <a:rPr lang="ru-RU" dirty="0" smtClean="0"/>
              <a:t>…».</a:t>
            </a:r>
            <a:endParaRPr lang="ru-RU" dirty="0"/>
          </a:p>
        </p:txBody>
      </p:sp>
      <p:pic>
        <p:nvPicPr>
          <p:cNvPr id="4" name="Рисунок 3" descr="4світ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2714620"/>
            <a:ext cx="5236002" cy="335758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6199074" cy="48309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err="1" smtClean="0"/>
              <a:t>Ім'я</a:t>
            </a:r>
            <a:r>
              <a:rPr lang="ru-RU" dirty="0" smtClean="0"/>
              <a:t> </a:t>
            </a:r>
            <a:r>
              <a:rPr lang="ru-RU" dirty="0" err="1" smtClean="0"/>
              <a:t>Григорія</a:t>
            </a:r>
            <a:r>
              <a:rPr lang="ru-RU" dirty="0" smtClean="0"/>
              <a:t> Савича Сковороди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наукові</a:t>
            </a:r>
            <a:r>
              <a:rPr lang="ru-RU" dirty="0" smtClean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освітні</a:t>
            </a:r>
            <a:r>
              <a:rPr lang="ru-RU" dirty="0" smtClean="0"/>
              <a:t> </a:t>
            </a:r>
            <a:r>
              <a:rPr lang="ru-RU" dirty="0" err="1" smtClean="0"/>
              <a:t>заклади</a:t>
            </a:r>
            <a:r>
              <a:rPr lang="ru-RU" dirty="0" smtClean="0"/>
              <a:t>:</a:t>
            </a:r>
          </a:p>
          <a:p>
            <a:r>
              <a:rPr lang="ru-RU" dirty="0" err="1" smtClean="0"/>
              <a:t>Інститут</a:t>
            </a:r>
            <a:r>
              <a:rPr lang="ru-RU" dirty="0" smtClean="0"/>
              <a:t> </a:t>
            </a:r>
            <a:r>
              <a:rPr lang="ru-RU" dirty="0" err="1" smtClean="0"/>
              <a:t>філософії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Григорія</a:t>
            </a:r>
            <a:r>
              <a:rPr lang="ru-RU" dirty="0" smtClean="0"/>
              <a:t> Сковороди НАН </a:t>
            </a:r>
            <a:r>
              <a:rPr lang="ru-RU" dirty="0" err="1" smtClean="0"/>
              <a:t>України</a:t>
            </a:r>
            <a:r>
              <a:rPr lang="ru-RU" dirty="0" smtClean="0"/>
              <a:t> (</a:t>
            </a:r>
            <a:r>
              <a:rPr lang="ru-RU" dirty="0" err="1" smtClean="0"/>
              <a:t>Київ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Харківський</a:t>
            </a:r>
            <a:r>
              <a:rPr lang="ru-RU" dirty="0" smtClean="0"/>
              <a:t> </a:t>
            </a:r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 err="1" smtClean="0"/>
              <a:t>педагогічний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Григорія</a:t>
            </a:r>
            <a:r>
              <a:rPr lang="ru-RU" dirty="0" smtClean="0"/>
              <a:t> Сковороди</a:t>
            </a:r>
          </a:p>
          <a:p>
            <a:r>
              <a:rPr lang="ru-RU" dirty="0" err="1" smtClean="0"/>
              <a:t>Переяслав-Хмельницький</a:t>
            </a:r>
            <a:r>
              <a:rPr lang="ru-RU" dirty="0" smtClean="0"/>
              <a:t> </a:t>
            </a:r>
            <a:r>
              <a:rPr lang="ru-RU" dirty="0" err="1" smtClean="0"/>
              <a:t>державний</a:t>
            </a:r>
            <a:r>
              <a:rPr lang="ru-RU" dirty="0" smtClean="0"/>
              <a:t> </a:t>
            </a:r>
            <a:r>
              <a:rPr lang="ru-RU" dirty="0" err="1" smtClean="0"/>
              <a:t>педагогічний</a:t>
            </a:r>
            <a:r>
              <a:rPr lang="ru-RU" dirty="0" smtClean="0"/>
              <a:t> </a:t>
            </a:r>
            <a:r>
              <a:rPr lang="ru-RU" dirty="0" err="1" smtClean="0"/>
              <a:t>університет</a:t>
            </a:r>
            <a:r>
              <a:rPr lang="ru-RU" dirty="0" smtClean="0"/>
              <a:t> </a:t>
            </a:r>
            <a:r>
              <a:rPr lang="ru-RU" dirty="0" err="1" smtClean="0"/>
              <a:t>імені</a:t>
            </a:r>
            <a:r>
              <a:rPr lang="ru-RU" dirty="0" smtClean="0"/>
              <a:t> </a:t>
            </a:r>
            <a:r>
              <a:rPr lang="ru-RU" dirty="0" err="1" smtClean="0"/>
              <a:t>Григорія</a:t>
            </a:r>
            <a:r>
              <a:rPr lang="ru-RU" dirty="0" smtClean="0"/>
              <a:t> Сковороди</a:t>
            </a:r>
            <a:endParaRPr lang="ru-RU" dirty="0"/>
          </a:p>
        </p:txBody>
      </p:sp>
      <p:pic>
        <p:nvPicPr>
          <p:cNvPr id="4" name="Рисунок 3" descr="images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3214686"/>
            <a:ext cx="2895611" cy="242889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40</TotalTime>
  <Words>286</Words>
  <PresentationFormat>Экран (4:3)</PresentationFormat>
  <Paragraphs>24</Paragraphs>
  <Slides>7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Официальная</vt:lpstr>
      <vt:lpstr>Презентація на тему : Шляхи істини у творчості мандрівного філософа Григорія Сковороди</vt:lpstr>
      <vt:lpstr>Григо́рій Са́вич Сковорода́ ( 22 листопада, 1722 р, Чорнухи, Лубенський полк —  29 жовтня 1794, Іванівка, Харківщина) — український просвітитель-гуманіст, філософ, поет, педагог.  Освіту здобув у Києво-Могилянській академії. Переслідуваний світськими та духовними властями, з 1770-х років вів життя мандрівного філософа. У філософських діалогах і трактатах біблійна проблематика переплітається з ідеями платонізму та стоїцизму. </vt:lpstr>
      <vt:lpstr>Твори Сковороди за життя друкувались сотнями екземплярів, бо тодішня цензура знайшла їх «противними Святому Писанію і образливими для чернецтва». Вихований у дусі філософічно-релігійного навчання, Сковорода повставав проти мертвої церковної схоластики та духового гноблення московського «православ'я», спираючись у своїй філософії на Біблію. Сковорода повчав, що царство людини знаходиться всередині неї.</vt:lpstr>
      <vt:lpstr>Найвидатніші роботи</vt:lpstr>
      <vt:lpstr>Пісня Г.Сковороди , що дійшла до нашого часу - &lt;&lt;Всякому городу нрав і права  &gt;&gt;</vt:lpstr>
      <vt:lpstr>Помер  листопада 1794 року в селі Пан-Іванівка (зараз Сковородинівка) Золочівського району Харківської області. Сьогодні його могила стоїть у селі Сковородинівка.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 : Шляхи істини у творчості мандрівного філософа Григорія Сковороди</dc:title>
  <cp:lastModifiedBy>Admin</cp:lastModifiedBy>
  <cp:revision>7</cp:revision>
  <dcterms:modified xsi:type="dcterms:W3CDTF">2014-11-26T20:06:40Z</dcterms:modified>
</cp:coreProperties>
</file>