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7" autoAdjust="0"/>
    <p:restoredTop sz="94708" autoAdjust="0"/>
  </p:normalViewPr>
  <p:slideViewPr>
    <p:cSldViewPr>
      <p:cViewPr varScale="1">
        <p:scale>
          <a:sx n="103" d="100"/>
          <a:sy n="103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E0BC3-6A40-4B7B-B5FC-DF844615194F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4C7BC-1FD4-4C6F-A36D-3904C6787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4C7BC-1FD4-4C6F-A36D-3904C67873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56720"/>
            <a:ext cx="6400800" cy="1752600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uk-UA" sz="4000" dirty="0" smtClean="0">
                <a:solidFill>
                  <a:schemeClr val="tx1"/>
                </a:solidFill>
              </a:rPr>
              <a:t>Творчість Т. Шевченка після заслання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13314" name="Picture 2" descr="http://cs617516.vk.me/v617516798/94b2/rNuGqYfOC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85728"/>
            <a:ext cx="5832648" cy="4583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Картини останнього періоду життя </a:t>
            </a:r>
            <a:r>
              <a:rPr lang="uk-UA" b="1" dirty="0" smtClean="0"/>
              <a:t>Шевченка</a:t>
            </a:r>
            <a:endParaRPr lang="ru-RU" dirty="0"/>
          </a:p>
        </p:txBody>
      </p:sp>
      <p:pic>
        <p:nvPicPr>
          <p:cNvPr id="4" name="Содержимое 3" descr="http://michel.hiblogger.net/img/userfiles/2011/02/21/97752/1061-qogm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71612"/>
            <a:ext cx="640871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ichel.hiblogger.net/img/userfiles/2011/02/21/97752/1062-t6xah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53395" y="1935163"/>
            <a:ext cx="323721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ichel.hiblogger.net/img/userfiles/2011/02/21/97752/1065-bnrl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57422" y="642919"/>
            <a:ext cx="3805749" cy="56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ichel.hiblogger.net/img/userfiles/2011/02/21/97752/1069-kivr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5" y="1268760"/>
            <a:ext cx="633670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ichel.hiblogger.net/img/userfiles/2011/02/21/97752/2085-9wr4q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052736"/>
            <a:ext cx="7704856" cy="50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michel.hiblogger.net/img/userfiles/2011/02/21/97752/2058-5sl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120679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Десятирічне</a:t>
            </a:r>
            <a:r>
              <a:rPr lang="ru-RU" dirty="0" smtClean="0"/>
              <a:t> </a:t>
            </a:r>
            <a:r>
              <a:rPr lang="ru-RU" dirty="0" err="1" smtClean="0"/>
              <a:t>заслання</a:t>
            </a:r>
            <a:r>
              <a:rPr lang="ru-RU" dirty="0" smtClean="0"/>
              <a:t> </a:t>
            </a:r>
            <a:r>
              <a:rPr lang="ru-RU" dirty="0" err="1" smtClean="0"/>
              <a:t>вимучило</a:t>
            </a:r>
            <a:r>
              <a:rPr lang="ru-RU" dirty="0" smtClean="0"/>
              <a:t> </a:t>
            </a:r>
            <a:r>
              <a:rPr lang="ru-RU" dirty="0" err="1" smtClean="0"/>
              <a:t>Шевченка</a:t>
            </a:r>
            <a:r>
              <a:rPr lang="ru-RU" dirty="0" smtClean="0"/>
              <a:t> </a:t>
            </a:r>
            <a:r>
              <a:rPr lang="ru-RU" dirty="0" err="1" smtClean="0"/>
              <a:t>фізично</a:t>
            </a:r>
            <a:r>
              <a:rPr lang="ru-RU" dirty="0" smtClean="0"/>
              <a:t>, але не </a:t>
            </a:r>
            <a:r>
              <a:rPr lang="ru-RU" dirty="0" err="1" smtClean="0"/>
              <a:t>зламало</a:t>
            </a:r>
            <a:r>
              <a:rPr lang="ru-RU" dirty="0" smtClean="0"/>
              <a:t> його морально.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 на волю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його </a:t>
            </a:r>
            <a:r>
              <a:rPr lang="ru-RU" dirty="0" err="1" smtClean="0"/>
              <a:t>творчості</a:t>
            </a:r>
            <a:r>
              <a:rPr lang="ru-RU" dirty="0" smtClean="0"/>
              <a:t> (1857 — 1861).  </a:t>
            </a:r>
            <a:r>
              <a:rPr lang="ru-RU" dirty="0" err="1" smtClean="0"/>
              <a:t>Найвагомішим</a:t>
            </a:r>
            <a:r>
              <a:rPr lang="ru-RU" dirty="0" smtClean="0"/>
              <a:t> </a:t>
            </a:r>
            <a:r>
              <a:rPr lang="ru-RU" dirty="0" err="1" smtClean="0"/>
              <a:t>творчим</a:t>
            </a:r>
            <a:r>
              <a:rPr lang="ru-RU" dirty="0" smtClean="0"/>
              <a:t> </a:t>
            </a:r>
            <a:r>
              <a:rPr lang="ru-RU" dirty="0" err="1" smtClean="0"/>
              <a:t>доробком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твори як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uk-UA" b="1" dirty="0" smtClean="0"/>
              <a:t>Неофіти</a:t>
            </a:r>
            <a:r>
              <a:rPr lang="en-US" b="1" dirty="0" smtClean="0"/>
              <a:t>”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389120"/>
          </a:xfrm>
        </p:spPr>
        <p:txBody>
          <a:bodyPr>
            <a:noAutofit/>
          </a:bodyPr>
          <a:lstStyle/>
          <a:p>
            <a:r>
              <a:rPr lang="uk-UA" sz="2000" dirty="0" smtClean="0"/>
              <a:t>алегорична поема,написана 1857 року. Твір був присвячений  </a:t>
            </a:r>
            <a:r>
              <a:rPr lang="uk-UA" sz="2000" dirty="0" err="1" smtClean="0"/>
              <a:t>Щепкіну</a:t>
            </a:r>
            <a:r>
              <a:rPr lang="uk-UA" sz="2000" dirty="0" smtClean="0"/>
              <a:t> М. С., близькому другові Шевченка, видатному російському актору, колишньому кріпаку, одному з основоположників сценічного реалізму.</a:t>
            </a:r>
            <a:r>
              <a:rPr lang="ru-RU" sz="2000" dirty="0" smtClean="0"/>
              <a:t> У </a:t>
            </a:r>
            <a:r>
              <a:rPr lang="ru-RU" sz="2000" dirty="0" err="1" smtClean="0"/>
              <a:t>поемі</a:t>
            </a:r>
            <a:r>
              <a:rPr lang="ru-RU" sz="2000" dirty="0" smtClean="0"/>
              <a:t> </a:t>
            </a:r>
            <a:r>
              <a:rPr lang="ru-RU" sz="2000" dirty="0" err="1" smtClean="0"/>
              <a:t>зображено</a:t>
            </a:r>
            <a:r>
              <a:rPr lang="ru-RU" sz="2000" dirty="0" smtClean="0"/>
              <a:t> </a:t>
            </a:r>
            <a:r>
              <a:rPr lang="uk-UA" sz="2000" dirty="0" smtClean="0"/>
              <a:t> переслідування перших християн римським імператором Нероном, жорстокої розправи російського царату над народними </a:t>
            </a:r>
            <a:r>
              <a:rPr lang="uk-UA" sz="2000" dirty="0" err="1" smtClean="0"/>
              <a:t>будителями</a:t>
            </a:r>
            <a:r>
              <a:rPr lang="uk-UA" sz="2000" dirty="0" smtClean="0"/>
              <a:t>. Поема складається з 14 розділів.</a:t>
            </a:r>
            <a:r>
              <a:rPr lang="ru-RU" sz="2000" dirty="0" smtClean="0"/>
              <a:t> У </a:t>
            </a:r>
            <a:r>
              <a:rPr lang="ru-RU" sz="2000" dirty="0" err="1" smtClean="0"/>
              <a:t>Неофітах</a:t>
            </a:r>
            <a:r>
              <a:rPr lang="ru-RU" sz="2000" dirty="0" smtClean="0"/>
              <a:t>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наявні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образи</a:t>
            </a:r>
            <a:r>
              <a:rPr lang="ru-RU" sz="2000" dirty="0" smtClean="0"/>
              <a:t> </a:t>
            </a:r>
            <a:r>
              <a:rPr lang="ru-RU" sz="2000" dirty="0" err="1" smtClean="0"/>
              <a:t>символи</a:t>
            </a:r>
            <a:r>
              <a:rPr lang="ru-RU" sz="2000" dirty="0" smtClean="0"/>
              <a:t> </a:t>
            </a:r>
            <a:r>
              <a:rPr lang="ru-RU" sz="2000" dirty="0" err="1" smtClean="0"/>
              <a:t>як:Алкід</a:t>
            </a:r>
            <a:r>
              <a:rPr lang="ru-RU" sz="2000" dirty="0" smtClean="0"/>
              <a:t> – </a:t>
            </a:r>
            <a:r>
              <a:rPr lang="ru-RU" sz="2000" dirty="0" err="1" smtClean="0"/>
              <a:t>борець</a:t>
            </a:r>
            <a:r>
              <a:rPr lang="ru-RU" sz="2000" dirty="0" smtClean="0"/>
              <a:t>,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 – образ </a:t>
            </a:r>
            <a:r>
              <a:rPr lang="ru-RU" sz="2000" dirty="0" err="1" smtClean="0"/>
              <a:t>усіх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дружин, </a:t>
            </a:r>
            <a:r>
              <a:rPr lang="ru-RU" sz="2000" dirty="0" err="1" smtClean="0"/>
              <a:t>здатних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самопожертву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заради</a:t>
            </a:r>
            <a:r>
              <a:rPr lang="ru-RU" sz="2000" dirty="0" smtClean="0"/>
              <a:t> </a:t>
            </a:r>
            <a:r>
              <a:rPr lang="ru-RU" sz="2000" dirty="0" err="1" smtClean="0"/>
              <a:t>синів</a:t>
            </a:r>
            <a:r>
              <a:rPr lang="ru-RU" sz="2000" dirty="0" smtClean="0"/>
              <a:t> (</a:t>
            </a:r>
            <a:r>
              <a:rPr lang="ru-RU" sz="2000" dirty="0" err="1" smtClean="0"/>
              <a:t>чоловіків</a:t>
            </a:r>
            <a:r>
              <a:rPr lang="ru-RU" sz="2000" dirty="0" smtClean="0"/>
              <a:t>), Нерон – </a:t>
            </a:r>
            <a:r>
              <a:rPr lang="ru-RU" sz="2000" dirty="0" err="1" smtClean="0"/>
              <a:t>дурний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цар</a:t>
            </a:r>
            <a:r>
              <a:rPr lang="ru-RU" sz="2000" dirty="0" smtClean="0"/>
              <a:t>. У </a:t>
            </a:r>
            <a:r>
              <a:rPr lang="ru-RU" sz="2000" dirty="0" err="1" smtClean="0"/>
              <a:t>творі</a:t>
            </a:r>
            <a:r>
              <a:rPr lang="ru-RU" sz="2000" dirty="0" smtClean="0"/>
              <a:t> </a:t>
            </a:r>
            <a:r>
              <a:rPr lang="ru-RU" sz="2000" dirty="0" err="1" smtClean="0"/>
              <a:t>вдало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приховане</a:t>
            </a:r>
            <a:r>
              <a:rPr lang="ru-RU" sz="2000" dirty="0" smtClean="0"/>
              <a:t> </a:t>
            </a:r>
            <a:r>
              <a:rPr lang="ru-RU" sz="2000" dirty="0" err="1" smtClean="0"/>
              <a:t>тодішнє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політичне</a:t>
            </a:r>
            <a:r>
              <a:rPr lang="ru-RU" sz="2000" dirty="0" smtClean="0"/>
              <a:t> становище </a:t>
            </a:r>
            <a:r>
              <a:rPr lang="ru-RU" sz="2000" dirty="0" err="1" smtClean="0"/>
              <a:t>нашої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. </a:t>
            </a:r>
            <a:r>
              <a:rPr lang="ru-RU" sz="2000" dirty="0" err="1" smtClean="0"/>
              <a:t>Адже</a:t>
            </a:r>
            <a:r>
              <a:rPr lang="ru-RU" sz="2000" dirty="0" smtClean="0"/>
              <a:t> поет </a:t>
            </a:r>
            <a:r>
              <a:rPr lang="ru-RU" sz="2000" dirty="0" err="1" smtClean="0"/>
              <a:t>розвіює</a:t>
            </a:r>
            <a:r>
              <a:rPr lang="ru-RU" sz="2000" dirty="0" smtClean="0"/>
              <a:t> </a:t>
            </a:r>
            <a:r>
              <a:rPr lang="ru-RU" sz="2000" dirty="0" err="1" smtClean="0"/>
              <a:t>марні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сподівання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милість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царів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здатні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помилувати</a:t>
            </a:r>
            <a:r>
              <a:rPr lang="ru-RU" sz="2000" dirty="0" smtClean="0"/>
              <a:t> народ.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закликає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український</a:t>
            </a:r>
            <a:r>
              <a:rPr lang="ru-RU" sz="2000" dirty="0" smtClean="0"/>
              <a:t> народ </a:t>
            </a:r>
            <a:r>
              <a:rPr lang="ru-RU" sz="2000" dirty="0" err="1" smtClean="0"/>
              <a:t>позбутися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ілюзій</a:t>
            </a:r>
            <a:r>
              <a:rPr lang="ru-RU" sz="2000" dirty="0" smtClean="0"/>
              <a:t> </a:t>
            </a: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 smtClean="0"/>
              <a:t>панівної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верхівки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, </a:t>
            </a:r>
            <a:r>
              <a:rPr lang="ru-RU" sz="2000" dirty="0" err="1" smtClean="0"/>
              <a:t>покладаючись</a:t>
            </a:r>
            <a:r>
              <a:rPr lang="ru-RU" sz="2000" dirty="0" smtClean="0"/>
              <a:t>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на самих себе, </a:t>
            </a:r>
            <a:r>
              <a:rPr lang="ru-RU" sz="2000" dirty="0" err="1" smtClean="0"/>
              <a:t>брати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зброю</a:t>
            </a:r>
            <a:r>
              <a:rPr lang="ru-RU" sz="2000" dirty="0" smtClean="0"/>
              <a:t> в руки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відвойовувати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покращення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долі</a:t>
            </a:r>
            <a:r>
              <a:rPr lang="ru-RU" sz="2000" dirty="0" smtClean="0"/>
              <a:t> («</a:t>
            </a:r>
            <a:r>
              <a:rPr lang="ru-RU" sz="2000" dirty="0" err="1" smtClean="0"/>
              <a:t>Чи</a:t>
            </a:r>
            <a:r>
              <a:rPr lang="ru-RU" sz="2000" dirty="0" smtClean="0"/>
              <a:t> ж кат </a:t>
            </a:r>
            <a:r>
              <a:rPr lang="ru-RU" sz="2000" dirty="0" err="1" smtClean="0"/>
              <a:t>помилує</a:t>
            </a:r>
            <a:r>
              <a:rPr lang="ru-RU" sz="2000" dirty="0" smtClean="0"/>
              <a:t> кого?»).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«</a:t>
            </a:r>
            <a:r>
              <a:rPr lang="uk-UA" b="1" dirty="0" err="1" smtClean="0"/>
              <a:t>Ісаія</a:t>
            </a:r>
            <a:r>
              <a:rPr lang="uk-UA" b="1" dirty="0" smtClean="0"/>
              <a:t>. Глава 35» (1859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6400" dirty="0" smtClean="0"/>
              <a:t/>
            </a:r>
            <a:br>
              <a:rPr lang="uk-UA" sz="6400" dirty="0" smtClean="0"/>
            </a:br>
            <a:r>
              <a:rPr lang="uk-UA" sz="6400" dirty="0" smtClean="0"/>
              <a:t> У поезії висловлені мрії Шевченка про нове суспільство.</a:t>
            </a:r>
            <a:br>
              <a:rPr lang="uk-UA" sz="6400" dirty="0" smtClean="0"/>
            </a:br>
            <a:r>
              <a:rPr lang="uk-UA" sz="6400" dirty="0" smtClean="0"/>
              <a:t/>
            </a:r>
            <a:br>
              <a:rPr lang="uk-UA" sz="6400" dirty="0" smtClean="0"/>
            </a:br>
            <a:r>
              <a:rPr lang="uk-UA" sz="6400" dirty="0" smtClean="0"/>
              <a:t>Головний герой </a:t>
            </a:r>
            <a:r>
              <a:rPr lang="uk-UA" sz="6400" dirty="0" err="1" smtClean="0"/>
              <a:t>Ісаія</a:t>
            </a:r>
            <a:r>
              <a:rPr lang="uk-UA" sz="6400" dirty="0" smtClean="0"/>
              <a:t> – стародавній єврейський пророк, автор однієї з книг Біблії. I Частина</a:t>
            </a:r>
            <a:br>
              <a:rPr lang="uk-UA" sz="6400" dirty="0" smtClean="0"/>
            </a:br>
            <a:r>
              <a:rPr lang="uk-UA" sz="6400" dirty="0" smtClean="0"/>
              <a:t>Вірш починається метафоричною картиною зверненням поета до землі, яка поки що дощами «не </a:t>
            </a:r>
            <a:r>
              <a:rPr lang="uk-UA" sz="6400" dirty="0" err="1" smtClean="0"/>
              <a:t>политая</a:t>
            </a:r>
            <a:r>
              <a:rPr lang="uk-UA" sz="6400" dirty="0" smtClean="0"/>
              <a:t>», квітучими «злаками не </a:t>
            </a:r>
            <a:r>
              <a:rPr lang="uk-UA" sz="6400" dirty="0" err="1" smtClean="0"/>
              <a:t>повитая</a:t>
            </a:r>
            <a:r>
              <a:rPr lang="uk-UA" sz="6400" dirty="0" smtClean="0"/>
              <a:t>». Шевченко вітає землю з приходом весни – таким сильним є поетове бажання бачити рідну землю оновленою, омолодженою.</a:t>
            </a:r>
            <a:br>
              <a:rPr lang="uk-UA" sz="6400" dirty="0" smtClean="0"/>
            </a:br>
            <a:r>
              <a:rPr lang="uk-UA" sz="6400" dirty="0" smtClean="0"/>
              <a:t/>
            </a:r>
            <a:br>
              <a:rPr lang="uk-UA" sz="6400" dirty="0" smtClean="0"/>
            </a:br>
            <a:r>
              <a:rPr lang="uk-UA" sz="6400" dirty="0" smtClean="0"/>
              <a:t>II Частина</a:t>
            </a:r>
            <a:br>
              <a:rPr lang="uk-UA" sz="6400" dirty="0" smtClean="0"/>
            </a:br>
            <a:r>
              <a:rPr lang="uk-UA" sz="6400" dirty="0" smtClean="0"/>
              <a:t/>
            </a:r>
            <a:br>
              <a:rPr lang="uk-UA" sz="6400" dirty="0" smtClean="0"/>
            </a:br>
            <a:r>
              <a:rPr lang="uk-UA" sz="6400" dirty="0" smtClean="0"/>
              <a:t>Далі автор зображує революцію у вигляді Божого суду. Він звертається до всіх знедолених кріпаків («темних», «незрячих»), які віками терпіли наругу.</a:t>
            </a:r>
            <a:br>
              <a:rPr lang="uk-UA" sz="6400" dirty="0" smtClean="0"/>
            </a:br>
            <a:r>
              <a:rPr lang="uk-UA" sz="6400" dirty="0" smtClean="0"/>
              <a:t/>
            </a:r>
            <a:br>
              <a:rPr lang="uk-UA" sz="6400" dirty="0" smtClean="0"/>
            </a:br>
            <a:r>
              <a:rPr lang="uk-UA" sz="6400" dirty="0" smtClean="0"/>
              <a:t>ІІІ Частина</a:t>
            </a:r>
            <a:br>
              <a:rPr lang="uk-UA" sz="6400" dirty="0" smtClean="0"/>
            </a:br>
            <a:r>
              <a:rPr lang="uk-UA" sz="6400" dirty="0" smtClean="0"/>
              <a:t/>
            </a:r>
            <a:br>
              <a:rPr lang="uk-UA" sz="6400" dirty="0" smtClean="0"/>
            </a:br>
            <a:r>
              <a:rPr lang="uk-UA" sz="6400" dirty="0" smtClean="0"/>
              <a:t>Змалювання життя після революції («</a:t>
            </a:r>
            <a:r>
              <a:rPr lang="uk-UA" sz="6400" dirty="0" err="1" smtClean="0"/>
              <a:t>святая</a:t>
            </a:r>
            <a:r>
              <a:rPr lang="uk-UA" sz="6400" dirty="0" smtClean="0"/>
              <a:t> на землю правда прилетить»). Поет попереджає трудівників про раптові зміни «незрячі </a:t>
            </a:r>
            <a:r>
              <a:rPr lang="uk-UA" sz="6400" dirty="0" err="1" smtClean="0"/>
              <a:t>прозрять</a:t>
            </a:r>
            <a:r>
              <a:rPr lang="uk-UA" sz="6400" dirty="0" smtClean="0"/>
              <a:t>», «</a:t>
            </a:r>
            <a:r>
              <a:rPr lang="uk-UA" sz="6400" dirty="0" err="1" smtClean="0"/>
              <a:t>кривії</a:t>
            </a:r>
            <a:r>
              <a:rPr lang="uk-UA" sz="6400" dirty="0" smtClean="0"/>
              <a:t>, мов сарна з гаю, помайнують», «німим отверзуться уста».</a:t>
            </a:r>
          </a:p>
          <a:p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uk-UA" b="1" dirty="0" smtClean="0"/>
              <a:t>Юродивий</a:t>
            </a:r>
            <a:r>
              <a:rPr lang="en-US" b="1" dirty="0" smtClean="0"/>
              <a:t>”</a:t>
            </a:r>
            <a:r>
              <a:rPr lang="uk-UA" b="1" dirty="0" smtClean="0"/>
              <a:t>(1857)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— </a:t>
            </a:r>
            <a:r>
              <a:rPr lang="ru-RU" dirty="0" err="1" smtClean="0"/>
              <a:t>незакінчена</a:t>
            </a:r>
            <a:r>
              <a:rPr lang="ru-RU" dirty="0" smtClean="0"/>
              <a:t> поема </a:t>
            </a:r>
            <a:r>
              <a:rPr lang="uk-UA" dirty="0" smtClean="0"/>
              <a:t>Шевченка</a:t>
            </a:r>
            <a:r>
              <a:rPr lang="ru-RU" dirty="0" smtClean="0"/>
              <a:t>.</a:t>
            </a:r>
            <a:r>
              <a:rPr lang="uk-UA" dirty="0" smtClean="0"/>
              <a:t>.</a:t>
            </a:r>
            <a:r>
              <a:rPr lang="ru-RU" dirty="0" smtClean="0"/>
              <a:t>Поема написана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. Це трапилось за </a:t>
            </a:r>
            <a:r>
              <a:rPr lang="ru-RU" dirty="0" err="1" smtClean="0"/>
              <a:t>правління</a:t>
            </a:r>
            <a:r>
              <a:rPr lang="ru-RU" dirty="0" smtClean="0"/>
              <a:t> </a:t>
            </a:r>
            <a:r>
              <a:rPr lang="ru-RU" dirty="0" err="1" smtClean="0"/>
              <a:t>Миколи</a:t>
            </a:r>
            <a:r>
              <a:rPr lang="ru-RU" dirty="0" smtClean="0"/>
              <a:t> І. </a:t>
            </a:r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 smtClean="0"/>
              <a:t>київським</a:t>
            </a:r>
            <a:r>
              <a:rPr lang="ru-RU" dirty="0" smtClean="0"/>
              <a:t>, </a:t>
            </a:r>
            <a:r>
              <a:rPr lang="ru-RU" dirty="0" err="1" smtClean="0"/>
              <a:t>волинським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подільським</a:t>
            </a:r>
            <a:r>
              <a:rPr lang="ru-RU" dirty="0" smtClean="0"/>
              <a:t> генерал-губернатором був </a:t>
            </a:r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Бібіков</a:t>
            </a:r>
            <a:r>
              <a:rPr lang="ru-RU" dirty="0" smtClean="0"/>
              <a:t>, що </a:t>
            </a:r>
            <a:r>
              <a:rPr lang="ru-RU" dirty="0" err="1" smtClean="0"/>
              <a:t>втратив</a:t>
            </a:r>
            <a:r>
              <a:rPr lang="ru-RU" dirty="0" smtClean="0"/>
              <a:t> руку на </a:t>
            </a:r>
            <a:r>
              <a:rPr lang="ru-RU" dirty="0" err="1" smtClean="0"/>
              <a:t>війні</a:t>
            </a:r>
            <a:r>
              <a:rPr lang="ru-RU" dirty="0" smtClean="0"/>
              <a:t> 1812 року </a:t>
            </a:r>
            <a:r>
              <a:rPr lang="uk-UA" dirty="0" smtClean="0"/>
              <a:t>,</a:t>
            </a:r>
            <a:r>
              <a:rPr lang="ru-RU" dirty="0" smtClean="0"/>
              <a:t>тому в </a:t>
            </a:r>
            <a:r>
              <a:rPr lang="ru-RU" dirty="0" err="1" smtClean="0"/>
              <a:t>поемі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названий «Безрукий», а </a:t>
            </a:r>
            <a:r>
              <a:rPr lang="ru-RU" dirty="0" err="1" smtClean="0"/>
              <a:t>чернігівським</a:t>
            </a:r>
            <a:r>
              <a:rPr lang="ru-RU" dirty="0" smtClean="0"/>
              <a:t>, </a:t>
            </a:r>
            <a:r>
              <a:rPr lang="ru-RU" dirty="0" err="1" smtClean="0"/>
              <a:t>полтавським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харківським</a:t>
            </a:r>
            <a:r>
              <a:rPr lang="ru-RU" dirty="0" smtClean="0"/>
              <a:t> генерал-губернатором був </a:t>
            </a:r>
            <a:r>
              <a:rPr lang="ru-RU" dirty="0" err="1" smtClean="0"/>
              <a:t>Микола</a:t>
            </a:r>
            <a:r>
              <a:rPr lang="ru-RU" dirty="0" smtClean="0"/>
              <a:t> Долгоруков. Чиновник </a:t>
            </a:r>
            <a:r>
              <a:rPr lang="ru-RU" dirty="0" err="1" smtClean="0"/>
              <a:t>Матвєєв</a:t>
            </a:r>
            <a:r>
              <a:rPr lang="ru-RU" dirty="0" smtClean="0"/>
              <a:t>, </a:t>
            </a:r>
            <a:r>
              <a:rPr lang="ru-RU" dirty="0" err="1" smtClean="0"/>
              <a:t>публічно</a:t>
            </a:r>
            <a:r>
              <a:rPr lang="ru-RU" dirty="0" smtClean="0"/>
              <a:t> (в </a:t>
            </a:r>
            <a:r>
              <a:rPr lang="ru-RU" dirty="0" err="1" smtClean="0"/>
              <a:t>церкві</a:t>
            </a:r>
            <a:r>
              <a:rPr lang="ru-RU" dirty="0" smtClean="0"/>
              <a:t>) дав </a:t>
            </a:r>
            <a:r>
              <a:rPr lang="ru-RU" dirty="0" err="1" smtClean="0"/>
              <a:t>ляпаса</a:t>
            </a:r>
            <a:r>
              <a:rPr lang="ru-RU" dirty="0" smtClean="0"/>
              <a:t> </a:t>
            </a:r>
            <a:r>
              <a:rPr lang="ru-RU" dirty="0" err="1" smtClean="0"/>
              <a:t>керівникові</a:t>
            </a:r>
            <a:r>
              <a:rPr lang="ru-RU" dirty="0" smtClean="0"/>
              <a:t> </a:t>
            </a:r>
            <a:r>
              <a:rPr lang="ru-RU" dirty="0" err="1" smtClean="0"/>
              <a:t>генерал-губернаторської</a:t>
            </a:r>
            <a:r>
              <a:rPr lang="ru-RU" dirty="0" smtClean="0"/>
              <a:t> </a:t>
            </a:r>
            <a:r>
              <a:rPr lang="ru-RU" dirty="0" err="1" smtClean="0"/>
              <a:t>канцелярії</a:t>
            </a:r>
            <a:r>
              <a:rPr lang="ru-RU" dirty="0" smtClean="0"/>
              <a:t> </a:t>
            </a:r>
            <a:r>
              <a:rPr lang="ru-RU" dirty="0" err="1" smtClean="0"/>
              <a:t>хабарникові</a:t>
            </a:r>
            <a:r>
              <a:rPr lang="ru-RU" dirty="0" smtClean="0"/>
              <a:t> М. Е. Писареву, за що був </a:t>
            </a:r>
            <a:r>
              <a:rPr lang="ru-RU" dirty="0" err="1" smtClean="0"/>
              <a:t>покараний</a:t>
            </a:r>
            <a:r>
              <a:rPr lang="ru-RU" dirty="0" smtClean="0"/>
              <a:t> каторгою. У </a:t>
            </a:r>
            <a:r>
              <a:rPr lang="ru-RU" dirty="0" err="1" smtClean="0"/>
              <a:t>поемі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епізод</a:t>
            </a:r>
            <a:r>
              <a:rPr lang="ru-RU" dirty="0" smtClean="0"/>
              <a:t> </a:t>
            </a:r>
            <a:r>
              <a:rPr lang="ru-RU" dirty="0" err="1" smtClean="0"/>
              <a:t>пов'язується</a:t>
            </a:r>
            <a:r>
              <a:rPr lang="ru-RU" dirty="0" smtClean="0"/>
              <a:t> із особою генерал-губернатора — </a:t>
            </a:r>
            <a:r>
              <a:rPr lang="ru-RU" dirty="0" err="1" smtClean="0"/>
              <a:t>Бібікова</a:t>
            </a:r>
            <a:r>
              <a:rPr lang="ru-RU" dirty="0" smtClean="0"/>
              <a:t>. Поет </a:t>
            </a:r>
            <a:r>
              <a:rPr lang="ru-RU" dirty="0" err="1" smtClean="0"/>
              <a:t>вважає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вчинок</a:t>
            </a:r>
            <a:r>
              <a:rPr lang="ru-RU" dirty="0" smtClean="0"/>
              <a:t> </a:t>
            </a:r>
            <a:r>
              <a:rPr lang="ru-RU" dirty="0" err="1" smtClean="0"/>
              <a:t>похвальним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геройським</a:t>
            </a:r>
            <a:r>
              <a:rPr lang="ru-RU" dirty="0" smtClean="0"/>
              <a:t>. </a:t>
            </a:r>
            <a:r>
              <a:rPr lang="ru-RU" i="1" dirty="0" smtClean="0"/>
              <a:t>...</a:t>
            </a:r>
            <a:r>
              <a:rPr lang="ru-RU" i="1" dirty="0" err="1" smtClean="0"/>
              <a:t>Найшовсь-таки</a:t>
            </a:r>
            <a:r>
              <a:rPr lang="ru-RU" i="1" dirty="0" smtClean="0"/>
              <a:t> один </a:t>
            </a:r>
            <a:r>
              <a:rPr lang="ru-RU" i="1" dirty="0" err="1" smtClean="0"/>
              <a:t>козак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міліона</a:t>
            </a:r>
            <a:r>
              <a:rPr lang="ru-RU" i="1" dirty="0" smtClean="0"/>
              <a:t> </a:t>
            </a:r>
            <a:r>
              <a:rPr lang="ru-RU" i="1" dirty="0" err="1" smtClean="0"/>
              <a:t>свинопасів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Що царство все </a:t>
            </a:r>
            <a:r>
              <a:rPr lang="ru-RU" i="1" dirty="0" err="1" smtClean="0"/>
              <a:t>оголосив</a:t>
            </a:r>
            <a:r>
              <a:rPr lang="ru-RU" i="1" dirty="0" smtClean="0"/>
              <a:t> —</a:t>
            </a:r>
            <a:br>
              <a:rPr lang="ru-RU" i="1" dirty="0" smtClean="0"/>
            </a:br>
            <a:r>
              <a:rPr lang="ru-RU" i="1" dirty="0" smtClean="0"/>
              <a:t>Сатрапа в морду затопив.</a:t>
            </a:r>
            <a:br>
              <a:rPr lang="ru-RU" i="1" dirty="0" smtClean="0"/>
            </a:br>
            <a:r>
              <a:rPr lang="ru-RU" i="1" dirty="0" smtClean="0"/>
              <a:t>А </a:t>
            </a:r>
            <a:r>
              <a:rPr lang="ru-RU" i="1" dirty="0" err="1" smtClean="0"/>
              <a:t>ви</a:t>
            </a:r>
            <a:r>
              <a:rPr lang="ru-RU" i="1" dirty="0" smtClean="0"/>
              <a:t> — </a:t>
            </a:r>
            <a:r>
              <a:rPr lang="ru-RU" i="1" dirty="0" err="1" smtClean="0"/>
              <a:t>юродиві</a:t>
            </a:r>
            <a:r>
              <a:rPr lang="ru-RU" i="1" dirty="0" smtClean="0"/>
              <a:t> — </a:t>
            </a:r>
            <a:r>
              <a:rPr lang="ru-RU" i="1" dirty="0" err="1" smtClean="0"/>
              <a:t>тим</a:t>
            </a:r>
            <a:r>
              <a:rPr lang="ru-RU" i="1" dirty="0" smtClean="0"/>
              <a:t> часом,</a:t>
            </a:r>
            <a:br>
              <a:rPr lang="ru-RU" i="1" dirty="0" smtClean="0"/>
            </a:br>
            <a:r>
              <a:rPr lang="ru-RU" i="1" dirty="0" err="1" smtClean="0"/>
              <a:t>Поки</a:t>
            </a:r>
            <a:r>
              <a:rPr lang="ru-RU" i="1" dirty="0" smtClean="0"/>
              <a:t> </a:t>
            </a:r>
            <a:r>
              <a:rPr lang="ru-RU" i="1" dirty="0" err="1" smtClean="0"/>
              <a:t>нездужає</a:t>
            </a:r>
            <a:r>
              <a:rPr lang="ru-RU" i="1" dirty="0" smtClean="0"/>
              <a:t> капрал,</a:t>
            </a:r>
            <a:br>
              <a:rPr lang="ru-RU" i="1" dirty="0" smtClean="0"/>
            </a:br>
            <a:r>
              <a:rPr lang="ru-RU" i="1" dirty="0" err="1" smtClean="0"/>
              <a:t>Ви</a:t>
            </a:r>
            <a:r>
              <a:rPr lang="ru-RU" i="1" dirty="0" smtClean="0"/>
              <a:t> огласили </a:t>
            </a:r>
            <a:r>
              <a:rPr lang="ru-RU" i="1" dirty="0" err="1" smtClean="0"/>
              <a:t>юродивим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Святого </a:t>
            </a:r>
            <a:r>
              <a:rPr lang="ru-RU" i="1" dirty="0" err="1" smtClean="0"/>
              <a:t>лицаря</a:t>
            </a:r>
            <a:r>
              <a:rPr lang="ru-RU" i="1" dirty="0" smtClean="0"/>
              <a:t>...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«Молитва» (1860)</a:t>
            </a:r>
            <a:r>
              <a:rPr lang="uk-UA" dirty="0" smtClean="0"/>
              <a:t>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Поезія належить до нелегальних творів Т. Шевченка. У ній поєднуються два протилежні мотиви </a:t>
            </a:r>
            <a:r>
              <a:rPr lang="uk-UA" dirty="0" err="1" smtClean="0"/>
              <a:t>цареборства</a:t>
            </a:r>
            <a:r>
              <a:rPr lang="uk-UA" dirty="0" smtClean="0"/>
              <a:t> і народолюбства. Складається твір з чотирьох частин, написаних у різні дні наприкінці травня 1860 р.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Звертаючись до Бога, поет просить покарання для катів («і пута </a:t>
            </a:r>
            <a:r>
              <a:rPr lang="uk-UA" dirty="0" err="1" smtClean="0"/>
              <a:t>кутії</a:t>
            </a:r>
            <a:r>
              <a:rPr lang="uk-UA" dirty="0" smtClean="0"/>
              <a:t> пошли»), допомоги для трудового люду («свою ти силу </a:t>
            </a:r>
            <a:r>
              <a:rPr lang="uk-UA" dirty="0" err="1" smtClean="0"/>
              <a:t>ниспошли</a:t>
            </a:r>
            <a:r>
              <a:rPr lang="uk-UA" dirty="0" smtClean="0"/>
              <a:t>»), «любов, сердечний рай, і більш нічого» для себе. Для тих, хто чистий серцем, «постав ангели свої».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Головна думка поезії міститься в рядках;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 всім нам вкупі на землі </a:t>
            </a:r>
            <a:r>
              <a:rPr lang="uk-UA" dirty="0" err="1" smtClean="0"/>
              <a:t>Єдиномисліє</a:t>
            </a:r>
            <a:r>
              <a:rPr lang="uk-UA" dirty="0" smtClean="0"/>
              <a:t> подай І </a:t>
            </a:r>
            <a:r>
              <a:rPr lang="uk-UA" dirty="0" err="1" smtClean="0"/>
              <a:t>братолюбіє</a:t>
            </a:r>
            <a:r>
              <a:rPr lang="uk-UA" dirty="0" smtClean="0"/>
              <a:t> пошли.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Тільки там, де є злагода і мир, є майбутнє.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/>
              <a:t>Триптих </a:t>
            </a:r>
            <a:r>
              <a:rPr lang="en-US" i="1" dirty="0" smtClean="0"/>
              <a:t>“</a:t>
            </a:r>
            <a:r>
              <a:rPr lang="uk-UA" i="1" dirty="0" smtClean="0"/>
              <a:t>Муза</a:t>
            </a:r>
            <a:r>
              <a:rPr lang="en-US" i="1" dirty="0" smtClean="0"/>
              <a:t>”</a:t>
            </a:r>
            <a:r>
              <a:rPr lang="uk-UA" i="1" dirty="0" smtClean="0"/>
              <a:t>,</a:t>
            </a:r>
            <a:r>
              <a:rPr lang="en-US" i="1" dirty="0" smtClean="0"/>
              <a:t>”</a:t>
            </a:r>
            <a:r>
              <a:rPr lang="uk-UA" i="1" dirty="0" smtClean="0"/>
              <a:t>Доля</a:t>
            </a:r>
            <a:r>
              <a:rPr lang="en-US" i="1" dirty="0" smtClean="0"/>
              <a:t>”</a:t>
            </a:r>
            <a:r>
              <a:rPr lang="uk-UA" i="1" dirty="0" smtClean="0"/>
              <a:t> і </a:t>
            </a:r>
            <a:r>
              <a:rPr lang="en-US" i="1" dirty="0" smtClean="0"/>
              <a:t>“</a:t>
            </a:r>
            <a:r>
              <a:rPr lang="uk-UA" i="1" dirty="0" smtClean="0"/>
              <a:t>Слава</a:t>
            </a:r>
            <a:r>
              <a:rPr lang="en-US" i="1" dirty="0" smtClean="0"/>
              <a:t>” </a:t>
            </a:r>
            <a:r>
              <a:rPr lang="uk-UA" i="1" dirty="0" smtClean="0"/>
              <a:t>(1858)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400" dirty="0" smtClean="0"/>
              <a:t>Унікальний за своєю суттю триптих </a:t>
            </a:r>
            <a:r>
              <a:rPr lang="uk-UA" sz="1400" dirty="0" err="1" smtClean="0"/>
              <a:t>“Доля”</a:t>
            </a:r>
            <a:r>
              <a:rPr lang="uk-UA" sz="1400" dirty="0" smtClean="0"/>
              <a:t>, </a:t>
            </a:r>
            <a:r>
              <a:rPr lang="uk-UA" sz="1400" dirty="0" err="1" smtClean="0"/>
              <a:t>“Муза”</a:t>
            </a:r>
            <a:r>
              <a:rPr lang="uk-UA" sz="1400" dirty="0" smtClean="0"/>
              <a:t>, </a:t>
            </a:r>
            <a:r>
              <a:rPr lang="uk-UA" sz="1400" dirty="0" err="1" smtClean="0"/>
              <a:t>“Слава”.За</a:t>
            </a:r>
            <a:r>
              <a:rPr lang="uk-UA" sz="1400" dirty="0" smtClean="0"/>
              <a:t> визначенням автора: </a:t>
            </a:r>
            <a:r>
              <a:rPr lang="uk-UA" sz="1400" dirty="0" err="1" smtClean="0"/>
              <a:t>“Три</a:t>
            </a:r>
            <a:r>
              <a:rPr lang="uk-UA" sz="1400" dirty="0" smtClean="0"/>
              <a:t>, </a:t>
            </a:r>
            <a:r>
              <a:rPr lang="uk-UA" sz="1400" dirty="0" err="1" smtClean="0"/>
              <a:t>или</a:t>
            </a:r>
            <a:r>
              <a:rPr lang="uk-UA" sz="1400" dirty="0" smtClean="0"/>
              <a:t> </a:t>
            </a:r>
            <a:r>
              <a:rPr lang="uk-UA" sz="1400" dirty="0" err="1" smtClean="0"/>
              <a:t>лучше</a:t>
            </a:r>
            <a:r>
              <a:rPr lang="uk-UA" sz="1400" dirty="0" smtClean="0"/>
              <a:t> </a:t>
            </a:r>
            <a:r>
              <a:rPr lang="uk-UA" sz="1400" dirty="0" err="1" smtClean="0"/>
              <a:t>сказать</a:t>
            </a:r>
            <a:r>
              <a:rPr lang="uk-UA" sz="1400" dirty="0" smtClean="0"/>
              <a:t>, одно в </a:t>
            </a:r>
            <a:r>
              <a:rPr lang="uk-UA" sz="1400" dirty="0" err="1" smtClean="0"/>
              <a:t>трех</a:t>
            </a:r>
            <a:r>
              <a:rPr lang="uk-UA" sz="1400" dirty="0" smtClean="0"/>
              <a:t> </a:t>
            </a:r>
            <a:r>
              <a:rPr lang="uk-UA" sz="1400" dirty="0" err="1" smtClean="0"/>
              <a:t>лицах</a:t>
            </a:r>
            <a:r>
              <a:rPr lang="uk-UA" sz="1400" dirty="0" smtClean="0"/>
              <a:t> </a:t>
            </a:r>
            <a:r>
              <a:rPr lang="uk-UA" sz="1400" dirty="0" err="1" smtClean="0"/>
              <a:t>тоже</a:t>
            </a:r>
            <a:r>
              <a:rPr lang="uk-UA" sz="1400" dirty="0" smtClean="0"/>
              <a:t> </a:t>
            </a:r>
            <a:r>
              <a:rPr lang="uk-UA" sz="1400" dirty="0" err="1" smtClean="0"/>
              <a:t>новорожденное</a:t>
            </a:r>
            <a:r>
              <a:rPr lang="uk-UA" sz="1400" dirty="0" smtClean="0"/>
              <a:t> </a:t>
            </a:r>
            <a:r>
              <a:rPr lang="uk-UA" sz="1400" dirty="0" err="1" smtClean="0"/>
              <a:t>чадо”</a:t>
            </a:r>
            <a:r>
              <a:rPr lang="uk-UA" sz="1400" dirty="0" smtClean="0"/>
              <a:t>, писав він до Аксакова.</a:t>
            </a:r>
            <a:br>
              <a:rPr lang="uk-UA" sz="1400" dirty="0" smtClean="0"/>
            </a:br>
            <a:r>
              <a:rPr lang="uk-UA" sz="1400" dirty="0" smtClean="0"/>
              <a:t>В різних вимірах і підходах </a:t>
            </a:r>
            <a:r>
              <a:rPr lang="uk-UA" sz="1400" dirty="0" err="1" smtClean="0"/>
              <a:t>виокреслює</a:t>
            </a:r>
            <a:r>
              <a:rPr lang="uk-UA" sz="1400" dirty="0" smtClean="0"/>
              <a:t> своє поетичне призначення, якому ніколи не зраджував. Про це призначення він уже говорив під час заслання, називаючи його проклятим. Тепер Шевченко говорить, що бути поетом – це доля, що наділяє талантом, який  вимагає чесного служіння Музі, тому вона протягом життя не покинула поета, за що він їй надзвичайно вдячний, і врешті, саме таким є шлях до визнання.</a:t>
            </a:r>
            <a:br>
              <a:rPr lang="uk-UA" sz="1400" dirty="0" smtClean="0"/>
            </a:br>
            <a:r>
              <a:rPr lang="uk-UA" sz="1400" dirty="0" smtClean="0"/>
              <a:t>Триптих представляє собою поетично-філософський синтез усієї творчості поета, який охопив тут єдиним етично-філософським поглядом своє життя і творчість, свою долю людини й поета. </a:t>
            </a:r>
            <a:br>
              <a:rPr lang="uk-UA" sz="1400" dirty="0" smtClean="0"/>
            </a:br>
            <a:r>
              <a:rPr lang="uk-UA" sz="1400" dirty="0" smtClean="0"/>
              <a:t>Звертаючись до </a:t>
            </a:r>
            <a:r>
              <a:rPr lang="uk-UA" sz="1400" u="sng" dirty="0" smtClean="0"/>
              <a:t>долі</a:t>
            </a:r>
            <a:r>
              <a:rPr lang="uk-UA" sz="1400" dirty="0" smtClean="0"/>
              <a:t> поет говорить про свою вірність їй, таланту, який не лукавив, тому й не вийшов “в </a:t>
            </a:r>
            <a:r>
              <a:rPr lang="uk-UA" sz="1400" dirty="0" err="1" smtClean="0"/>
              <a:t>люди”</a:t>
            </a:r>
            <a:r>
              <a:rPr lang="uk-UA" sz="1400" dirty="0" smtClean="0"/>
              <a:t>, не став імперським поетом, як більшість поетів доби, зокрема Пушкін. Його талант </a:t>
            </a:r>
            <a:r>
              <a:rPr lang="uk-UA" sz="1400" dirty="0" err="1" smtClean="0"/>
              <a:t>“вбогий</a:t>
            </a:r>
            <a:r>
              <a:rPr lang="uk-UA" sz="1400" dirty="0" smtClean="0"/>
              <a:t>, </a:t>
            </a:r>
            <a:r>
              <a:rPr lang="uk-UA" sz="1400" dirty="0" err="1" smtClean="0"/>
              <a:t>нелукавий”</a:t>
            </a:r>
            <a:r>
              <a:rPr lang="uk-UA" sz="1400" dirty="0" smtClean="0"/>
              <a:t> став </a:t>
            </a:r>
            <a:r>
              <a:rPr lang="uk-UA" sz="1400" dirty="0" err="1" smtClean="0"/>
              <a:t>“другом</a:t>
            </a:r>
            <a:r>
              <a:rPr lang="uk-UA" sz="1400" dirty="0" smtClean="0"/>
              <a:t>, братом і сестрою </a:t>
            </a:r>
            <a:r>
              <a:rPr lang="uk-UA" sz="1400" dirty="0" err="1" smtClean="0"/>
              <a:t>сіромі”</a:t>
            </a:r>
            <a:r>
              <a:rPr lang="uk-UA" sz="1400" dirty="0" smtClean="0"/>
              <a:t>, тому автор робить підсумок: “У нас немає зерна неправди за </a:t>
            </a:r>
            <a:r>
              <a:rPr lang="uk-UA" sz="1400" dirty="0" err="1" smtClean="0"/>
              <a:t>собою”</a:t>
            </a:r>
            <a:r>
              <a:rPr lang="uk-UA" sz="1400" dirty="0" smtClean="0"/>
              <a:t>. </a:t>
            </a:r>
            <a:br>
              <a:rPr lang="uk-UA" sz="1400" dirty="0" smtClean="0"/>
            </a:br>
            <a:r>
              <a:rPr lang="uk-UA" sz="1400" u="sng" dirty="0" smtClean="0"/>
              <a:t>Муза</a:t>
            </a:r>
            <a:r>
              <a:rPr lang="uk-UA" sz="1400" dirty="0" smtClean="0"/>
              <a:t> поета – </a:t>
            </a:r>
            <a:r>
              <a:rPr lang="uk-UA" sz="1400" dirty="0" err="1" smtClean="0"/>
              <a:t>“Пречистая</a:t>
            </a:r>
            <a:r>
              <a:rPr lang="uk-UA" sz="1400" dirty="0" smtClean="0"/>
              <a:t>, </a:t>
            </a:r>
            <a:r>
              <a:rPr lang="uk-UA" sz="1400" dirty="0" err="1" smtClean="0"/>
              <a:t>святая”</a:t>
            </a:r>
            <a:r>
              <a:rPr lang="uk-UA" sz="1400" dirty="0" smtClean="0"/>
              <a:t> – натяк на збереженні в собі справжнього мистецтва, справжньої краси, що очищує, в цьому її </a:t>
            </a:r>
            <a:r>
              <a:rPr lang="uk-UA" sz="1400" dirty="0" err="1" smtClean="0"/>
              <a:t>святість.Навіть</a:t>
            </a:r>
            <a:r>
              <a:rPr lang="uk-UA" sz="1400" dirty="0" smtClean="0"/>
              <a:t> у </a:t>
            </a:r>
            <a:r>
              <a:rPr lang="uk-UA" sz="1400" dirty="0" err="1" smtClean="0"/>
              <a:t>найкритичнічий</a:t>
            </a:r>
            <a:r>
              <a:rPr lang="uk-UA" sz="1400" dirty="0" smtClean="0"/>
              <a:t> момент життя поета, вона не покинула його, а зберегла в ньому творця. Творчість – велика таїна, </a:t>
            </a:r>
            <a:r>
              <a:rPr lang="uk-UA" sz="1400" dirty="0" err="1" smtClean="0"/>
              <a:t>що“живущою</a:t>
            </a:r>
            <a:r>
              <a:rPr lang="uk-UA" sz="1400" dirty="0" smtClean="0"/>
              <a:t> водою душу </a:t>
            </a:r>
            <a:r>
              <a:rPr lang="uk-UA" sz="1400" dirty="0" err="1" smtClean="0"/>
              <a:t>кропить”</a:t>
            </a:r>
            <a:r>
              <a:rPr lang="uk-UA" sz="1400" dirty="0" smtClean="0"/>
              <a:t>. Тому муза для Шевченка є втіленням матері, що оберігає поета від скверни, навчаючи </a:t>
            </a:r>
            <a:r>
              <a:rPr lang="uk-UA" sz="1400" dirty="0" err="1" smtClean="0"/>
              <a:t>“неложними</a:t>
            </a:r>
            <a:r>
              <a:rPr lang="uk-UA" sz="1400" dirty="0" smtClean="0"/>
              <a:t> устами казати </a:t>
            </a:r>
            <a:r>
              <a:rPr lang="uk-UA" sz="1400" dirty="0" err="1" smtClean="0"/>
              <a:t>правду”</a:t>
            </a:r>
            <a:r>
              <a:rPr lang="uk-UA" sz="1400" dirty="0" smtClean="0"/>
              <a:t>. </a:t>
            </a:r>
            <a:br>
              <a:rPr lang="uk-UA" sz="1400" dirty="0" smtClean="0"/>
            </a:br>
            <a:r>
              <a:rPr lang="uk-UA" sz="1400" dirty="0" smtClean="0"/>
              <a:t>Цікаве судження щодо слави. У перших двох віршах поет говорив, що прагне слави, навіть посмертної слави. Він вказав, що він ніколи не грівся в </a:t>
            </a:r>
            <a:r>
              <a:rPr lang="uk-UA" sz="1400" dirty="0" err="1" smtClean="0"/>
              <a:t>“лучах”</a:t>
            </a:r>
            <a:r>
              <a:rPr lang="uk-UA" sz="1400" dirty="0" smtClean="0"/>
              <a:t> слави, тієї </a:t>
            </a:r>
            <a:r>
              <a:rPr lang="uk-UA" sz="1400" dirty="0" err="1" smtClean="0"/>
              <a:t>“п’яної</a:t>
            </a:r>
            <a:r>
              <a:rPr lang="uk-UA" sz="1400" dirty="0" smtClean="0"/>
              <a:t> </a:t>
            </a:r>
            <a:r>
              <a:rPr lang="uk-UA" sz="1400" dirty="0" err="1" smtClean="0"/>
              <a:t>шинкарки”</a:t>
            </a:r>
            <a:r>
              <a:rPr lang="uk-UA" sz="1400" dirty="0" smtClean="0"/>
              <a:t>, що супроводжує військові кампанії, зокрема Наполеона та Миколи І. Це слава-зрадниця. Він просить слави спокійної, виваженої </a:t>
            </a:r>
            <a:r>
              <a:rPr lang="uk-UA" sz="1400" dirty="0" err="1" smtClean="0"/>
              <a:t>.Тепер</a:t>
            </a:r>
            <a:r>
              <a:rPr lang="uk-UA" sz="1400" dirty="0" smtClean="0"/>
              <a:t> він не називає славу злою, він підносить її до образу прекрасної крилатої жінки, до античної статуї Ніки, що укриває його під своїм материнським крилом.</a:t>
            </a:r>
            <a:br>
              <a:rPr lang="uk-UA" sz="1400" dirty="0" smtClean="0"/>
            </a:br>
            <a:endParaRPr lang="ru-RU" sz="1400" b="1" i="1" dirty="0" smtClean="0"/>
          </a:p>
          <a:p>
            <a:endParaRPr lang="en-US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“</a:t>
            </a:r>
            <a:r>
              <a:rPr lang="uk-UA" b="1" dirty="0" smtClean="0"/>
              <a:t>Марія</a:t>
            </a:r>
            <a:r>
              <a:rPr lang="en-US" b="1" dirty="0" smtClean="0"/>
              <a:t>”</a:t>
            </a:r>
            <a:r>
              <a:rPr lang="uk-UA" b="1" i="1" dirty="0" smtClean="0"/>
              <a:t>(1859)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Марія – ліро-епічна філософська поема. Написана на основі біблійної історії про народження дівою Марією Ісуса Христа.   Поема «Марія» стала вершинним втіленням наскрізної для творчості Шевченка теми материнства, особливо материнства зневаженого. Ідеєю поеми є  засудження тоталітарного режиму, який нівечив і гнобив люд (Ірод); возвеличення Ісуса за його прагнення присвятити своє життя на благо народу.</a:t>
            </a:r>
            <a:r>
              <a:rPr lang="ru-RU" dirty="0" smtClean="0"/>
              <a:t> </a:t>
            </a:r>
            <a:r>
              <a:rPr lang="ru-RU" dirty="0" err="1" smtClean="0"/>
              <a:t>Експозиція</a:t>
            </a:r>
            <a:r>
              <a:rPr lang="ru-RU" dirty="0" smtClean="0"/>
              <a:t> </a:t>
            </a:r>
            <a:r>
              <a:rPr lang="ru-RU" dirty="0" err="1" smtClean="0"/>
              <a:t>твору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своєрідний</a:t>
            </a:r>
            <a:r>
              <a:rPr lang="ru-RU" dirty="0" smtClean="0"/>
              <a:t> пролог ,в </a:t>
            </a:r>
            <a:r>
              <a:rPr lang="ru-RU" dirty="0" err="1" smtClean="0"/>
              <a:t>якому</a:t>
            </a:r>
            <a:r>
              <a:rPr lang="ru-RU" dirty="0" smtClean="0"/>
              <a:t> поет </a:t>
            </a:r>
            <a:r>
              <a:rPr lang="ru-RU" dirty="0" err="1" smtClean="0"/>
              <a:t>зазначає</a:t>
            </a:r>
            <a:r>
              <a:rPr lang="ru-RU" dirty="0" smtClean="0"/>
              <a:t> про </a:t>
            </a:r>
            <a:r>
              <a:rPr lang="ru-RU" dirty="0" err="1" smtClean="0"/>
              <a:t>святість</a:t>
            </a:r>
            <a:r>
              <a:rPr lang="ru-RU" dirty="0" smtClean="0"/>
              <a:t> </a:t>
            </a:r>
            <a:r>
              <a:rPr lang="ru-RU" dirty="0" err="1" smtClean="0"/>
              <a:t>матері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визначає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місію</a:t>
            </a:r>
            <a:r>
              <a:rPr lang="ru-RU" dirty="0" smtClean="0"/>
              <a:t> у </a:t>
            </a:r>
            <a:r>
              <a:rPr lang="ru-RU" dirty="0" err="1" smtClean="0"/>
              <a:t>відтворенні</a:t>
            </a:r>
            <a:r>
              <a:rPr lang="ru-RU" dirty="0" smtClean="0"/>
              <a:t> </a:t>
            </a:r>
            <a:r>
              <a:rPr lang="ru-RU" dirty="0" err="1" smtClean="0"/>
              <a:t>поневоленого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простого люду»;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Зав’язка -  вагітність Марії, її вінчання з Йосипом, народження дитини (Ісуса). </a:t>
            </a:r>
            <a:r>
              <a:rPr lang="uk-UA" dirty="0" err="1" smtClean="0"/>
              <a:t>Розвязку</a:t>
            </a:r>
            <a:r>
              <a:rPr lang="uk-UA" dirty="0" smtClean="0"/>
              <a:t> можна охарактеризувати такою цитатою з поеми:</a:t>
            </a:r>
            <a:br>
              <a:rPr lang="uk-UA" dirty="0" smtClean="0"/>
            </a:br>
            <a:r>
              <a:rPr lang="uk-UA" dirty="0" smtClean="0"/>
              <a:t>«…а ти… / Мов золото в тому горнилі, / В людській душі </a:t>
            </a:r>
            <a:r>
              <a:rPr lang="uk-UA" dirty="0" err="1" smtClean="0"/>
              <a:t>возобновилась</a:t>
            </a:r>
            <a:r>
              <a:rPr lang="uk-UA" dirty="0" smtClean="0"/>
              <a:t>, / В душі невольничій, малій, / В душі </a:t>
            </a:r>
            <a:r>
              <a:rPr lang="uk-UA" dirty="0" err="1" smtClean="0"/>
              <a:t>скорбящей</a:t>
            </a:r>
            <a:r>
              <a:rPr lang="uk-UA" dirty="0" smtClean="0"/>
              <a:t> і убогій»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Переклади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Шевченко в останні роки свого не легкого  життя відзначився також як талановитий перекладач. </a:t>
            </a:r>
            <a:r>
              <a:rPr lang="ru-RU" dirty="0" err="1" smtClean="0"/>
              <a:t>Наприкінці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Шевченко почав </a:t>
            </a:r>
            <a:r>
              <a:rPr lang="ru-RU" dirty="0" err="1" smtClean="0"/>
              <a:t>перекладати</a:t>
            </a:r>
            <a:r>
              <a:rPr lang="ru-RU" dirty="0" smtClean="0"/>
              <a:t> «Слово о полку </a:t>
            </a:r>
            <a:r>
              <a:rPr lang="ru-RU" dirty="0" err="1" smtClean="0"/>
              <a:t>Ігоревім</a:t>
            </a:r>
            <a:r>
              <a:rPr lang="ru-RU" dirty="0" smtClean="0"/>
              <a:t>» (1860), та </a:t>
            </a:r>
            <a:r>
              <a:rPr lang="ru-RU" dirty="0" err="1" smtClean="0"/>
              <a:t>встиг</a:t>
            </a:r>
            <a:r>
              <a:rPr lang="ru-RU" dirty="0" smtClean="0"/>
              <a:t> </a:t>
            </a:r>
            <a:r>
              <a:rPr lang="ru-RU" dirty="0" err="1" smtClean="0"/>
              <a:t>перекласти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два </a:t>
            </a:r>
            <a:r>
              <a:rPr lang="ru-RU" dirty="0" err="1" smtClean="0"/>
              <a:t>уривки</a:t>
            </a:r>
            <a:r>
              <a:rPr lang="ru-RU" dirty="0" smtClean="0"/>
              <a:t> — «Плач </a:t>
            </a:r>
            <a:r>
              <a:rPr lang="ru-RU" dirty="0" err="1" smtClean="0"/>
              <a:t>Ярославни</a:t>
            </a:r>
            <a:r>
              <a:rPr lang="ru-RU" dirty="0" smtClean="0"/>
              <a:t>» (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редакції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«З </a:t>
            </a:r>
            <a:r>
              <a:rPr lang="ru-RU" dirty="0" err="1" smtClean="0"/>
              <a:t>передсвіта</a:t>
            </a:r>
            <a:r>
              <a:rPr lang="ru-RU" dirty="0" smtClean="0"/>
              <a:t> до </a:t>
            </a:r>
            <a:r>
              <a:rPr lang="ru-RU" dirty="0" err="1" smtClean="0"/>
              <a:t>вечора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182</Words>
  <Application>Microsoft Office PowerPoint</Application>
  <PresentationFormat>Экран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</vt:lpstr>
      <vt:lpstr>Слайд 2</vt:lpstr>
      <vt:lpstr>“Неофіти”</vt:lpstr>
      <vt:lpstr>«Ісаія. Глава 35» (1859)</vt:lpstr>
      <vt:lpstr>“Юродивий”(1857)</vt:lpstr>
      <vt:lpstr>«Молитва» (1860)  </vt:lpstr>
      <vt:lpstr>Триптих “Муза”,”Доля” і “Слава” (1858) </vt:lpstr>
      <vt:lpstr>“Марія”(1859) </vt:lpstr>
      <vt:lpstr>Переклади</vt:lpstr>
      <vt:lpstr>Картини останнього періоду життя Шевченка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Творчість Тараса Шевченка після заслання </dc:title>
  <cp:lastModifiedBy>User</cp:lastModifiedBy>
  <cp:revision>5</cp:revision>
  <dcterms:modified xsi:type="dcterms:W3CDTF">2014-04-23T17:04:34Z</dcterms:modified>
</cp:coreProperties>
</file>