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Дзюба Іван Михайлович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pic>
        <p:nvPicPr>
          <p:cNvPr id="4" name="Содержимое 3" descr="dzyub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3643338" cy="498474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4500562" y="2071678"/>
            <a:ext cx="38576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1" dirty="0" smtClean="0">
                <a:solidFill>
                  <a:schemeClr val="bg1">
                    <a:lumMod val="85000"/>
                  </a:schemeClr>
                </a:solidFill>
              </a:rPr>
              <a:t>Літературознавець, громадський і політичний діяч, академік Національної академії наук </a:t>
            </a:r>
            <a:r>
              <a:rPr lang="uk-UA" sz="2400" b="1" i="1" dirty="0" smtClean="0">
                <a:solidFill>
                  <a:schemeClr val="bg1">
                    <a:lumMod val="85000"/>
                  </a:schemeClr>
                </a:solidFill>
              </a:rPr>
              <a:t>України, </a:t>
            </a:r>
            <a:r>
              <a:rPr lang="uk-UA" sz="2400" b="1" i="1" dirty="0" smtClean="0">
                <a:solidFill>
                  <a:schemeClr val="bg1">
                    <a:lumMod val="85000"/>
                  </a:schemeClr>
                </a:solidFill>
              </a:rPr>
              <a:t>лауреат Національної премії України імені Тараса </a:t>
            </a:r>
            <a:r>
              <a:rPr lang="uk-UA" sz="2400" b="1" i="1" dirty="0" smtClean="0">
                <a:solidFill>
                  <a:schemeClr val="bg1">
                    <a:lumMod val="85000"/>
                  </a:schemeClr>
                </a:solidFill>
              </a:rPr>
              <a:t>Шевченка, </a:t>
            </a:r>
            <a:r>
              <a:rPr lang="uk-UA" sz="2400" b="1" i="1" dirty="0" smtClean="0">
                <a:solidFill>
                  <a:schemeClr val="bg1">
                    <a:lumMod val="85000"/>
                  </a:schemeClr>
                </a:solidFill>
              </a:rPr>
              <a:t>Герой України </a:t>
            </a:r>
            <a:endParaRPr lang="uk-UA" sz="2400" i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929066"/>
            <a:ext cx="8001056" cy="2571768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Народився </a:t>
            </a:r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26 липня 1931 р. у с. Миколаївка Волноваського району на Донеччині. Закінчив Донецький педагогічний інститут, а потім аспірантуру Інституту літератури ім. Т. Г. Шевченка АН УРСР. 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Працював </a:t>
            </a:r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журналі «Вітчизна», видавництвах «Молодь», «Дніпро</a:t>
            </a:r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літературний критик друкується з 1952 року.</a:t>
            </a:r>
            <a:endParaRPr lang="uk-UA" sz="2400" dirty="0">
              <a:solidFill>
                <a:schemeClr val="bg1">
                  <a:lumMod val="8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LORD of the COMPUTER\Desktop\32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6810" y="214290"/>
            <a:ext cx="4270380" cy="32790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929066"/>
            <a:ext cx="8186766" cy="2757494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</a:rPr>
              <a:t>Широко відомі наукові праці І. М. Дзюби, а їх близько 400, у тому числі 14 монографій, присвячених найактуальнішим проблемам історії й </a:t>
            </a:r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</a:rPr>
              <a:t>тодішнього </a:t>
            </a:r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</a:rPr>
              <a:t>стану вітчизняної літератури та культури, відродження національної духовності українського народу. Вчений є автором таких книг, як «Звичайна людина чи міщанин», «Грані кристала», «Автографи відродження» та багатьох інших.</a:t>
            </a:r>
            <a:endParaRPr lang="uk-UA" sz="24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4" name="Рисунок 3" descr="7955A27E-2F72-4FC1-B8AD-3E40A7A8917A_mw1024_n_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645" y="500042"/>
            <a:ext cx="5500710" cy="30995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5072098" cy="5000660"/>
          </a:xfrm>
        </p:spPr>
        <p:txBody>
          <a:bodyPr>
            <a:normAutofit fontScale="85000" lnSpcReduction="20000"/>
          </a:bodyPr>
          <a:lstStyle/>
          <a:p>
            <a:r>
              <a:rPr lang="uk-UA" sz="2800" dirty="0" smtClean="0">
                <a:solidFill>
                  <a:schemeClr val="bg1">
                    <a:lumMod val="85000"/>
                  </a:schemeClr>
                </a:solidFill>
              </a:rPr>
              <a:t>У вересні 1965 року на прем'єрі фільму «Тіні забутих предків» у кінотеатрі «Україна» (Київ) разом з Василем Стусом та В'ячеславом Чорноволом вийшов на сцену з першим у СРСР публічним протестом проти політики влади, оприлюднивши інформацію про таємні арешти української творчої інтелігенції</a:t>
            </a:r>
            <a:r>
              <a:rPr lang="uk-UA" sz="2800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en-US" sz="2800" dirty="0" smtClean="0">
              <a:solidFill>
                <a:schemeClr val="bg1">
                  <a:lumMod val="85000"/>
                </a:schemeClr>
              </a:solidFill>
            </a:endParaRPr>
          </a:p>
          <a:p>
            <a:endParaRPr lang="uk-UA" sz="28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uk-UA" sz="2800" dirty="0" smtClean="0">
                <a:solidFill>
                  <a:schemeClr val="bg1">
                    <a:lumMod val="85000"/>
                  </a:schemeClr>
                </a:solidFill>
              </a:rPr>
              <a:t>У 1970-х роках був підданий гонінням за погляди, висловлені в окремих публікаціях.</a:t>
            </a:r>
          </a:p>
          <a:p>
            <a:endParaRPr lang="en-US" dirty="0" smtClean="0"/>
          </a:p>
        </p:txBody>
      </p:sp>
      <p:pic>
        <p:nvPicPr>
          <p:cNvPr id="4" name="Рисунок 3" descr="55001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1214422"/>
            <a:ext cx="3020533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500042"/>
            <a:ext cx="5000660" cy="5786478"/>
          </a:xfrm>
        </p:spPr>
        <p:txBody>
          <a:bodyPr>
            <a:normAutofit lnSpcReduction="10000"/>
          </a:bodyPr>
          <a:lstStyle/>
          <a:p>
            <a:r>
              <a:rPr lang="uk-UA" sz="2000" dirty="0" smtClean="0">
                <a:solidFill>
                  <a:schemeClr val="bg1">
                    <a:lumMod val="85000"/>
                  </a:schemeClr>
                </a:solidFill>
              </a:rPr>
              <a:t>1973 — Київський обласний суд засудив його до 5 років ув'язнення і 5 років заслання за «антирадянську» працю «Інтернаціоналізм чи русифікація?». </a:t>
            </a: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uk-UA" sz="2000" dirty="0" smtClean="0">
                <a:solidFill>
                  <a:schemeClr val="bg1">
                    <a:lumMod val="85000"/>
                  </a:schemeClr>
                </a:solidFill>
              </a:rPr>
              <a:t>Згодом </a:t>
            </a:r>
            <a:r>
              <a:rPr lang="uk-UA" sz="2000" dirty="0" smtClean="0">
                <a:solidFill>
                  <a:schemeClr val="bg1">
                    <a:lumMod val="85000"/>
                  </a:schemeClr>
                </a:solidFill>
              </a:rPr>
              <a:t>звернувся до Президії Верховної Ради УРСР з проханням про помилування. Після «помилування» його не оголосили «</a:t>
            </a:r>
            <a:r>
              <a:rPr lang="uk-UA" sz="2000" dirty="0" err="1" smtClean="0">
                <a:solidFill>
                  <a:schemeClr val="bg1">
                    <a:lumMod val="85000"/>
                  </a:schemeClr>
                </a:solidFill>
              </a:rPr>
              <a:t>тунеядцем</a:t>
            </a:r>
            <a:r>
              <a:rPr lang="uk-UA" sz="2000" dirty="0" smtClean="0">
                <a:solidFill>
                  <a:schemeClr val="bg1">
                    <a:lumMod val="85000"/>
                  </a:schemeClr>
                </a:solidFill>
              </a:rPr>
              <a:t>» завдяки авіаконструктору Олегу Антонову, який знайшов вченому зі світовим ім'ям роботу коректора у багатотиражці на Київському авіазаводі</a:t>
            </a:r>
            <a:r>
              <a:rPr lang="uk-UA" sz="2000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uk-UA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uk-UA" sz="2000" dirty="0" smtClean="0">
                <a:solidFill>
                  <a:schemeClr val="bg1">
                    <a:lumMod val="85000"/>
                  </a:schemeClr>
                </a:solidFill>
              </a:rPr>
              <a:t>Праця «Інтернаціоналізм чи русифікація?»  — про загрозливі проблеми національних відносин у соціалістичному суспільстві. Спеціальна комісія ЦК КПУ назвала цей твір «пасквілем на радянську дійсність, на національну політику КПРС і практику комуністичного будівництва в СРСР».</a:t>
            </a:r>
          </a:p>
          <a:p>
            <a:endParaRPr lang="uk-UA" dirty="0"/>
          </a:p>
        </p:txBody>
      </p:sp>
      <p:pic>
        <p:nvPicPr>
          <p:cNvPr id="7" name="Рисунок 6" descr="dzuba_boo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928670"/>
            <a:ext cx="3014361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4572032" cy="53578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    </a:t>
            </a:r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</a:rPr>
              <a:t>Багаторічна </a:t>
            </a:r>
            <a:r>
              <a:rPr lang="uk-UA" sz="2400" dirty="0" smtClean="0">
                <a:solidFill>
                  <a:schemeClr val="bg1">
                    <a:lumMod val="85000"/>
                  </a:schemeClr>
                </a:solidFill>
              </a:rPr>
              <a:t>плідна діяльність І. М. Дзюби в ім'я розбудови Української держави відзначена міжнародною премією ім. Т. і О. Антоновичів (1991), Національною премією України ім. Т. Г. Шевченка (1991), Республіканською премією в галузі літературно-художньої критики ім. О. І. Білецького (1989), Всеукраїнськими преміями — ім. В. І. Вернадського (2000) і «Визнання» (2001). У 2001 році Івану Михайловичу присвоєно звання Герой України з врученням ордена Держави</a:t>
            </a:r>
            <a:r>
              <a:rPr lang="uk-UA" sz="2400" dirty="0" smtClean="0"/>
              <a:t>.</a:t>
            </a:r>
            <a:endParaRPr lang="uk-UA" sz="2400" dirty="0"/>
          </a:p>
        </p:txBody>
      </p:sp>
      <p:pic>
        <p:nvPicPr>
          <p:cNvPr id="4" name="Рисунок 3" descr="Dzyuba_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857232"/>
            <a:ext cx="3655494" cy="4572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135</Words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Дзюба Іван Михайлович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Дзюба Іван Михайлович </dc:title>
  <dc:creator>LORD of the COMPUTER</dc:creator>
  <cp:lastModifiedBy>LORD of the COMPUTER</cp:lastModifiedBy>
  <cp:revision>4</cp:revision>
  <dcterms:created xsi:type="dcterms:W3CDTF">2013-11-26T18:43:59Z</dcterms:created>
  <dcterms:modified xsi:type="dcterms:W3CDTF">2013-11-26T19:23:20Z</dcterms:modified>
</cp:coreProperties>
</file>