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sldIdLst>
    <p:sldId id="256" r:id="rId2"/>
    <p:sldId id="274" r:id="rId3"/>
    <p:sldId id="259" r:id="rId4"/>
    <p:sldId id="258" r:id="rId5"/>
    <p:sldId id="257" r:id="rId6"/>
    <p:sldId id="268" r:id="rId7"/>
    <p:sldId id="269" r:id="rId8"/>
    <p:sldId id="260" r:id="rId9"/>
    <p:sldId id="272" r:id="rId10"/>
    <p:sldId id="270" r:id="rId11"/>
    <p:sldId id="273" r:id="rId12"/>
    <p:sldId id="261" r:id="rId13"/>
    <p:sldId id="271" r:id="rId14"/>
    <p:sldId id="275" r:id="rId15"/>
    <p:sldId id="276"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3" d="100"/>
          <a:sy n="53" d="100"/>
        </p:scale>
        <p:origin x="-1866" y="-4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725C68B6-61C2-468F-89AB-4B9F7531AA68}"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5B106E36-FD25-4E2D-B0AA-010F637433A0}" type="datetimeFigureOut">
              <a:rPr lang="ru-RU" smtClean="0"/>
              <a:pPr/>
              <a:t>06.06.2014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725C68B6-61C2-468F-89AB-4B9F7531AA68}"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06.06.2014</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5B106E36-FD25-4E2D-B0AA-010F637433A0}" type="datetimeFigureOut">
              <a:rPr lang="ru-RU" smtClean="0"/>
              <a:pPr/>
              <a:t>06.06.2014</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B106E36-FD25-4E2D-B0AA-010F637433A0}" type="datetimeFigureOut">
              <a:rPr lang="ru-RU" smtClean="0"/>
              <a:pPr/>
              <a:t>06.06.2014</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25C68B6-61C2-468F-89AB-4B9F7531AA68}"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1340768"/>
            <a:ext cx="7772400" cy="504800"/>
          </a:xfrm>
        </p:spPr>
        <p:txBody>
          <a:bodyPr>
            <a:normAutofit fontScale="90000"/>
          </a:bodyPr>
          <a:lstStyle/>
          <a:p>
            <a:r>
              <a:rPr lang="uk-UA" sz="2800" dirty="0" smtClean="0">
                <a:solidFill>
                  <a:schemeClr val="accent3"/>
                </a:solidFill>
              </a:rPr>
              <a:t>на тему:</a:t>
            </a:r>
            <a:endParaRPr lang="uk-UA" sz="2800" dirty="0">
              <a:solidFill>
                <a:schemeClr val="accent3"/>
              </a:solidFill>
            </a:endParaRPr>
          </a:p>
        </p:txBody>
      </p:sp>
      <p:sp>
        <p:nvSpPr>
          <p:cNvPr id="6" name="Прямоугольник 5"/>
          <p:cNvSpPr/>
          <p:nvPr/>
        </p:nvSpPr>
        <p:spPr>
          <a:xfrm>
            <a:off x="2417880" y="476672"/>
            <a:ext cx="4296368" cy="769441"/>
          </a:xfrm>
          <a:prstGeom prst="rect">
            <a:avLst/>
          </a:prstGeom>
          <a:noFill/>
        </p:spPr>
        <p:txBody>
          <a:bodyPr wrap="none" lIns="91440" tIns="45720" rIns="91440" bIns="45720">
            <a:spAutoFit/>
          </a:bodyPr>
          <a:lstStyle/>
          <a:p>
            <a:pPr algn="ctr"/>
            <a:r>
              <a:rPr lang="uk-UA" sz="4400" b="1" spc="200" dirty="0" smtClean="0">
                <a:ln w="29210">
                  <a:solidFill>
                    <a:schemeClr val="accent3">
                      <a:tint val="10000"/>
                    </a:schemeClr>
                  </a:solidFill>
                </a:ln>
                <a:solidFill>
                  <a:schemeClr val="accent6">
                    <a:lumMod val="75000"/>
                  </a:schemeClr>
                </a:solidFill>
                <a:effectLst>
                  <a:innerShdw blurRad="50800" dist="50800" dir="8100000">
                    <a:srgbClr val="7D7D7D">
                      <a:alpha val="73000"/>
                    </a:srgbClr>
                  </a:innerShdw>
                </a:effectLst>
              </a:rPr>
              <a:t>Презентація</a:t>
            </a:r>
            <a:endParaRPr lang="uk-UA" sz="4400" b="1" spc="200" dirty="0">
              <a:ln w="29210">
                <a:solidFill>
                  <a:schemeClr val="accent3">
                    <a:tint val="10000"/>
                  </a:schemeClr>
                </a:solidFill>
              </a:ln>
              <a:solidFill>
                <a:schemeClr val="accent6">
                  <a:lumMod val="75000"/>
                </a:schemeClr>
              </a:solidFill>
              <a:effectLst>
                <a:innerShdw blurRad="50800" dist="50800" dir="8100000">
                  <a:srgbClr val="7D7D7D">
                    <a:alpha val="73000"/>
                  </a:srgbClr>
                </a:innerShdw>
              </a:effectLst>
            </a:endParaRPr>
          </a:p>
        </p:txBody>
      </p:sp>
      <p:sp>
        <p:nvSpPr>
          <p:cNvPr id="7" name="TextBox 6"/>
          <p:cNvSpPr txBox="1"/>
          <p:nvPr/>
        </p:nvSpPr>
        <p:spPr>
          <a:xfrm>
            <a:off x="1475656" y="3068960"/>
            <a:ext cx="6764993" cy="1446550"/>
          </a:xfrm>
          <a:prstGeom prst="rect">
            <a:avLst/>
          </a:prstGeom>
          <a:noFill/>
        </p:spPr>
        <p:txBody>
          <a:bodyPr wrap="none" rtlCol="0">
            <a:spAutoFit/>
          </a:bodyPr>
          <a:lstStyle/>
          <a:p>
            <a:pPr algn="ctr"/>
            <a:r>
              <a:rPr lang="uk-UA" sz="4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“Осип</a:t>
            </a:r>
            <a:r>
              <a:rPr lang="uk-UA"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uk-UA" sz="4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Турянський</a:t>
            </a:r>
            <a:r>
              <a:rPr lang="uk-UA"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p>
          <a:p>
            <a:pPr algn="ctr"/>
            <a:r>
              <a:rPr lang="uk-UA" sz="4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“Поза</a:t>
            </a:r>
            <a:r>
              <a:rPr lang="uk-UA"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межами </a:t>
            </a:r>
            <a:r>
              <a:rPr lang="uk-UA" sz="44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болю”</a:t>
            </a:r>
            <a:endParaRPr lang="uk-UA"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323528" y="0"/>
            <a:ext cx="8534400" cy="758952"/>
          </a:xfrm>
        </p:spPr>
        <p:txBody>
          <a:bodyPr/>
          <a:lstStyle/>
          <a:p>
            <a:r>
              <a:rPr lang="uk-UA" dirty="0" smtClean="0">
                <a:solidFill>
                  <a:schemeClr val="bg1"/>
                </a:solidFill>
              </a:rPr>
              <a:t>Жанр</a:t>
            </a:r>
            <a:endParaRPr lang="uk-UA" dirty="0">
              <a:solidFill>
                <a:schemeClr val="bg1"/>
              </a:solidFill>
            </a:endParaRPr>
          </a:p>
        </p:txBody>
      </p:sp>
      <p:sp>
        <p:nvSpPr>
          <p:cNvPr id="3" name="Содержимое 2"/>
          <p:cNvSpPr>
            <a:spLocks noGrp="1"/>
          </p:cNvSpPr>
          <p:nvPr>
            <p:ph sz="quarter" idx="1"/>
          </p:nvPr>
        </p:nvSpPr>
        <p:spPr>
          <a:xfrm>
            <a:off x="323528" y="1340768"/>
            <a:ext cx="8503920" cy="3462136"/>
          </a:xfrm>
        </p:spPr>
        <p:txBody>
          <a:bodyPr>
            <a:normAutofit fontScale="70000" lnSpcReduction="20000"/>
          </a:bodyPr>
          <a:lstStyle/>
          <a:p>
            <a:r>
              <a:rPr lang="uk-UA" dirty="0" smtClean="0">
                <a:solidFill>
                  <a:schemeClr val="accent6">
                    <a:lumMod val="75000"/>
                  </a:schemeClr>
                </a:solidFill>
              </a:rPr>
              <a:t>Існують теоретичні роздуми літературних критиків стосовно </a:t>
            </a:r>
            <a:r>
              <a:rPr lang="uk-UA" dirty="0" err="1" smtClean="0">
                <a:solidFill>
                  <a:schemeClr val="accent6">
                    <a:lumMod val="75000"/>
                  </a:schemeClr>
                </a:solidFill>
              </a:rPr>
              <a:t>генологічної</a:t>
            </a:r>
            <a:r>
              <a:rPr lang="uk-UA" dirty="0" smtClean="0">
                <a:solidFill>
                  <a:schemeClr val="accent6">
                    <a:lumMod val="75000"/>
                  </a:schemeClr>
                </a:solidFill>
              </a:rPr>
              <a:t> самобутності твору, що увінчався найрізноманітнішими жанровими ореолами: «поема», «повість», «повість-поема», «</a:t>
            </a:r>
            <a:r>
              <a:rPr lang="uk-UA" dirty="0" err="1" smtClean="0">
                <a:solidFill>
                  <a:schemeClr val="accent6">
                    <a:lumMod val="75000"/>
                  </a:schemeClr>
                </a:solidFill>
              </a:rPr>
              <a:t>модернаепопея</a:t>
            </a:r>
            <a:r>
              <a:rPr lang="uk-UA" dirty="0" smtClean="0">
                <a:solidFill>
                  <a:schemeClr val="accent6">
                    <a:lumMod val="75000"/>
                  </a:schemeClr>
                </a:solidFill>
              </a:rPr>
              <a:t>», «поема-симфонія», «роман». Така концепція взаємозв’язку індивідуально-авторської творчості з категорією жанру зумовлена проблемою еволюційної самосвідомості культури </a:t>
            </a:r>
            <a:r>
              <a:rPr lang="en-US" dirty="0" smtClean="0">
                <a:solidFill>
                  <a:schemeClr val="accent6">
                    <a:lumMod val="75000"/>
                  </a:schemeClr>
                </a:solidFill>
              </a:rPr>
              <a:t>XX </a:t>
            </a:r>
            <a:r>
              <a:rPr lang="uk-UA" dirty="0" smtClean="0">
                <a:solidFill>
                  <a:schemeClr val="accent6">
                    <a:lumMod val="75000"/>
                  </a:schemeClr>
                </a:solidFill>
              </a:rPr>
              <a:t>ст., власне самим мистецьким життям з його намаганням відшукати власну форму вираження.</a:t>
            </a:r>
          </a:p>
          <a:p>
            <a:endParaRPr lang="uk-UA" dirty="0" smtClean="0">
              <a:solidFill>
                <a:schemeClr val="accent6">
                  <a:lumMod val="75000"/>
                </a:schemeClr>
              </a:solidFill>
            </a:endParaRPr>
          </a:p>
          <a:p>
            <a:r>
              <a:rPr lang="uk-UA" dirty="0" smtClean="0">
                <a:solidFill>
                  <a:schemeClr val="accent6">
                    <a:lumMod val="75000"/>
                  </a:schemeClr>
                </a:solidFill>
              </a:rPr>
              <a:t>Найчастіше визначають жанр твору «Поза межами болю» як антивоєнна психологічна поема в прозі. За визначенням О. </a:t>
            </a:r>
            <a:r>
              <a:rPr lang="uk-UA" dirty="0" err="1" smtClean="0">
                <a:solidFill>
                  <a:schemeClr val="accent6">
                    <a:lumMod val="75000"/>
                  </a:schemeClr>
                </a:solidFill>
              </a:rPr>
              <a:t>Турянського</a:t>
            </a:r>
            <a:r>
              <a:rPr lang="uk-UA" dirty="0" smtClean="0">
                <a:solidFill>
                  <a:schemeClr val="accent6">
                    <a:lumMod val="75000"/>
                  </a:schemeClr>
                </a:solidFill>
              </a:rPr>
              <a:t>, «Поза межами болю» — повість-поема. </a:t>
            </a:r>
          </a:p>
          <a:p>
            <a:endParaRPr lang="uk-UA" dirty="0">
              <a:solidFill>
                <a:schemeClr val="accent6">
                  <a:lumMod val="75000"/>
                </a:schemeClr>
              </a:solidFill>
            </a:endParaRPr>
          </a:p>
        </p:txBody>
      </p:sp>
      <p:sp>
        <p:nvSpPr>
          <p:cNvPr id="4" name="Прямоугольник 3"/>
          <p:cNvSpPr/>
          <p:nvPr/>
        </p:nvSpPr>
        <p:spPr>
          <a:xfrm>
            <a:off x="1043608" y="5373216"/>
            <a:ext cx="6912768" cy="923330"/>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uk-UA" b="1" i="1" dirty="0" smtClean="0"/>
              <a:t>Поема в прозі </a:t>
            </a:r>
            <a:r>
              <a:rPr lang="uk-UA" i="1" dirty="0" smtClean="0"/>
              <a:t>— ліро-епічний твір, написаний прозою, у якому оповідь про історичні події й події </a:t>
            </a:r>
            <a:r>
              <a:rPr lang="uk-UA" i="1" dirty="0" err="1" smtClean="0"/>
              <a:t>житя</a:t>
            </a:r>
            <a:r>
              <a:rPr lang="uk-UA" i="1" dirty="0" smtClean="0"/>
              <a:t> героїв розкривається через сприйняття й оцінку оповідача.</a:t>
            </a:r>
            <a:endParaRPr lang="uk-UA"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1"/>
            <a:ext cx="9144000" cy="6858001"/>
          </a:xfrm>
          <a:prstGeom prst="rect">
            <a:avLst/>
          </a:prstGeom>
          <a:noFill/>
          <a:ln w="9525">
            <a:noFill/>
            <a:miter lim="800000"/>
            <a:headEnd/>
            <a:tailEnd/>
          </a:ln>
        </p:spPr>
      </p:pic>
      <p:sp>
        <p:nvSpPr>
          <p:cNvPr id="2" name="Заголовок 1"/>
          <p:cNvSpPr>
            <a:spLocks noGrp="1"/>
          </p:cNvSpPr>
          <p:nvPr>
            <p:ph type="title"/>
          </p:nvPr>
        </p:nvSpPr>
        <p:spPr>
          <a:xfrm>
            <a:off x="323528" y="332656"/>
            <a:ext cx="8534400" cy="758952"/>
          </a:xfrm>
        </p:spPr>
        <p:txBody>
          <a:bodyPr>
            <a:normAutofit fontScale="90000"/>
          </a:bodyPr>
          <a:lstStyle/>
          <a:p>
            <a:r>
              <a:rPr lang="uk-UA" b="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Основна ідея твору </a:t>
            </a:r>
            <a:r>
              <a:rPr lang="uk-U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ідея протесту проти війни</a:t>
            </a:r>
            <a:endParaRPr lang="uk-U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Содержимое 2"/>
          <p:cNvSpPr>
            <a:spLocks noGrp="1"/>
          </p:cNvSpPr>
          <p:nvPr>
            <p:ph sz="quarter" idx="1"/>
          </p:nvPr>
        </p:nvSpPr>
        <p:spPr/>
        <p:txBody>
          <a:bodyPr/>
          <a:lstStyle/>
          <a:p>
            <a:r>
              <a:rPr lang="uk-UA" dirty="0" smtClean="0">
                <a:solidFill>
                  <a:schemeClr val="bg1"/>
                </a:solidFill>
              </a:rPr>
              <a:t>«Хай би боги, царі і всі можновладці, що кинули людство у прірву світової війни, перейшли оце пекло мук, у якому люди караються!».</a:t>
            </a:r>
          </a:p>
          <a:p>
            <a:r>
              <a:rPr lang="uk-UA" dirty="0" smtClean="0">
                <a:solidFill>
                  <a:schemeClr val="bg1"/>
                </a:solidFill>
              </a:rPr>
              <a:t>«Тоді боги стали б людьми, а люди братами».</a:t>
            </a:r>
          </a:p>
          <a:p>
            <a:r>
              <a:rPr lang="uk-UA" dirty="0" smtClean="0">
                <a:solidFill>
                  <a:schemeClr val="bg1"/>
                </a:solidFill>
              </a:rPr>
              <a:t>«Навіщо ми, люди, вбивали людей?».</a:t>
            </a:r>
          </a:p>
          <a:p>
            <a:endParaRPr lang="uk-UA" dirty="0" smtClean="0">
              <a:solidFill>
                <a:schemeClr val="bg1"/>
              </a:solidFill>
            </a:endParaRPr>
          </a:p>
          <a:p>
            <a:pPr>
              <a:buNone/>
            </a:pPr>
            <a:endParaRPr lang="uk-UA"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Стиль повісті</a:t>
            </a:r>
            <a:endParaRPr lang="uk-UA" dirty="0"/>
          </a:p>
        </p:txBody>
      </p:sp>
      <p:sp>
        <p:nvSpPr>
          <p:cNvPr id="3" name="Содержимое 2"/>
          <p:cNvSpPr>
            <a:spLocks noGrp="1"/>
          </p:cNvSpPr>
          <p:nvPr>
            <p:ph sz="quarter" idx="1"/>
          </p:nvPr>
        </p:nvSpPr>
        <p:spPr>
          <a:xfrm>
            <a:off x="251520" y="1772816"/>
            <a:ext cx="8503920" cy="4032448"/>
          </a:xfrm>
        </p:spPr>
        <p:txBody>
          <a:bodyPr>
            <a:normAutofit fontScale="92500" lnSpcReduction="20000"/>
          </a:bodyPr>
          <a:lstStyle/>
          <a:p>
            <a:r>
              <a:rPr lang="uk-UA" i="1" dirty="0" smtClean="0">
                <a:solidFill>
                  <a:schemeClr val="accent6">
                    <a:lumMod val="50000"/>
                  </a:schemeClr>
                </a:solidFill>
              </a:rPr>
              <a:t>Стиль повісті Осипа </a:t>
            </a:r>
            <a:r>
              <a:rPr lang="uk-UA" i="1" dirty="0" err="1" smtClean="0">
                <a:solidFill>
                  <a:schemeClr val="accent6">
                    <a:lumMod val="50000"/>
                  </a:schemeClr>
                </a:solidFill>
              </a:rPr>
              <a:t>Турянського</a:t>
            </a:r>
            <a:r>
              <a:rPr lang="uk-UA" i="1" dirty="0" smtClean="0">
                <a:solidFill>
                  <a:schemeClr val="accent6">
                    <a:lumMod val="50000"/>
                  </a:schemeClr>
                </a:solidFill>
              </a:rPr>
              <a:t> «Поза межами болю» належить до напрямку класичного </a:t>
            </a:r>
            <a:r>
              <a:rPr lang="uk-UA" b="1" i="1" dirty="0" smtClean="0">
                <a:solidFill>
                  <a:schemeClr val="accent6">
                    <a:lumMod val="50000"/>
                  </a:schemeClr>
                </a:solidFill>
              </a:rPr>
              <a:t>експресіонізму</a:t>
            </a:r>
            <a:r>
              <a:rPr lang="uk-UA" i="1" dirty="0" smtClean="0">
                <a:solidFill>
                  <a:schemeClr val="accent6">
                    <a:lumMod val="50000"/>
                  </a:schemeClr>
                </a:solidFill>
              </a:rPr>
              <a:t> в розвитку української літератури початку </a:t>
            </a:r>
            <a:r>
              <a:rPr lang="en-US" i="1" dirty="0" smtClean="0">
                <a:solidFill>
                  <a:schemeClr val="accent6">
                    <a:lumMod val="50000"/>
                  </a:schemeClr>
                </a:solidFill>
              </a:rPr>
              <a:t>XX </a:t>
            </a:r>
            <a:r>
              <a:rPr lang="uk-UA" i="1" dirty="0" smtClean="0">
                <a:solidFill>
                  <a:schemeClr val="accent6">
                    <a:lumMod val="50000"/>
                  </a:schemeClr>
                </a:solidFill>
              </a:rPr>
              <a:t>ст., у якому мистецтво тісно пов’язане з реальністю, проте вираження знаходить через дослідження глибинних психологічних і душевних процесів, що відбуваються в людині. У творі </a:t>
            </a:r>
            <a:r>
              <a:rPr lang="uk-UA" i="1" dirty="0" err="1" smtClean="0">
                <a:solidFill>
                  <a:schemeClr val="accent6">
                    <a:lumMod val="50000"/>
                  </a:schemeClr>
                </a:solidFill>
              </a:rPr>
              <a:t>Турянського</a:t>
            </a:r>
            <a:r>
              <a:rPr lang="uk-UA" i="1" dirty="0" smtClean="0">
                <a:solidFill>
                  <a:schemeClr val="accent6">
                    <a:lumMod val="50000"/>
                  </a:schemeClr>
                </a:solidFill>
              </a:rPr>
              <a:t> зображено загострене суб’єктивне світобачення через призму переживань та емоцій автора в екстремальній ситуації.</a:t>
            </a:r>
          </a:p>
          <a:p>
            <a:pPr>
              <a:buNone/>
            </a:pPr>
            <a:r>
              <a:rPr lang="uk-UA" i="1" dirty="0" smtClean="0">
                <a:solidFill>
                  <a:schemeClr val="accent6">
                    <a:lumMod val="50000"/>
                  </a:schemeClr>
                </a:solidFill>
              </a:rPr>
              <a:t>.</a:t>
            </a:r>
          </a:p>
          <a:p>
            <a:endParaRPr lang="uk-UA" i="1" dirty="0" smtClean="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r="12744" b="17507"/>
          <a:stretch>
            <a:fillRect/>
          </a:stretch>
        </p:blipFill>
        <p:spPr bwMode="auto">
          <a:xfrm>
            <a:off x="0" y="-1"/>
            <a:ext cx="9144000" cy="6858001"/>
          </a:xfrm>
          <a:prstGeom prst="rect">
            <a:avLst/>
          </a:prstGeom>
          <a:noFill/>
          <a:ln w="9525">
            <a:noFill/>
            <a:miter lim="800000"/>
            <a:headEnd/>
            <a:tailEnd/>
          </a:ln>
        </p:spPr>
      </p:pic>
      <p:sp>
        <p:nvSpPr>
          <p:cNvPr id="2" name="Заголовок 1"/>
          <p:cNvSpPr>
            <a:spLocks noGrp="1"/>
          </p:cNvSpPr>
          <p:nvPr>
            <p:ph type="title"/>
          </p:nvPr>
        </p:nvSpPr>
        <p:spPr/>
        <p:txBody>
          <a:bodyPr/>
          <a:lstStyle/>
          <a:p>
            <a:r>
              <a:rPr lang="uk-UA"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Проблематика твору:</a:t>
            </a:r>
            <a:endParaRPr lang="uk-UA"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Содержимое 2"/>
          <p:cNvSpPr>
            <a:spLocks noGrp="1"/>
          </p:cNvSpPr>
          <p:nvPr>
            <p:ph sz="quarter" idx="1"/>
          </p:nvPr>
        </p:nvSpPr>
        <p:spPr>
          <a:xfrm>
            <a:off x="251520" y="980728"/>
            <a:ext cx="8503920" cy="4572000"/>
          </a:xfrm>
        </p:spPr>
        <p:txBody>
          <a:bodyPr>
            <a:normAutofit/>
          </a:bodyPr>
          <a:lstStyle/>
          <a:p>
            <a:endParaRPr lang="uk-UA" dirty="0" smtClean="0">
              <a:solidFill>
                <a:schemeClr val="accent6">
                  <a:lumMod val="20000"/>
                  <a:lumOff val="80000"/>
                </a:schemeClr>
              </a:solidFill>
            </a:endParaRPr>
          </a:p>
          <a:p>
            <a:r>
              <a:rPr lang="uk-UA" dirty="0" smtClean="0">
                <a:solidFill>
                  <a:schemeClr val="accent6">
                    <a:lumMod val="20000"/>
                    <a:lumOff val="80000"/>
                  </a:schemeClr>
                </a:solidFill>
              </a:rPr>
              <a:t>держава й людина; </a:t>
            </a:r>
          </a:p>
          <a:p>
            <a:r>
              <a:rPr lang="uk-UA" dirty="0" smtClean="0">
                <a:solidFill>
                  <a:schemeClr val="accent6">
                    <a:lumMod val="20000"/>
                    <a:lumOff val="80000"/>
                  </a:schemeClr>
                </a:solidFill>
              </a:rPr>
              <a:t>війна й людина; </a:t>
            </a:r>
          </a:p>
          <a:p>
            <a:r>
              <a:rPr lang="uk-UA" dirty="0" smtClean="0">
                <a:solidFill>
                  <a:schemeClr val="accent6">
                    <a:lumMod val="20000"/>
                    <a:lumOff val="80000"/>
                  </a:schemeClr>
                </a:solidFill>
              </a:rPr>
              <a:t>війна й політичні амбіції верхівки; </a:t>
            </a:r>
          </a:p>
          <a:p>
            <a:r>
              <a:rPr lang="uk-UA" dirty="0" smtClean="0">
                <a:solidFill>
                  <a:schemeClr val="accent6">
                    <a:lumMod val="20000"/>
                    <a:lumOff val="80000"/>
                  </a:schemeClr>
                </a:solidFill>
              </a:rPr>
              <a:t>влада грошей; </a:t>
            </a:r>
          </a:p>
          <a:p>
            <a:r>
              <a:rPr lang="uk-UA" dirty="0" smtClean="0">
                <a:solidFill>
                  <a:schemeClr val="accent6">
                    <a:lumMod val="20000"/>
                    <a:lumOff val="80000"/>
                  </a:schemeClr>
                </a:solidFill>
              </a:rPr>
              <a:t>збереження духовності й моральних цінностей, </a:t>
            </a:r>
          </a:p>
          <a:p>
            <a:r>
              <a:rPr lang="uk-UA" dirty="0" smtClean="0">
                <a:solidFill>
                  <a:schemeClr val="accent6">
                    <a:lumMod val="20000"/>
                    <a:lumOff val="80000"/>
                  </a:schemeClr>
                </a:solidFill>
              </a:rPr>
              <a:t>гуманізм і жорстокість</a:t>
            </a:r>
          </a:p>
          <a:p>
            <a:r>
              <a:rPr lang="uk-UA" dirty="0" smtClean="0">
                <a:solidFill>
                  <a:schemeClr val="accent6">
                    <a:lumMod val="20000"/>
                    <a:lumOff val="80000"/>
                  </a:schemeClr>
                </a:solidFill>
              </a:rPr>
              <a:t>життя і смерть</a:t>
            </a:r>
          </a:p>
          <a:p>
            <a:r>
              <a:rPr lang="uk-UA" dirty="0" smtClean="0">
                <a:solidFill>
                  <a:schemeClr val="accent6">
                    <a:lumMod val="20000"/>
                    <a:lumOff val="80000"/>
                  </a:schemeClr>
                </a:solidFill>
              </a:rPr>
              <a:t>воля людини та біологічні інстинкти</a:t>
            </a:r>
          </a:p>
          <a:p>
            <a:endParaRPr lang="uk-UA" dirty="0" smtClean="0">
              <a:solidFill>
                <a:schemeClr val="accent6">
                  <a:lumMod val="20000"/>
                  <a:lumOff val="80000"/>
                </a:schemeClr>
              </a:solidFill>
            </a:endParaRPr>
          </a:p>
          <a:p>
            <a:endParaRPr lang="uk-UA" dirty="0" smtClean="0">
              <a:solidFill>
                <a:schemeClr val="accent6">
                  <a:lumMod val="20000"/>
                  <a:lumOff val="80000"/>
                </a:schemeClr>
              </a:solidFill>
            </a:endParaRPr>
          </a:p>
          <a:p>
            <a:endParaRPr lang="uk-UA" dirty="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srcRect b="3552"/>
          <a:stretch>
            <a:fillRect/>
          </a:stretch>
        </p:blipFill>
        <p:spPr bwMode="auto">
          <a:xfrm>
            <a:off x="0" y="0"/>
            <a:ext cx="9144000" cy="6858000"/>
          </a:xfrm>
          <a:prstGeom prst="rect">
            <a:avLst/>
          </a:prstGeom>
          <a:noFill/>
          <a:ln w="9525">
            <a:noFill/>
            <a:miter lim="800000"/>
            <a:headEnd/>
            <a:tailEnd/>
          </a:ln>
        </p:spPr>
      </p:pic>
      <p:sp>
        <p:nvSpPr>
          <p:cNvPr id="3" name="Содержимое 2"/>
          <p:cNvSpPr>
            <a:spLocks noGrp="1"/>
          </p:cNvSpPr>
          <p:nvPr>
            <p:ph sz="quarter" idx="1"/>
          </p:nvPr>
        </p:nvSpPr>
        <p:spPr/>
        <p:txBody>
          <a:bodyPr>
            <a:normAutofit fontScale="85000" lnSpcReduction="10000"/>
          </a:bodyPr>
          <a:lstStyle/>
          <a:p>
            <a:r>
              <a:rPr lang="uk-UA" dirty="0" smtClean="0">
                <a:solidFill>
                  <a:schemeClr val="bg1"/>
                </a:solidFill>
              </a:rPr>
              <a:t>О.  </a:t>
            </a:r>
            <a:r>
              <a:rPr lang="uk-UA" dirty="0" err="1" smtClean="0">
                <a:solidFill>
                  <a:schemeClr val="bg1"/>
                </a:solidFill>
              </a:rPr>
              <a:t>Турянський</a:t>
            </a:r>
            <a:r>
              <a:rPr lang="uk-UA" dirty="0" smtClean="0">
                <a:solidFill>
                  <a:schemeClr val="bg1"/>
                </a:solidFill>
              </a:rPr>
              <a:t> у творі «Поза межами болю» показав боротьбу в людині біологічних інстинктів і духовної волі до життя, підніс загальнолюдські цінності — дружбу, вірність, гуманізм, любов до рідних та батьківщини, що єднають людські серця, звільняють і просвітлюють душу. Оптимістично звучать слова </a:t>
            </a:r>
            <a:r>
              <a:rPr lang="uk-UA" dirty="0" err="1" smtClean="0">
                <a:solidFill>
                  <a:schemeClr val="bg1"/>
                </a:solidFill>
              </a:rPr>
              <a:t>Добровського</a:t>
            </a:r>
            <a:r>
              <a:rPr lang="uk-UA" dirty="0" smtClean="0">
                <a:solidFill>
                  <a:schemeClr val="bg1"/>
                </a:solidFill>
              </a:rPr>
              <a:t> наприкінці твору, звернені до оповідача, а насправді до кожної людини: «Коли у тьмі і в хаосі, в якому ми мучимося, тліє іскра якої-небудь ідеї, то твоя огненна любов до життя й до його вищих цінностей переможе смерть». Тож попри трагічність зображуваних подій (живим лишився лише </a:t>
            </a:r>
            <a:r>
              <a:rPr lang="uk-UA" dirty="0" err="1" smtClean="0">
                <a:solidFill>
                  <a:schemeClr val="bg1"/>
                </a:solidFill>
              </a:rPr>
              <a:t>Оглядівський</a:t>
            </a:r>
            <a:r>
              <a:rPr lang="uk-UA" dirty="0" smtClean="0">
                <a:solidFill>
                  <a:schemeClr val="bg1"/>
                </a:solidFill>
              </a:rPr>
              <a:t>) провідна ідея перемоги духа над матерією яскраво втілена через засоби експресіонізму.</a:t>
            </a:r>
          </a:p>
          <a:p>
            <a:endParaRPr lang="uk-UA" dirty="0" smtClean="0">
              <a:solidFill>
                <a:schemeClr val="bg1"/>
              </a:solidFill>
            </a:endParaRPr>
          </a:p>
          <a:p>
            <a:endParaRPr lang="uk-UA" dirty="0" smtClean="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9173209" cy="6858000"/>
          </a:xfrm>
          <a:prstGeom prst="rect">
            <a:avLst/>
          </a:prstGeom>
          <a:noFill/>
          <a:ln w="9525">
            <a:noFill/>
            <a:miter lim="800000"/>
            <a:headEnd/>
            <a:tailEnd/>
          </a:ln>
        </p:spPr>
      </p:pic>
      <p:sp>
        <p:nvSpPr>
          <p:cNvPr id="2" name="Заголовок 1"/>
          <p:cNvSpPr>
            <a:spLocks noGrp="1"/>
          </p:cNvSpPr>
          <p:nvPr>
            <p:ph type="title"/>
          </p:nvPr>
        </p:nvSpPr>
        <p:spPr>
          <a:xfrm>
            <a:off x="395536" y="4077072"/>
            <a:ext cx="8534400" cy="758952"/>
          </a:xfrm>
        </p:spPr>
        <p:txBody>
          <a:bodyPr>
            <a:noAutofit/>
          </a:bodyPr>
          <a:lstStyle/>
          <a:p>
            <a:r>
              <a:rPr lang="uk-UA" sz="7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Дякую за увагу!</a:t>
            </a:r>
            <a:br>
              <a:rPr lang="uk-UA" sz="72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uk-UA" sz="72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r>
              <a:rPr lang="uk-UA" b="1" dirty="0" smtClean="0">
                <a:solidFill>
                  <a:srgbClr val="002060"/>
                </a:solidFill>
                <a:effectLst>
                  <a:outerShdw blurRad="38100" dist="38100" dir="2700000" algn="tl">
                    <a:srgbClr val="000000">
                      <a:alpha val="43137"/>
                    </a:srgbClr>
                  </a:outerShdw>
                </a:effectLst>
              </a:rPr>
              <a:t>Епіграфи до презентації</a:t>
            </a:r>
            <a:endParaRPr lang="uk-UA" b="1" dirty="0">
              <a:solidFill>
                <a:srgbClr val="002060"/>
              </a:solidFill>
              <a:effectLst>
                <a:outerShdw blurRad="38100" dist="38100" dir="2700000" algn="tl">
                  <a:srgbClr val="000000">
                    <a:alpha val="43137"/>
                  </a:srgbClr>
                </a:outerShdw>
              </a:effectLst>
            </a:endParaRPr>
          </a:p>
        </p:txBody>
      </p:sp>
      <p:sp>
        <p:nvSpPr>
          <p:cNvPr id="3" name="Содержимое 2"/>
          <p:cNvSpPr>
            <a:spLocks noGrp="1"/>
          </p:cNvSpPr>
          <p:nvPr>
            <p:ph sz="quarter" idx="1"/>
          </p:nvPr>
        </p:nvSpPr>
        <p:spPr>
          <a:xfrm>
            <a:off x="323528" y="1340768"/>
            <a:ext cx="8503920" cy="4572000"/>
          </a:xfrm>
        </p:spPr>
        <p:txBody>
          <a:bodyPr>
            <a:normAutofit fontScale="92500" lnSpcReduction="10000"/>
          </a:bodyPr>
          <a:lstStyle/>
          <a:p>
            <a:pPr>
              <a:buNone/>
            </a:pPr>
            <a:r>
              <a:rPr lang="uk-UA" i="1" dirty="0" smtClean="0">
                <a:solidFill>
                  <a:schemeClr val="tx2">
                    <a:lumMod val="75000"/>
                  </a:schemeClr>
                </a:solidFill>
                <a:effectLst>
                  <a:outerShdw blurRad="38100" dist="38100" dir="2700000" algn="tl">
                    <a:srgbClr val="000000">
                      <a:alpha val="43137"/>
                    </a:srgbClr>
                  </a:outerShdw>
                </a:effectLst>
              </a:rPr>
              <a:t>Між небом і землею життя людини найцінніше.</a:t>
            </a:r>
          </a:p>
          <a:p>
            <a:pPr>
              <a:buNone/>
            </a:pPr>
            <a:r>
              <a:rPr lang="uk-UA" i="1" dirty="0" smtClean="0">
                <a:solidFill>
                  <a:schemeClr val="tx2">
                    <a:lumMod val="75000"/>
                  </a:schemeClr>
                </a:solidFill>
                <a:effectLst>
                  <a:outerShdw blurRad="38100" dist="38100" dir="2700000" algn="tl">
                    <a:srgbClr val="000000">
                      <a:alpha val="43137"/>
                    </a:srgbClr>
                  </a:outerShdw>
                </a:effectLst>
              </a:rPr>
              <a:t>                                                                     Протагор</a:t>
            </a:r>
          </a:p>
          <a:p>
            <a:endParaRPr lang="uk-UA" i="1" dirty="0" smtClean="0">
              <a:solidFill>
                <a:schemeClr val="tx2">
                  <a:lumMod val="75000"/>
                </a:schemeClr>
              </a:solidFill>
              <a:effectLst>
                <a:outerShdw blurRad="38100" dist="38100" dir="2700000" algn="tl">
                  <a:srgbClr val="000000">
                    <a:alpha val="43137"/>
                  </a:srgbClr>
                </a:outerShdw>
              </a:effectLst>
            </a:endParaRPr>
          </a:p>
          <a:p>
            <a:pPr>
              <a:buNone/>
            </a:pPr>
            <a:r>
              <a:rPr lang="uk-UA" i="1" dirty="0" smtClean="0">
                <a:solidFill>
                  <a:schemeClr val="tx2">
                    <a:lumMod val="75000"/>
                  </a:schemeClr>
                </a:solidFill>
                <a:effectLst>
                  <a:outerShdw blurRad="38100" dist="38100" dir="2700000" algn="tl">
                    <a:srgbClr val="000000">
                      <a:alpha val="43137"/>
                    </a:srgbClr>
                  </a:outerShdw>
                </a:effectLst>
              </a:rPr>
              <a:t>Лише ті здатні цінувати життя,</a:t>
            </a:r>
          </a:p>
          <a:p>
            <a:pPr>
              <a:buNone/>
            </a:pPr>
            <a:r>
              <a:rPr lang="uk-UA" i="1" dirty="0" smtClean="0">
                <a:solidFill>
                  <a:schemeClr val="tx2">
                    <a:lumMod val="75000"/>
                  </a:schemeClr>
                </a:solidFill>
                <a:effectLst>
                  <a:outerShdw blurRad="38100" dist="38100" dir="2700000" algn="tl">
                    <a:srgbClr val="000000">
                      <a:alpha val="43137"/>
                    </a:srgbClr>
                  </a:outerShdw>
                </a:effectLst>
              </a:rPr>
              <a:t>Кому часто доводилося бути на краю смерті.</a:t>
            </a:r>
          </a:p>
          <a:p>
            <a:pPr>
              <a:buNone/>
            </a:pPr>
            <a:r>
              <a:rPr lang="uk-UA" i="1" dirty="0" smtClean="0">
                <a:solidFill>
                  <a:schemeClr val="tx2">
                    <a:lumMod val="75000"/>
                  </a:schemeClr>
                </a:solidFill>
                <a:effectLst>
                  <a:outerShdw blurRad="38100" dist="38100" dir="2700000" algn="tl">
                    <a:srgbClr val="000000">
                      <a:alpha val="43137"/>
                    </a:srgbClr>
                  </a:outerShdw>
                </a:effectLst>
              </a:rPr>
              <a:t>                                                                   Дж. </a:t>
            </a:r>
            <a:r>
              <a:rPr lang="uk-UA" i="1" dirty="0" err="1" smtClean="0">
                <a:solidFill>
                  <a:schemeClr val="tx2">
                    <a:lumMod val="75000"/>
                  </a:schemeClr>
                </a:solidFill>
                <a:effectLst>
                  <a:outerShdw blurRad="38100" dist="38100" dir="2700000" algn="tl">
                    <a:srgbClr val="000000">
                      <a:alpha val="43137"/>
                    </a:srgbClr>
                  </a:outerShdw>
                </a:effectLst>
              </a:rPr>
              <a:t>Неру</a:t>
            </a:r>
            <a:endParaRPr lang="uk-UA" i="1" dirty="0" smtClean="0">
              <a:solidFill>
                <a:schemeClr val="tx2">
                  <a:lumMod val="75000"/>
                </a:schemeClr>
              </a:solidFill>
              <a:effectLst>
                <a:outerShdw blurRad="38100" dist="38100" dir="2700000" algn="tl">
                  <a:srgbClr val="000000">
                    <a:alpha val="43137"/>
                  </a:srgbClr>
                </a:outerShdw>
              </a:effectLst>
            </a:endParaRPr>
          </a:p>
          <a:p>
            <a:endParaRPr lang="uk-UA" i="1" dirty="0" smtClean="0">
              <a:solidFill>
                <a:schemeClr val="tx2">
                  <a:lumMod val="75000"/>
                </a:schemeClr>
              </a:solidFill>
              <a:effectLst>
                <a:outerShdw blurRad="38100" dist="38100" dir="2700000" algn="tl">
                  <a:srgbClr val="000000">
                    <a:alpha val="43137"/>
                  </a:srgbClr>
                </a:outerShdw>
              </a:effectLst>
            </a:endParaRPr>
          </a:p>
          <a:p>
            <a:pPr>
              <a:buNone/>
            </a:pPr>
            <a:r>
              <a:rPr lang="uk-UA" i="1" dirty="0" smtClean="0">
                <a:solidFill>
                  <a:schemeClr val="tx2">
                    <a:lumMod val="75000"/>
                  </a:schemeClr>
                </a:solidFill>
                <a:effectLst>
                  <a:outerShdw blurRad="38100" dist="38100" dir="2700000" algn="tl">
                    <a:srgbClr val="000000">
                      <a:alpha val="43137"/>
                    </a:srgbClr>
                  </a:outerShdw>
                </a:effectLst>
              </a:rPr>
              <a:t>Треба прагнути бути людиною, незважаючи на всю</a:t>
            </a:r>
          </a:p>
          <a:p>
            <a:pPr>
              <a:buNone/>
            </a:pPr>
            <a:r>
              <a:rPr lang="uk-UA" i="1" dirty="0" smtClean="0">
                <a:solidFill>
                  <a:schemeClr val="tx2">
                    <a:lumMod val="75000"/>
                  </a:schemeClr>
                </a:solidFill>
                <a:effectLst>
                  <a:outerShdw blurRad="38100" dist="38100" dir="2700000" algn="tl">
                    <a:srgbClr val="000000">
                      <a:alpha val="43137"/>
                    </a:srgbClr>
                  </a:outerShdw>
                </a:effectLst>
              </a:rPr>
              <a:t>жорстокість навколишнього світу, і це можливо.</a:t>
            </a:r>
          </a:p>
          <a:p>
            <a:pPr>
              <a:buNone/>
            </a:pPr>
            <a:r>
              <a:rPr lang="uk-UA" i="1" dirty="0" smtClean="0">
                <a:solidFill>
                  <a:schemeClr val="tx2">
                    <a:lumMod val="75000"/>
                  </a:schemeClr>
                </a:solidFill>
                <a:effectLst>
                  <a:outerShdw blurRad="38100" dist="38100" dir="2700000" algn="tl">
                    <a:srgbClr val="000000">
                      <a:alpha val="43137"/>
                    </a:srgbClr>
                  </a:outerShdw>
                </a:effectLst>
              </a:rPr>
              <a:t>                                                                О.Генрі</a:t>
            </a:r>
          </a:p>
          <a:p>
            <a:endParaRPr lang="uk-UA" i="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Осип </a:t>
            </a:r>
            <a:r>
              <a:rPr lang="uk-UA" b="1" dirty="0" err="1" smtClean="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rPr>
              <a:t>Турянський</a:t>
            </a:r>
            <a:endParaRPr lang="uk-UA" b="1" dirty="0">
              <a:ln w="12700">
                <a:solidFill>
                  <a:schemeClr val="tx2">
                    <a:satMod val="155000"/>
                  </a:schemeClr>
                </a:solidFill>
                <a:prstDash val="solid"/>
              </a:ln>
              <a:solidFill>
                <a:schemeClr val="accent5">
                  <a:lumMod val="75000"/>
                </a:schemeClr>
              </a:solidFill>
              <a:effectLst>
                <a:outerShdw blurRad="41275" dist="20320" dir="1800000" algn="tl" rotWithShape="0">
                  <a:srgbClr val="000000">
                    <a:alpha val="40000"/>
                  </a:srgbClr>
                </a:outerShdw>
              </a:effectLst>
            </a:endParaRPr>
          </a:p>
        </p:txBody>
      </p:sp>
      <p:sp>
        <p:nvSpPr>
          <p:cNvPr id="6" name="Содержимое 5"/>
          <p:cNvSpPr>
            <a:spLocks noGrp="1"/>
          </p:cNvSpPr>
          <p:nvPr>
            <p:ph sz="quarter" idx="1"/>
          </p:nvPr>
        </p:nvSpPr>
        <p:spPr>
          <a:xfrm>
            <a:off x="0" y="1556792"/>
            <a:ext cx="6012160" cy="4926288"/>
          </a:xfrm>
        </p:spPr>
        <p:txBody>
          <a:bodyPr>
            <a:normAutofit fontScale="62500" lnSpcReduction="20000"/>
          </a:bodyPr>
          <a:lstStyle/>
          <a:p>
            <a:pPr>
              <a:buNone/>
            </a:pPr>
            <a:r>
              <a:rPr lang="uk-UA" dirty="0" smtClean="0">
                <a:solidFill>
                  <a:schemeClr val="accent1">
                    <a:lumMod val="50000"/>
                  </a:schemeClr>
                </a:solidFill>
              </a:rPr>
              <a:t>          </a:t>
            </a:r>
            <a:r>
              <a:rPr lang="vi-VN" b="1" dirty="0" smtClean="0">
                <a:solidFill>
                  <a:schemeClr val="accent1">
                    <a:lumMod val="50000"/>
                  </a:schemeClr>
                </a:solidFill>
              </a:rPr>
              <a:t>Осип Васильович Турянський </a:t>
            </a:r>
            <a:r>
              <a:rPr lang="vi-VN" dirty="0" smtClean="0">
                <a:solidFill>
                  <a:schemeClr val="accent1">
                    <a:lumMod val="50000"/>
                  </a:schemeClr>
                </a:solidFill>
              </a:rPr>
              <a:t>(псевдонім — І.Думка) — український письменник і літературний критик, учитель середніх шкіл Галичини.</a:t>
            </a:r>
            <a:r>
              <a:rPr lang="uk-UA" dirty="0" smtClean="0">
                <a:solidFill>
                  <a:schemeClr val="accent1">
                    <a:lumMod val="50000"/>
                  </a:schemeClr>
                </a:solidFill>
              </a:rPr>
              <a:t> Народився 22 лютого 1880 р. в с. Оглядів, </a:t>
            </a:r>
            <a:r>
              <a:rPr lang="uk-UA" dirty="0" err="1" smtClean="0">
                <a:solidFill>
                  <a:schemeClr val="accent1">
                    <a:lumMod val="50000"/>
                  </a:schemeClr>
                </a:solidFill>
              </a:rPr>
              <a:t>Радехівського</a:t>
            </a:r>
            <a:r>
              <a:rPr lang="uk-UA" dirty="0" smtClean="0">
                <a:solidFill>
                  <a:schemeClr val="accent1">
                    <a:lumMod val="50000"/>
                  </a:schemeClr>
                </a:solidFill>
              </a:rPr>
              <a:t> району, Львівської області.</a:t>
            </a:r>
          </a:p>
          <a:p>
            <a:pPr>
              <a:buNone/>
            </a:pPr>
            <a:r>
              <a:rPr lang="uk-UA" dirty="0" smtClean="0">
                <a:solidFill>
                  <a:schemeClr val="accent1">
                    <a:lumMod val="50000"/>
                  </a:schemeClr>
                </a:solidFill>
              </a:rPr>
              <a:t>           </a:t>
            </a:r>
            <a:r>
              <a:rPr lang="vi-VN" dirty="0" smtClean="0">
                <a:solidFill>
                  <a:schemeClr val="accent1">
                    <a:lumMod val="50000"/>
                  </a:schemeClr>
                </a:solidFill>
              </a:rPr>
              <a:t>За допомогою сільського вчителя вступив до Львівської української гімназії, потім закінчив філософський факультет Віденського університету. Там же захистив докторську дисертацію.</a:t>
            </a:r>
          </a:p>
          <a:p>
            <a:pPr>
              <a:buNone/>
            </a:pPr>
            <a:r>
              <a:rPr lang="uk-UA" dirty="0" smtClean="0">
                <a:solidFill>
                  <a:schemeClr val="accent1">
                    <a:lumMod val="50000"/>
                  </a:schemeClr>
                </a:solidFill>
              </a:rPr>
              <a:t>            </a:t>
            </a:r>
            <a:r>
              <a:rPr lang="vi-VN" dirty="0" smtClean="0">
                <a:solidFill>
                  <a:schemeClr val="accent1">
                    <a:lumMod val="50000"/>
                  </a:schemeClr>
                </a:solidFill>
              </a:rPr>
              <a:t>Дебютував 1908 року новелами в альманаху віденської «Січі».</a:t>
            </a:r>
          </a:p>
          <a:p>
            <a:pPr>
              <a:buNone/>
            </a:pPr>
            <a:r>
              <a:rPr lang="uk-UA" dirty="0" smtClean="0">
                <a:solidFill>
                  <a:schemeClr val="accent1">
                    <a:lumMod val="50000"/>
                  </a:schemeClr>
                </a:solidFill>
              </a:rPr>
              <a:t>            </a:t>
            </a:r>
            <a:r>
              <a:rPr lang="vi-VN" dirty="0" smtClean="0">
                <a:solidFill>
                  <a:schemeClr val="accent1">
                    <a:lumMod val="50000"/>
                  </a:schemeClr>
                </a:solidFill>
              </a:rPr>
              <a:t>З 1910 року викладав українську мову та літературу в Перемишлянській гімназії.</a:t>
            </a:r>
          </a:p>
          <a:p>
            <a:pPr>
              <a:buNone/>
            </a:pPr>
            <a:r>
              <a:rPr lang="uk-UA" dirty="0" smtClean="0">
                <a:solidFill>
                  <a:schemeClr val="accent1">
                    <a:lumMod val="50000"/>
                  </a:schemeClr>
                </a:solidFill>
              </a:rPr>
              <a:t>            </a:t>
            </a:r>
            <a:r>
              <a:rPr lang="vi-VN" dirty="0" smtClean="0">
                <a:solidFill>
                  <a:schemeClr val="accent1">
                    <a:lumMod val="50000"/>
                  </a:schemeClr>
                </a:solidFill>
              </a:rPr>
              <a:t>Восени 1914 року був мобілізований в австрійську армію й відправлений на сербсько-австрійський фронт. Потрапив у полон. Перебував у таборі для інтернованих на італійському острові Ельба.</a:t>
            </a:r>
            <a:r>
              <a:rPr lang="uk-UA" dirty="0" smtClean="0">
                <a:solidFill>
                  <a:schemeClr val="accent1">
                    <a:lumMod val="50000"/>
                  </a:schemeClr>
                </a:solidFill>
              </a:rPr>
              <a:t> </a:t>
            </a:r>
            <a:r>
              <a:rPr lang="vi-VN" dirty="0" smtClean="0">
                <a:solidFill>
                  <a:schemeClr val="accent1">
                    <a:lumMod val="50000"/>
                  </a:schemeClr>
                </a:solidFill>
              </a:rPr>
              <a:t>Пережите в сербському полоні відтворив у повісті-поемі «Поза межами болю» (1917). </a:t>
            </a:r>
            <a:endParaRPr lang="uk-UA" dirty="0" smtClean="0">
              <a:solidFill>
                <a:schemeClr val="accent1">
                  <a:lumMod val="50000"/>
                </a:schemeClr>
              </a:solidFill>
            </a:endParaRPr>
          </a:p>
          <a:p>
            <a:pPr>
              <a:buNone/>
            </a:pPr>
            <a:r>
              <a:rPr lang="uk-UA" dirty="0" smtClean="0">
                <a:solidFill>
                  <a:schemeClr val="accent1">
                    <a:lumMod val="50000"/>
                  </a:schemeClr>
                </a:solidFill>
              </a:rPr>
              <a:t>            </a:t>
            </a:r>
            <a:r>
              <a:rPr lang="vi-VN" dirty="0" smtClean="0">
                <a:solidFill>
                  <a:schemeClr val="accent1">
                    <a:lumMod val="50000"/>
                  </a:schemeClr>
                </a:solidFill>
              </a:rPr>
              <a:t>Після повернення з Італії до Австрії викладав право у Віденському університеті, потім працював у Галичині, займався видавничою та педагогічною діяльністю.</a:t>
            </a:r>
          </a:p>
          <a:p>
            <a:pPr>
              <a:buNone/>
            </a:pPr>
            <a:endParaRPr lang="vi-VN" dirty="0" smtClean="0">
              <a:solidFill>
                <a:schemeClr val="accent1">
                  <a:lumMod val="50000"/>
                </a:schemeClr>
              </a:solidFill>
            </a:endParaRPr>
          </a:p>
          <a:p>
            <a:endParaRPr lang="vi-VN" dirty="0" smtClean="0">
              <a:solidFill>
                <a:schemeClr val="accent1">
                  <a:lumMod val="50000"/>
                </a:schemeClr>
              </a:solidFill>
            </a:endParaRPr>
          </a:p>
          <a:p>
            <a:endParaRPr lang="uk-UA" dirty="0">
              <a:solidFill>
                <a:schemeClr val="accent1">
                  <a:lumMod val="50000"/>
                </a:schemeClr>
              </a:solidFill>
            </a:endParaRPr>
          </a:p>
        </p:txBody>
      </p:sp>
      <p:pic>
        <p:nvPicPr>
          <p:cNvPr id="7" name="Picture 2"/>
          <p:cNvPicPr>
            <a:picLocks noChangeAspect="1" noChangeArrowheads="1"/>
          </p:cNvPicPr>
          <p:nvPr/>
        </p:nvPicPr>
        <p:blipFill>
          <a:blip r:embed="rId2" cstate="print"/>
          <a:stretch>
            <a:fillRect/>
          </a:stretch>
        </p:blipFill>
        <p:spPr bwMode="auto">
          <a:xfrm>
            <a:off x="6156176" y="1750494"/>
            <a:ext cx="2600533" cy="3406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92696"/>
            <a:ext cx="8534400" cy="758952"/>
          </a:xfrm>
        </p:spPr>
        <p:txBody>
          <a:bodyPr>
            <a:noAutofit/>
          </a:bodyPr>
          <a:lstStyle/>
          <a:p>
            <a:r>
              <a:rPr lang="vi-VN" sz="3200" b="1" i="1" dirty="0" smtClean="0">
                <a:solidFill>
                  <a:schemeClr val="tx2">
                    <a:lumMod val="75000"/>
                  </a:schemeClr>
                </a:solidFill>
              </a:rPr>
              <a:t>Твори:</a:t>
            </a:r>
            <a:br>
              <a:rPr lang="vi-VN" sz="3200" b="1" i="1" dirty="0" smtClean="0">
                <a:solidFill>
                  <a:schemeClr val="tx2">
                    <a:lumMod val="75000"/>
                  </a:schemeClr>
                </a:solidFill>
              </a:rPr>
            </a:br>
            <a:endParaRPr lang="uk-UA" sz="3200" b="1" i="1" dirty="0">
              <a:solidFill>
                <a:schemeClr val="tx2">
                  <a:lumMod val="75000"/>
                </a:schemeClr>
              </a:solidFill>
            </a:endParaRPr>
          </a:p>
        </p:txBody>
      </p:sp>
      <p:sp>
        <p:nvSpPr>
          <p:cNvPr id="3" name="Содержимое 2"/>
          <p:cNvSpPr>
            <a:spLocks noGrp="1"/>
          </p:cNvSpPr>
          <p:nvPr>
            <p:ph sz="quarter" idx="1"/>
          </p:nvPr>
        </p:nvSpPr>
        <p:spPr>
          <a:xfrm>
            <a:off x="2483768" y="1556792"/>
            <a:ext cx="4608512" cy="4572000"/>
          </a:xfrm>
        </p:spPr>
        <p:txBody>
          <a:bodyPr>
            <a:normAutofit fontScale="77500" lnSpcReduction="20000"/>
          </a:bodyPr>
          <a:lstStyle/>
          <a:p>
            <a:pPr>
              <a:buNone/>
            </a:pPr>
            <a:endParaRPr lang="vi-VN" dirty="0" smtClean="0"/>
          </a:p>
          <a:p>
            <a:r>
              <a:rPr lang="vi-VN" dirty="0" smtClean="0"/>
              <a:t>антивоєнна психологічна повість-поема з часів Першої світової війни </a:t>
            </a:r>
            <a:r>
              <a:rPr lang="vi-VN" b="1" dirty="0" smtClean="0"/>
              <a:t>«Поза межами болю» </a:t>
            </a:r>
            <a:r>
              <a:rPr lang="vi-VN" dirty="0" smtClean="0"/>
              <a:t>(1917—1921; одночасно німецький переклад); </a:t>
            </a:r>
            <a:r>
              <a:rPr lang="uk-UA" dirty="0" smtClean="0"/>
              <a:t>з</a:t>
            </a:r>
            <a:r>
              <a:rPr lang="vi-VN" dirty="0" smtClean="0"/>
              <a:t>а мотивами повісті 1989 року знято однойменний художній фільм (режисер — Ярослав Лупій</a:t>
            </a:r>
            <a:r>
              <a:rPr lang="uk-UA" dirty="0" smtClean="0"/>
              <a:t>;</a:t>
            </a:r>
            <a:endParaRPr lang="vi-VN" dirty="0" smtClean="0"/>
          </a:p>
          <a:p>
            <a:r>
              <a:rPr lang="vi-VN" dirty="0" smtClean="0"/>
              <a:t>повісті </a:t>
            </a:r>
            <a:r>
              <a:rPr lang="vi-VN" b="1" dirty="0" smtClean="0"/>
              <a:t>«Дума пралісу» </a:t>
            </a:r>
            <a:r>
              <a:rPr lang="vi-VN" dirty="0" smtClean="0"/>
              <a:t>(1922), </a:t>
            </a:r>
          </a:p>
          <a:p>
            <a:r>
              <a:rPr lang="vi-VN" dirty="0" smtClean="0"/>
              <a:t> </a:t>
            </a:r>
            <a:r>
              <a:rPr lang="vi-VN" b="1" dirty="0" smtClean="0"/>
              <a:t>«Син землі» </a:t>
            </a:r>
            <a:r>
              <a:rPr lang="vi-VN" dirty="0" smtClean="0"/>
              <a:t>(1933);</a:t>
            </a:r>
          </a:p>
          <a:p>
            <a:r>
              <a:rPr lang="vi-VN" dirty="0" smtClean="0"/>
              <a:t>збірка оповідань </a:t>
            </a:r>
            <a:r>
              <a:rPr lang="vi-VN" b="1" dirty="0" smtClean="0"/>
              <a:t>«Боротьба за великість»,</a:t>
            </a:r>
          </a:p>
          <a:p>
            <a:r>
              <a:rPr lang="vi-VN" dirty="0" smtClean="0"/>
              <a:t>комедія </a:t>
            </a:r>
            <a:r>
              <a:rPr lang="vi-VN" b="1" dirty="0" smtClean="0"/>
              <a:t>«Раби» </a:t>
            </a:r>
            <a:r>
              <a:rPr lang="vi-VN" dirty="0" smtClean="0"/>
              <a:t>(1927);</a:t>
            </a:r>
          </a:p>
          <a:p>
            <a:r>
              <a:rPr lang="vi-VN" dirty="0" smtClean="0"/>
              <a:t>літературно-критичні нариси.</a:t>
            </a:r>
          </a:p>
          <a:p>
            <a:endParaRPr lang="vi-VN" dirty="0" smtClean="0"/>
          </a:p>
        </p:txBody>
      </p:sp>
      <p:pic>
        <p:nvPicPr>
          <p:cNvPr id="4099" name="Picture 3"/>
          <p:cNvPicPr>
            <a:picLocks noChangeAspect="1" noChangeArrowheads="1"/>
          </p:cNvPicPr>
          <p:nvPr/>
        </p:nvPicPr>
        <p:blipFill>
          <a:blip r:embed="rId2" cstate="print"/>
          <a:srcRect/>
          <a:stretch>
            <a:fillRect/>
          </a:stretch>
        </p:blipFill>
        <p:spPr bwMode="auto">
          <a:xfrm rot="726612">
            <a:off x="7145192" y="1685231"/>
            <a:ext cx="1439779" cy="2030088"/>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b="6757"/>
          <a:stretch>
            <a:fillRect/>
          </a:stretch>
        </p:blipFill>
        <p:spPr bwMode="auto">
          <a:xfrm rot="1167169">
            <a:off x="7126826" y="3523369"/>
            <a:ext cx="1371521" cy="2172319"/>
          </a:xfrm>
          <a:prstGeom prst="rect">
            <a:avLst/>
          </a:prstGeom>
          <a:ln>
            <a:noFill/>
          </a:ln>
          <a:effectLst>
            <a:outerShdw blurRad="190500" algn="tl" rotWithShape="0">
              <a:srgbClr val="000000">
                <a:alpha val="70000"/>
              </a:srgbClr>
            </a:outerShdw>
          </a:effectLst>
        </p:spPr>
      </p:pic>
      <p:pic>
        <p:nvPicPr>
          <p:cNvPr id="4101" name="Picture 5"/>
          <p:cNvPicPr>
            <a:picLocks noChangeAspect="1" noChangeArrowheads="1"/>
          </p:cNvPicPr>
          <p:nvPr/>
        </p:nvPicPr>
        <p:blipFill>
          <a:blip r:embed="rId4" cstate="print"/>
          <a:srcRect/>
          <a:stretch>
            <a:fillRect/>
          </a:stretch>
        </p:blipFill>
        <p:spPr bwMode="auto">
          <a:xfrm rot="21040801">
            <a:off x="755576" y="1700807"/>
            <a:ext cx="1368152" cy="2044711"/>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srcRect/>
          <a:stretch>
            <a:fillRect/>
          </a:stretch>
        </p:blipFill>
        <p:spPr bwMode="auto">
          <a:xfrm rot="20609992">
            <a:off x="537838" y="3592831"/>
            <a:ext cx="1477062" cy="2230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832" y="0"/>
            <a:ext cx="9139168" cy="6858000"/>
          </a:xfrm>
          <a:prstGeom prst="rect">
            <a:avLst/>
          </a:prstGeom>
          <a:noFill/>
          <a:ln w="9525">
            <a:noFill/>
            <a:miter lim="800000"/>
            <a:headEnd/>
            <a:tailEnd/>
          </a:ln>
        </p:spPr>
      </p:pic>
      <p:sp>
        <p:nvSpPr>
          <p:cNvPr id="2" name="Заголовок 1"/>
          <p:cNvSpPr>
            <a:spLocks noGrp="1"/>
          </p:cNvSpPr>
          <p:nvPr>
            <p:ph type="title"/>
          </p:nvPr>
        </p:nvSpPr>
        <p:spPr>
          <a:xfrm>
            <a:off x="323528" y="0"/>
            <a:ext cx="8534400" cy="758952"/>
          </a:xfrm>
        </p:spPr>
        <p:txBody>
          <a:bodyPr/>
          <a:lstStyle/>
          <a:p>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Сюжет твору </a:t>
            </a:r>
            <a:r>
              <a:rPr lang="uk-UA"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“Поза</a:t>
            </a:r>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межами </a:t>
            </a:r>
            <a:r>
              <a:rPr lang="uk-UA"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болю”</a:t>
            </a:r>
            <a:endPar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Содержимое 2"/>
          <p:cNvSpPr>
            <a:spLocks noGrp="1"/>
          </p:cNvSpPr>
          <p:nvPr>
            <p:ph sz="quarter" idx="1"/>
          </p:nvPr>
        </p:nvSpPr>
        <p:spPr>
          <a:xfrm>
            <a:off x="323528" y="1241376"/>
            <a:ext cx="8503920" cy="5616624"/>
          </a:xfrm>
        </p:spPr>
        <p:txBody>
          <a:bodyPr>
            <a:normAutofit fontScale="70000" lnSpcReduction="20000"/>
          </a:bodyPr>
          <a:lstStyle/>
          <a:p>
            <a:r>
              <a:rPr lang="uk-UA" i="1" dirty="0" smtClean="0">
                <a:solidFill>
                  <a:schemeClr val="bg1"/>
                </a:solidFill>
              </a:rPr>
              <a:t>У центрі сюжету — поневіряння військовополонених, колишніх солдатів австрійської армії, сімох друзів у нещасті: </a:t>
            </a:r>
            <a:r>
              <a:rPr lang="uk-UA" i="1" dirty="0" err="1" smtClean="0">
                <a:solidFill>
                  <a:schemeClr val="bg1"/>
                </a:solidFill>
              </a:rPr>
              <a:t>Штранцінгера</a:t>
            </a:r>
            <a:r>
              <a:rPr lang="uk-UA" i="1" dirty="0" smtClean="0">
                <a:solidFill>
                  <a:schemeClr val="bg1"/>
                </a:solidFill>
              </a:rPr>
              <a:t>, </a:t>
            </a:r>
            <a:r>
              <a:rPr lang="uk-UA" i="1" dirty="0" err="1" smtClean="0">
                <a:solidFill>
                  <a:schemeClr val="bg1"/>
                </a:solidFill>
              </a:rPr>
              <a:t>Добровського</a:t>
            </a:r>
            <a:r>
              <a:rPr lang="uk-UA" i="1" dirty="0" smtClean="0">
                <a:solidFill>
                  <a:schemeClr val="bg1"/>
                </a:solidFill>
              </a:rPr>
              <a:t>, </a:t>
            </a:r>
            <a:r>
              <a:rPr lang="uk-UA" i="1" dirty="0" err="1" smtClean="0">
                <a:solidFill>
                  <a:schemeClr val="bg1"/>
                </a:solidFill>
              </a:rPr>
              <a:t>Ніколича</a:t>
            </a:r>
            <a:r>
              <a:rPr lang="uk-UA" i="1" dirty="0" smtClean="0">
                <a:solidFill>
                  <a:schemeClr val="bg1"/>
                </a:solidFill>
              </a:rPr>
              <a:t>, </a:t>
            </a:r>
            <a:r>
              <a:rPr lang="uk-UA" i="1" dirty="0" err="1" smtClean="0">
                <a:solidFill>
                  <a:schemeClr val="bg1"/>
                </a:solidFill>
              </a:rPr>
              <a:t>Саба</a:t>
            </a:r>
            <a:r>
              <a:rPr lang="uk-UA" i="1" dirty="0" smtClean="0">
                <a:solidFill>
                  <a:schemeClr val="bg1"/>
                </a:solidFill>
              </a:rPr>
              <a:t>, Бонні, </a:t>
            </a:r>
            <a:r>
              <a:rPr lang="uk-UA" i="1" dirty="0" err="1" smtClean="0">
                <a:solidFill>
                  <a:schemeClr val="bg1"/>
                </a:solidFill>
              </a:rPr>
              <a:t>Пшилуського</a:t>
            </a:r>
            <a:r>
              <a:rPr lang="uk-UA" i="1" dirty="0" smtClean="0">
                <a:solidFill>
                  <a:schemeClr val="bg1"/>
                </a:solidFill>
              </a:rPr>
              <a:t> та </a:t>
            </a:r>
            <a:r>
              <a:rPr lang="uk-UA" i="1" dirty="0" err="1" smtClean="0">
                <a:solidFill>
                  <a:schemeClr val="bg1"/>
                </a:solidFill>
              </a:rPr>
              <a:t>Оглядівського</a:t>
            </a:r>
            <a:r>
              <a:rPr lang="uk-UA" i="1" dirty="0" smtClean="0">
                <a:solidFill>
                  <a:schemeClr val="bg1"/>
                </a:solidFill>
              </a:rPr>
              <a:t> (саме від особи останнього ведеться розповідь). У передньому слові автор зазначає, що вони стали жертвою злочину: «Це був злочин, якого люди і природа допустилися на нас і який і нас приневолив стати злочинцями супроти духа людства». Утікши від охоронців, чоловіки опиняються наодинці з дикою природою, де лише сніг, холод, голод і жодної живої душі. Найбільша небезпека для втікачів — замерзнути в лютий зимовий мороз. Письменник досить точно використовує оксиморон, щоб передати весь жах ситуації, в яку потрапили герої твору: «Ідуть живі трупи по трупі природи». Здається, що й природа відвертається від нещасних людей: «Чорні хмари закрили заздрісно сонце і блакить неба й повисли над ними, як велетенські чорні крила всесвітнього духа знищення». І далі ті ж хмари — «як </a:t>
            </a:r>
            <a:r>
              <a:rPr lang="uk-UA" i="1" dirty="0" err="1" smtClean="0">
                <a:solidFill>
                  <a:schemeClr val="bg1"/>
                </a:solidFill>
              </a:rPr>
              <a:t>казочні</a:t>
            </a:r>
            <a:r>
              <a:rPr lang="uk-UA" i="1" dirty="0" smtClean="0">
                <a:solidFill>
                  <a:schemeClr val="bg1"/>
                </a:solidFill>
              </a:rPr>
              <a:t> упирі». Чи не вперше в українській літературі письменник використовує природу не як тло чи опис, суголосний подіям, а як караючу ворожу силу. Лише в передсмертному маренні природа змінюється у свідомості людини: «Синє небо любо й приязно сміється…»</a:t>
            </a:r>
          </a:p>
          <a:p>
            <a:endParaRPr lang="uk-UA" i="1" dirty="0" smtClean="0">
              <a:solidFill>
                <a:schemeClr val="bg1"/>
              </a:solidFill>
            </a:endParaRPr>
          </a:p>
        </p:txBody>
      </p:sp>
      <p:sp>
        <p:nvSpPr>
          <p:cNvPr id="5" name="Прямоугольник 4"/>
          <p:cNvSpPr/>
          <p:nvPr/>
        </p:nvSpPr>
        <p:spPr>
          <a:xfrm>
            <a:off x="5292080" y="764704"/>
            <a:ext cx="3441968" cy="400110"/>
          </a:xfrm>
          <a:prstGeom prst="rect">
            <a:avLst/>
          </a:prstGeom>
        </p:spPr>
        <p:txBody>
          <a:bodyPr wrap="none">
            <a:spAutoFit/>
          </a:bodyPr>
          <a:lstStyle/>
          <a:p>
            <a:r>
              <a:rPr lang="uk-UA" sz="2000" i="1" dirty="0" smtClean="0">
                <a:solidFill>
                  <a:schemeClr val="tx1">
                    <a:lumMod val="85000"/>
                    <a:lumOff val="15000"/>
                  </a:schemeClr>
                </a:solidFill>
              </a:rPr>
              <a:t>Присвята дружині й сину </a:t>
            </a:r>
            <a:endParaRPr lang="uk-UA" sz="2000" dirty="0" smtClean="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
            <a:ext cx="9173210" cy="6858001"/>
          </a:xfrm>
          <a:prstGeom prst="rect">
            <a:avLst/>
          </a:prstGeom>
          <a:noFill/>
          <a:ln w="9525">
            <a:noFill/>
            <a:miter lim="800000"/>
            <a:headEnd/>
            <a:tailEnd/>
          </a:ln>
        </p:spPr>
      </p:pic>
      <p:sp>
        <p:nvSpPr>
          <p:cNvPr id="3" name="Содержимое 2"/>
          <p:cNvSpPr>
            <a:spLocks noGrp="1"/>
          </p:cNvSpPr>
          <p:nvPr>
            <p:ph sz="quarter" idx="1"/>
          </p:nvPr>
        </p:nvSpPr>
        <p:spPr/>
        <p:txBody>
          <a:bodyPr>
            <a:normAutofit/>
          </a:bodyPr>
          <a:lstStyle/>
          <a:p>
            <a:endParaRPr lang="uk-UA" i="1" dirty="0" smtClean="0">
              <a:solidFill>
                <a:srgbClr val="FFC000"/>
              </a:solidFill>
              <a:effectLst>
                <a:outerShdw blurRad="38100" dist="38100" dir="2700000" algn="tl">
                  <a:srgbClr val="000000">
                    <a:alpha val="43137"/>
                  </a:srgbClr>
                </a:outerShdw>
              </a:effectLst>
            </a:endParaRPr>
          </a:p>
          <a:p>
            <a:endParaRPr lang="uk-UA" i="1" dirty="0" smtClean="0">
              <a:solidFill>
                <a:srgbClr val="FFC000"/>
              </a:solidFill>
              <a:effectLst>
                <a:outerShdw blurRad="38100" dist="38100" dir="2700000" algn="tl">
                  <a:srgbClr val="000000">
                    <a:alpha val="43137"/>
                  </a:srgbClr>
                </a:outerShdw>
              </a:effectLst>
            </a:endParaRPr>
          </a:p>
          <a:p>
            <a:endParaRPr lang="uk-UA" i="1" dirty="0">
              <a:solidFill>
                <a:srgbClr val="FFC000"/>
              </a:solidFill>
              <a:effectLst>
                <a:outerShdw blurRad="38100" dist="38100" dir="2700000" algn="tl">
                  <a:srgbClr val="000000">
                    <a:alpha val="43137"/>
                  </a:srgbClr>
                </a:outerShdw>
              </a:effectLst>
            </a:endParaRPr>
          </a:p>
        </p:txBody>
      </p:sp>
      <p:sp>
        <p:nvSpPr>
          <p:cNvPr id="7" name="TextBox 6"/>
          <p:cNvSpPr txBox="1"/>
          <p:nvPr/>
        </p:nvSpPr>
        <p:spPr>
          <a:xfrm>
            <a:off x="323528" y="476672"/>
            <a:ext cx="8388424" cy="5755422"/>
          </a:xfrm>
          <a:prstGeom prst="rect">
            <a:avLst/>
          </a:prstGeom>
          <a:noFill/>
        </p:spPr>
        <p:txBody>
          <a:bodyPr wrap="square" rtlCol="0">
            <a:spAutoFit/>
          </a:bodyPr>
          <a:lstStyle/>
          <a:p>
            <a:endParaRPr lang="uk-UA" sz="1600" i="1" dirty="0" smtClean="0">
              <a:solidFill>
                <a:schemeClr val="accent1">
                  <a:lumMod val="60000"/>
                  <a:lumOff val="40000"/>
                </a:schemeClr>
              </a:solidFill>
              <a:effectLst>
                <a:outerShdw blurRad="38100" dist="38100" dir="2700000" algn="tl">
                  <a:srgbClr val="000000">
                    <a:alpha val="43137"/>
                  </a:srgbClr>
                </a:outerShdw>
              </a:effectLst>
            </a:endParaRPr>
          </a:p>
          <a:p>
            <a:r>
              <a:rPr lang="uk-UA" sz="1600" i="1" dirty="0" smtClean="0">
                <a:solidFill>
                  <a:schemeClr val="accent1">
                    <a:lumMod val="60000"/>
                    <a:lumOff val="40000"/>
                  </a:schemeClr>
                </a:solidFill>
                <a:effectLst>
                  <a:outerShdw blurRad="38100" dist="38100" dir="2700000" algn="tl">
                    <a:srgbClr val="000000">
                      <a:alpha val="43137"/>
                    </a:srgbClr>
                  </a:outerShdw>
                </a:effectLst>
              </a:rPr>
              <a:t>У кожного з сімох учасників двобою зі смертю була власна життєва дорога, але безжальний вихор війни перетнув їхні долі, і тепер, коли «ніхто й ніщо не відзивається на голос болю і туги їхнього серця», раптом ніби саме собою назріває страшне рішення: хтось із них мусить померти, а решта розпалить вогнище з його вбогої одежини й таким чином урятується. </a:t>
            </a:r>
            <a:r>
              <a:rPr lang="uk-UA" sz="1600" i="1" dirty="0" err="1" smtClean="0">
                <a:solidFill>
                  <a:schemeClr val="accent1">
                    <a:lumMod val="60000"/>
                    <a:lumOff val="40000"/>
                  </a:schemeClr>
                </a:solidFill>
                <a:effectLst>
                  <a:outerShdw blurRad="38100" dist="38100" dir="2700000" algn="tl">
                    <a:srgbClr val="000000">
                      <a:alpha val="43137"/>
                    </a:srgbClr>
                  </a:outerShdw>
                </a:effectLst>
              </a:rPr>
              <a:t>Добровський</a:t>
            </a:r>
            <a:r>
              <a:rPr lang="uk-UA" sz="1600" i="1" dirty="0" smtClean="0">
                <a:solidFill>
                  <a:schemeClr val="accent1">
                    <a:lumMod val="60000"/>
                    <a:lumOff val="40000"/>
                  </a:schemeClr>
                </a:solidFill>
                <a:effectLst>
                  <a:outerShdw blurRad="38100" dist="38100" dir="2700000" algn="tl">
                    <a:srgbClr val="000000">
                      <a:alpha val="43137"/>
                    </a:srgbClr>
                  </a:outerShdw>
                </a:effectLst>
              </a:rPr>
              <a:t> зауважує: «Прокляте те життя, в котрому слабкий мусить згинути, щоб дужчий міг жити».</a:t>
            </a:r>
          </a:p>
          <a:p>
            <a:endParaRPr lang="uk-UA" sz="1600" i="1" dirty="0" smtClean="0">
              <a:solidFill>
                <a:schemeClr val="accent1">
                  <a:lumMod val="60000"/>
                  <a:lumOff val="40000"/>
                </a:schemeClr>
              </a:solidFill>
              <a:effectLst>
                <a:outerShdw blurRad="38100" dist="38100" dir="2700000" algn="tl">
                  <a:srgbClr val="000000">
                    <a:alpha val="43137"/>
                  </a:srgbClr>
                </a:outerShdw>
              </a:effectLst>
            </a:endParaRPr>
          </a:p>
          <a:p>
            <a:r>
              <a:rPr lang="uk-UA" sz="1600" i="1" dirty="0" smtClean="0">
                <a:solidFill>
                  <a:schemeClr val="accent1">
                    <a:lumMod val="60000"/>
                    <a:lumOff val="40000"/>
                  </a:schemeClr>
                </a:solidFill>
                <a:effectLst>
                  <a:outerShdw blurRad="38100" dist="38100" dir="2700000" algn="tl">
                    <a:srgbClr val="000000">
                      <a:alpha val="43137"/>
                    </a:srgbClr>
                  </a:outerShdw>
                </a:effectLst>
              </a:rPr>
              <a:t>І це стосується не лише їхньої ситуації, це проектується на весь недосконалий світ, що може кидати цілі народи у війну, ввергати їх у коло насильства не заради захисту власної домівки, а заради амбіцій великих можновладців.</a:t>
            </a:r>
          </a:p>
          <a:p>
            <a:endParaRPr lang="uk-UA" sz="1600" i="1" dirty="0" smtClean="0">
              <a:solidFill>
                <a:schemeClr val="accent1">
                  <a:lumMod val="60000"/>
                  <a:lumOff val="40000"/>
                </a:schemeClr>
              </a:solidFill>
              <a:effectLst>
                <a:outerShdw blurRad="38100" dist="38100" dir="2700000" algn="tl">
                  <a:srgbClr val="000000">
                    <a:alpha val="43137"/>
                  </a:srgbClr>
                </a:outerShdw>
              </a:effectLst>
            </a:endParaRPr>
          </a:p>
          <a:p>
            <a:r>
              <a:rPr lang="uk-UA" sz="1600" i="1" dirty="0" smtClean="0">
                <a:solidFill>
                  <a:schemeClr val="accent1">
                    <a:lumMod val="60000"/>
                    <a:lumOff val="40000"/>
                  </a:schemeClr>
                </a:solidFill>
                <a:effectLst>
                  <a:outerShdw blurRad="38100" dist="38100" dir="2700000" algn="tl">
                    <a:srgbClr val="000000">
                      <a:alpha val="43137"/>
                    </a:srgbClr>
                  </a:outerShdw>
                </a:effectLst>
              </a:rPr>
              <a:t>Щоб зігрітися, колишній </a:t>
            </a:r>
            <a:r>
              <a:rPr lang="uk-UA" sz="1600" i="1" dirty="0" err="1" smtClean="0">
                <a:solidFill>
                  <a:schemeClr val="accent1">
                    <a:lumMod val="60000"/>
                    <a:lumOff val="40000"/>
                  </a:schemeClr>
                </a:solidFill>
                <a:effectLst>
                  <a:outerShdw blurRad="38100" dist="38100" dir="2700000" algn="tl">
                    <a:srgbClr val="000000">
                      <a:alpha val="43137"/>
                    </a:srgbClr>
                  </a:outerShdw>
                </a:effectLst>
              </a:rPr>
              <a:t>аранжер</a:t>
            </a:r>
            <a:r>
              <a:rPr lang="uk-UA" sz="1600" i="1" dirty="0" smtClean="0">
                <a:solidFill>
                  <a:schemeClr val="accent1">
                    <a:lumMod val="60000"/>
                    <a:lumOff val="40000"/>
                  </a:schemeClr>
                </a:solidFill>
                <a:effectLst>
                  <a:outerShdw blurRad="38100" dist="38100" dir="2700000" algn="tl">
                    <a:srgbClr val="000000">
                      <a:alpha val="43137"/>
                    </a:srgbClr>
                  </a:outerShdw>
                </a:effectLst>
              </a:rPr>
              <a:t> світських балів </a:t>
            </a:r>
            <a:r>
              <a:rPr lang="uk-UA" sz="1600" i="1" dirty="0" err="1" smtClean="0">
                <a:solidFill>
                  <a:schemeClr val="accent1">
                    <a:lumMod val="60000"/>
                    <a:lumOff val="40000"/>
                  </a:schemeClr>
                </a:solidFill>
                <a:effectLst>
                  <a:outerShdw blurRad="38100" dist="38100" dir="2700000" algn="tl">
                    <a:srgbClr val="000000">
                      <a:alpha val="43137"/>
                    </a:srgbClr>
                  </a:outerShdw>
                </a:effectLst>
              </a:rPr>
              <a:t>Добровський</a:t>
            </a:r>
            <a:r>
              <a:rPr lang="uk-UA" sz="1600" i="1" dirty="0" smtClean="0">
                <a:solidFill>
                  <a:schemeClr val="accent1">
                    <a:lumMod val="60000"/>
                    <a:lumOff val="40000"/>
                  </a:schemeClr>
                </a:solidFill>
                <a:effectLst>
                  <a:outerShdw blurRad="38100" dist="38100" dir="2700000" algn="tl">
                    <a:srgbClr val="000000">
                      <a:alpha val="43137"/>
                    </a:srgbClr>
                  </a:outerShdw>
                </a:effectLst>
              </a:rPr>
              <a:t> влаштовує химерні й жахливі за своєю суттю танці з уявними «дамами», це дає змогу уявити себе в минулому, віднайти ті острівці, за які гарячково чіпляється свідомість на межі божевілля. Цей дивний танець забирає останні сили, а разом з ними і життя молодого хлопця Бояні. Та завдяки його смерті шестеро тих, хто лишився, мають бодай мізерний шанс вижити. Голод діймав кожного, проте спроба їсти людське м’ясо нічого не дала: кожен волів померти, але не стати людожером. Навіть у такій ситуації людська гідність узяла гору над неміччю людської плоті.</a:t>
            </a:r>
          </a:p>
          <a:p>
            <a:endParaRPr lang="uk-UA" sz="1600" i="1" dirty="0" smtClean="0">
              <a:solidFill>
                <a:schemeClr val="accent1">
                  <a:lumMod val="60000"/>
                  <a:lumOff val="40000"/>
                </a:schemeClr>
              </a:solidFill>
              <a:effectLst>
                <a:outerShdw blurRad="38100" dist="38100" dir="2700000" algn="tl">
                  <a:srgbClr val="000000">
                    <a:alpha val="43137"/>
                  </a:srgbClr>
                </a:outerShdw>
              </a:effectLst>
            </a:endParaRPr>
          </a:p>
          <a:p>
            <a:endParaRPr lang="uk-UA" sz="1600" i="1" dirty="0">
              <a:solidFill>
                <a:schemeClr val="accent1">
                  <a:lumMod val="60000"/>
                  <a:lumOff val="4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Содержимое 2"/>
          <p:cNvSpPr>
            <a:spLocks noGrp="1"/>
          </p:cNvSpPr>
          <p:nvPr>
            <p:ph sz="quarter" idx="1"/>
          </p:nvPr>
        </p:nvSpPr>
        <p:spPr>
          <a:xfrm>
            <a:off x="301752" y="836712"/>
            <a:ext cx="8503920" cy="5262336"/>
          </a:xfrm>
        </p:spPr>
        <p:txBody>
          <a:bodyPr>
            <a:normAutofit fontScale="77500" lnSpcReduction="20000"/>
          </a:bodyPr>
          <a:lstStyle/>
          <a:p>
            <a:r>
              <a:rPr lang="uk-UA" sz="2800" i="1" dirty="0" smtClean="0">
                <a:solidFill>
                  <a:schemeClr val="bg1"/>
                </a:solidFill>
                <a:effectLst>
                  <a:outerShdw blurRad="38100" dist="38100" dir="2700000" algn="tl">
                    <a:srgbClr val="000000">
                      <a:alpha val="43137"/>
                    </a:srgbClr>
                  </a:outerShdw>
                </a:effectLst>
              </a:rPr>
              <a:t>Біля вогнища кожен герой розповіді постає як особистість в екстремальній умові: мовчазний сліпий </a:t>
            </a:r>
            <a:r>
              <a:rPr lang="uk-UA" sz="2800" i="1" dirty="0" err="1" smtClean="0">
                <a:solidFill>
                  <a:schemeClr val="bg1"/>
                </a:solidFill>
                <a:effectLst>
                  <a:outerShdw blurRad="38100" dist="38100" dir="2700000" algn="tl">
                    <a:srgbClr val="000000">
                      <a:alpha val="43137"/>
                    </a:srgbClr>
                  </a:outerShdw>
                </a:effectLst>
              </a:rPr>
              <a:t>Штраицінгер</a:t>
            </a:r>
            <a:r>
              <a:rPr lang="uk-UA" sz="2800" i="1" dirty="0" smtClean="0">
                <a:solidFill>
                  <a:schemeClr val="bg1"/>
                </a:solidFill>
                <a:effectLst>
                  <a:outerShdw blurRad="38100" dist="38100" dir="2700000" algn="tl">
                    <a:srgbClr val="000000">
                      <a:alpha val="43137"/>
                    </a:srgbClr>
                  </a:outerShdw>
                </a:effectLst>
              </a:rPr>
              <a:t> у відчаї і з бажання віддати останнє спалює у вогнищі свою скрипку («Оця скрипка — це його очі»); Сабо рве банкноти, що їх  підступним чином здобув на війні, і розмірковує, що то значить мати гроші; </a:t>
            </a:r>
            <a:r>
              <a:rPr lang="uk-UA" sz="2800" i="1" dirty="0" err="1" smtClean="0">
                <a:solidFill>
                  <a:schemeClr val="bg1"/>
                </a:solidFill>
                <a:effectLst>
                  <a:outerShdw blurRad="38100" dist="38100" dir="2700000" algn="tl">
                    <a:srgbClr val="000000">
                      <a:alpha val="43137"/>
                    </a:srgbClr>
                  </a:outerShdw>
                </a:effectLst>
              </a:rPr>
              <a:t>Оглядівський</a:t>
            </a:r>
            <a:r>
              <a:rPr lang="uk-UA" sz="2800" i="1" dirty="0" smtClean="0">
                <a:solidFill>
                  <a:schemeClr val="bg1"/>
                </a:solidFill>
                <a:effectLst>
                  <a:outerShdw blurRad="38100" dist="38100" dir="2700000" algn="tl">
                    <a:srgbClr val="000000">
                      <a:alpha val="43137"/>
                    </a:srgbClr>
                  </a:outerShdw>
                </a:effectLst>
              </a:rPr>
              <a:t> (оповідач) марить дружиною і синочком; </a:t>
            </a:r>
            <a:r>
              <a:rPr lang="uk-UA" sz="2800" i="1" dirty="0" err="1" smtClean="0">
                <a:solidFill>
                  <a:schemeClr val="bg1"/>
                </a:solidFill>
                <a:effectLst>
                  <a:outerShdw blurRad="38100" dist="38100" dir="2700000" algn="tl">
                    <a:srgbClr val="000000">
                      <a:alpha val="43137"/>
                    </a:srgbClr>
                  </a:outerShdw>
                </a:effectLst>
              </a:rPr>
              <a:t>Добровський</a:t>
            </a:r>
            <a:r>
              <a:rPr lang="uk-UA" sz="2800" i="1" dirty="0" smtClean="0">
                <a:solidFill>
                  <a:schemeClr val="bg1"/>
                </a:solidFill>
                <a:effectLst>
                  <a:outerShdw blurRad="38100" dist="38100" dir="2700000" algn="tl">
                    <a:srgbClr val="000000">
                      <a:alpha val="43137"/>
                    </a:srgbClr>
                  </a:outerShdw>
                </a:effectLst>
              </a:rPr>
              <a:t> (колишній організатор світських балів) біля вогнища філософськи зауважує: «Ми вже не маємо гроші і також не потребуємо гроші. Тепер ми стали людьми».</a:t>
            </a:r>
          </a:p>
          <a:p>
            <a:r>
              <a:rPr lang="uk-UA" i="1" dirty="0" smtClean="0">
                <a:solidFill>
                  <a:schemeClr val="bg1"/>
                </a:solidFill>
              </a:rPr>
              <a:t>Оптимістично звучать слова </a:t>
            </a:r>
            <a:r>
              <a:rPr lang="uk-UA" i="1" dirty="0" err="1" smtClean="0">
                <a:solidFill>
                  <a:schemeClr val="bg1"/>
                </a:solidFill>
              </a:rPr>
              <a:t>Добровського</a:t>
            </a:r>
            <a:r>
              <a:rPr lang="uk-UA" i="1" dirty="0" smtClean="0">
                <a:solidFill>
                  <a:schemeClr val="bg1"/>
                </a:solidFill>
              </a:rPr>
              <a:t> наприкінці твору, звернені до оповідача, а насправді до кожної людини: «Коли у тьмі і в хаосі, в якому ми мучимося, тліє іскра якої-небудь ідеї, то твоя огненна любов до життя й до його вищих цінностей переможе смерть». Тож попри трагічність зображуваних подій (живим лишився лише </a:t>
            </a:r>
            <a:r>
              <a:rPr lang="uk-UA" i="1" dirty="0" err="1" smtClean="0">
                <a:solidFill>
                  <a:schemeClr val="bg1"/>
                </a:solidFill>
              </a:rPr>
              <a:t>Оглядівський</a:t>
            </a:r>
            <a:r>
              <a:rPr lang="uk-UA" i="1" dirty="0" smtClean="0">
                <a:solidFill>
                  <a:schemeClr val="bg1"/>
                </a:solidFill>
              </a:rPr>
              <a:t>) провідна ідея перемоги духа над матерією яскраво втілена через засоби експресіонізму.</a:t>
            </a:r>
          </a:p>
          <a:p>
            <a:endParaRPr lang="uk-UA" i="1" dirty="0" smtClean="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Содержимое 2"/>
          <p:cNvSpPr>
            <a:spLocks noGrp="1"/>
          </p:cNvSpPr>
          <p:nvPr>
            <p:ph sz="quarter" idx="1"/>
          </p:nvPr>
        </p:nvSpPr>
        <p:spPr>
          <a:xfrm>
            <a:off x="323528" y="980728"/>
            <a:ext cx="8503920" cy="5334344"/>
          </a:xfrm>
        </p:spPr>
        <p:txBody>
          <a:bodyPr>
            <a:normAutofit fontScale="77500" lnSpcReduction="20000"/>
          </a:bodyPr>
          <a:lstStyle/>
          <a:p>
            <a:r>
              <a:rPr lang="uk-UA" i="1" dirty="0" smtClean="0">
                <a:solidFill>
                  <a:srgbClr val="002060"/>
                </a:solidFill>
                <a:effectLst>
                  <a:outerShdw blurRad="38100" dist="38100" dir="2700000" algn="tl">
                    <a:srgbClr val="000000">
                      <a:alpha val="43137"/>
                    </a:srgbClr>
                  </a:outerShdw>
                </a:effectLst>
              </a:rPr>
              <a:t>У повісті </a:t>
            </a:r>
            <a:r>
              <a:rPr lang="uk-UA" i="1" dirty="0" err="1" smtClean="0">
                <a:solidFill>
                  <a:srgbClr val="002060"/>
                </a:solidFill>
                <a:effectLst>
                  <a:outerShdw blurRad="38100" dist="38100" dir="2700000" algn="tl">
                    <a:srgbClr val="000000">
                      <a:alpha val="43137"/>
                    </a:srgbClr>
                  </a:outerShdw>
                </a:effectLst>
              </a:rPr>
              <a:t>“Поза</a:t>
            </a:r>
            <a:r>
              <a:rPr lang="uk-UA" i="1" dirty="0" smtClean="0">
                <a:solidFill>
                  <a:srgbClr val="002060"/>
                </a:solidFill>
                <a:effectLst>
                  <a:outerShdw blurRad="38100" dist="38100" dir="2700000" algn="tl">
                    <a:srgbClr val="000000">
                      <a:alpha val="43137"/>
                    </a:srgbClr>
                  </a:outerShdw>
                </a:effectLst>
              </a:rPr>
              <a:t> межами </a:t>
            </a:r>
            <a:r>
              <a:rPr lang="uk-UA" i="1" dirty="0" err="1" smtClean="0">
                <a:solidFill>
                  <a:srgbClr val="002060"/>
                </a:solidFill>
                <a:effectLst>
                  <a:outerShdw blurRad="38100" dist="38100" dir="2700000" algn="tl">
                    <a:srgbClr val="000000">
                      <a:alpha val="43137"/>
                    </a:srgbClr>
                  </a:outerShdw>
                </a:effectLst>
              </a:rPr>
              <a:t>болю”</a:t>
            </a:r>
            <a:r>
              <a:rPr lang="uk-UA" i="1" dirty="0" smtClean="0">
                <a:solidFill>
                  <a:srgbClr val="002060"/>
                </a:solidFill>
                <a:effectLst>
                  <a:outerShdw blurRad="38100" dist="38100" dir="2700000" algn="tl">
                    <a:srgbClr val="000000">
                      <a:alpha val="43137"/>
                    </a:srgbClr>
                  </a:outerShdw>
                </a:effectLst>
              </a:rPr>
              <a:t> історичний </a:t>
            </a:r>
            <a:r>
              <a:rPr lang="uk-UA" i="1" dirty="0" err="1" smtClean="0">
                <a:solidFill>
                  <a:srgbClr val="002060"/>
                </a:solidFill>
                <a:effectLst>
                  <a:outerShdw blurRad="38100" dist="38100" dir="2700000" algn="tl">
                    <a:srgbClr val="000000">
                      <a:alpha val="43137"/>
                    </a:srgbClr>
                  </a:outerShdw>
                </a:effectLst>
              </a:rPr>
              <a:t>матер</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ал</a:t>
            </a:r>
            <a:r>
              <a:rPr lang="uk-UA" i="1" dirty="0" smtClean="0">
                <a:solidFill>
                  <a:srgbClr val="002060"/>
                </a:solidFill>
                <a:effectLst>
                  <a:outerShdw blurRad="38100" dist="38100" dir="2700000" algn="tl">
                    <a:srgbClr val="000000">
                      <a:alpha val="43137"/>
                    </a:srgbClr>
                  </a:outerShdw>
                </a:effectLst>
              </a:rPr>
              <a:t> </a:t>
            </a:r>
            <a:r>
              <a:rPr lang="uk-UA" i="1" dirty="0" err="1" smtClean="0">
                <a:solidFill>
                  <a:srgbClr val="002060"/>
                </a:solidFill>
                <a:effectLst>
                  <a:outerShdw blurRad="38100" dist="38100" dir="2700000" algn="tl">
                    <a:srgbClr val="000000">
                      <a:alpha val="43137"/>
                    </a:srgbClr>
                  </a:outerShdw>
                </a:effectLst>
              </a:rPr>
              <a:t>Першо</a:t>
            </a:r>
            <a:r>
              <a:rPr lang="en-US" i="1" dirty="0" smtClean="0">
                <a:solidFill>
                  <a:srgbClr val="002060"/>
                </a:solidFill>
                <a:effectLst>
                  <a:outerShdw blurRad="38100" dist="38100" dir="2700000" algn="tl">
                    <a:srgbClr val="000000">
                      <a:alpha val="43137"/>
                    </a:srgbClr>
                  </a:outerShdw>
                </a:effectLst>
              </a:rPr>
              <a:t>ï </a:t>
            </a:r>
            <a:r>
              <a:rPr lang="uk-UA" i="1" dirty="0" err="1" smtClean="0">
                <a:solidFill>
                  <a:srgbClr val="002060"/>
                </a:solidFill>
                <a:effectLst>
                  <a:outerShdw blurRad="38100" dist="38100" dir="2700000" algn="tl">
                    <a:srgbClr val="000000">
                      <a:alpha val="43137"/>
                    </a:srgbClr>
                  </a:outerShdw>
                </a:effectLst>
              </a:rPr>
              <a:t>св</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тово</a:t>
            </a:r>
            <a:r>
              <a:rPr lang="en-US" i="1" dirty="0" smtClean="0">
                <a:solidFill>
                  <a:srgbClr val="002060"/>
                </a:solidFill>
                <a:effectLst>
                  <a:outerShdw blurRad="38100" dist="38100" dir="2700000" algn="tl">
                    <a:srgbClr val="000000">
                      <a:alpha val="43137"/>
                    </a:srgbClr>
                  </a:outerShdw>
                </a:effectLst>
              </a:rPr>
              <a:t>ï </a:t>
            </a:r>
            <a:r>
              <a:rPr lang="uk-UA" i="1" dirty="0" smtClean="0">
                <a:solidFill>
                  <a:srgbClr val="002060"/>
                </a:solidFill>
                <a:effectLst>
                  <a:outerShdw blurRad="38100" dist="38100" dir="2700000" algn="tl">
                    <a:srgbClr val="000000">
                      <a:alpha val="43137"/>
                    </a:srgbClr>
                  </a:outerShdw>
                </a:effectLst>
              </a:rPr>
              <a:t>в</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йни</a:t>
            </a:r>
            <a:r>
              <a:rPr lang="uk-UA" i="1" dirty="0" smtClean="0">
                <a:solidFill>
                  <a:srgbClr val="002060"/>
                </a:solidFill>
                <a:effectLst>
                  <a:outerShdw blurRad="38100" dist="38100" dir="2700000" algn="tl">
                    <a:srgbClr val="000000">
                      <a:alpha val="43137"/>
                    </a:srgbClr>
                  </a:outerShdw>
                </a:effectLst>
              </a:rPr>
              <a:t> став для О. </a:t>
            </a:r>
            <a:r>
              <a:rPr lang="uk-UA" i="1" dirty="0" err="1" smtClean="0">
                <a:solidFill>
                  <a:srgbClr val="002060"/>
                </a:solidFill>
                <a:effectLst>
                  <a:outerShdw blurRad="38100" dist="38100" dir="2700000" algn="tl">
                    <a:srgbClr val="000000">
                      <a:alpha val="43137"/>
                    </a:srgbClr>
                  </a:outerShdw>
                </a:effectLst>
              </a:rPr>
              <a:t>Турянського</a:t>
            </a:r>
            <a:r>
              <a:rPr lang="uk-UA" i="1" dirty="0" smtClean="0">
                <a:solidFill>
                  <a:srgbClr val="002060"/>
                </a:solidFill>
                <a:effectLst>
                  <a:outerShdw blurRad="38100" dist="38100" dir="2700000" algn="tl">
                    <a:srgbClr val="000000">
                      <a:alpha val="43137"/>
                    </a:srgbClr>
                  </a:outerShdw>
                </a:effectLst>
              </a:rPr>
              <a:t> предметом художнього узагальнення. Письменник показав боротьбу в </a:t>
            </a:r>
            <a:r>
              <a:rPr lang="uk-UA" i="1" dirty="0" err="1" smtClean="0">
                <a:solidFill>
                  <a:srgbClr val="002060"/>
                </a:solidFill>
                <a:effectLst>
                  <a:outerShdw blurRad="38100" dist="38100" dir="2700000" algn="tl">
                    <a:srgbClr val="000000">
                      <a:alpha val="43137"/>
                    </a:srgbClr>
                  </a:outerShdw>
                </a:effectLst>
              </a:rPr>
              <a:t>людин</a:t>
            </a:r>
            <a:r>
              <a:rPr lang="en-US" i="1" dirty="0" err="1" smtClean="0">
                <a:solidFill>
                  <a:srgbClr val="002060"/>
                </a:solidFill>
                <a:effectLst>
                  <a:outerShdw blurRad="38100" dist="38100" dir="2700000" algn="tl">
                    <a:srgbClr val="000000">
                      <a:alpha val="43137"/>
                    </a:srgbClr>
                  </a:outerShdw>
                </a:effectLst>
              </a:rPr>
              <a:t>i</a:t>
            </a:r>
            <a:r>
              <a:rPr lang="en-US" i="1" dirty="0" smtClean="0">
                <a:solidFill>
                  <a:srgbClr val="002060"/>
                </a:solidFill>
                <a:effectLst>
                  <a:outerShdw blurRad="38100" dist="38100" dir="2700000" algn="tl">
                    <a:srgbClr val="000000">
                      <a:alpha val="43137"/>
                    </a:srgbClr>
                  </a:outerShdw>
                </a:effectLst>
              </a:rPr>
              <a:t> </a:t>
            </a:r>
            <a:r>
              <a:rPr lang="uk-UA" i="1" dirty="0" smtClean="0">
                <a:solidFill>
                  <a:srgbClr val="002060"/>
                </a:solidFill>
                <a:effectLst>
                  <a:outerShdw blurRad="38100" dist="38100" dir="2700000" algn="tl">
                    <a:srgbClr val="000000">
                      <a:alpha val="43137"/>
                    </a:srgbClr>
                  </a:outerShdw>
                </a:effectLst>
              </a:rPr>
              <a:t>б</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олог</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чних</a:t>
            </a:r>
            <a:r>
              <a:rPr lang="uk-UA" i="1" dirty="0" smtClean="0">
                <a:solidFill>
                  <a:srgbClr val="002060"/>
                </a:solidFill>
                <a:effectLst>
                  <a:outerShdw blurRad="38100" dist="38100" dir="2700000" algn="tl">
                    <a:srgbClr val="000000">
                      <a:alpha val="43137"/>
                    </a:srgbClr>
                  </a:outerShdw>
                </a:effectLst>
              </a:rPr>
              <a:t> </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нстинкт</a:t>
            </a:r>
            <a:r>
              <a:rPr lang="en-US" i="1" dirty="0" err="1" smtClean="0">
                <a:solidFill>
                  <a:srgbClr val="002060"/>
                </a:solidFill>
                <a:effectLst>
                  <a:outerShdw blurRad="38100" dist="38100" dir="2700000" algn="tl">
                    <a:srgbClr val="000000">
                      <a:alpha val="43137"/>
                    </a:srgbClr>
                  </a:outerShdw>
                </a:effectLst>
              </a:rPr>
              <a:t>i</a:t>
            </a:r>
            <a:r>
              <a:rPr lang="uk-UA" i="1" dirty="0" smtClean="0">
                <a:solidFill>
                  <a:srgbClr val="002060"/>
                </a:solidFill>
                <a:effectLst>
                  <a:outerShdw blurRad="38100" dist="38100" dir="2700000" algn="tl">
                    <a:srgbClr val="000000">
                      <a:alpha val="43137"/>
                    </a:srgbClr>
                  </a:outerShdw>
                </a:effectLst>
              </a:rPr>
              <a:t>в </a:t>
            </a:r>
            <a:r>
              <a:rPr lang="en-US" i="1" dirty="0" err="1" smtClean="0">
                <a:solidFill>
                  <a:srgbClr val="002060"/>
                </a:solidFill>
                <a:effectLst>
                  <a:outerShdw blurRad="38100" dist="38100" dir="2700000" algn="tl">
                    <a:srgbClr val="000000">
                      <a:alpha val="43137"/>
                    </a:srgbClr>
                  </a:outerShdw>
                </a:effectLst>
              </a:rPr>
              <a:t>i</a:t>
            </a:r>
            <a:r>
              <a:rPr lang="en-US" i="1" dirty="0" smtClean="0">
                <a:solidFill>
                  <a:srgbClr val="002060"/>
                </a:solidFill>
                <a:effectLst>
                  <a:outerShdw blurRad="38100" dist="38100" dir="2700000" algn="tl">
                    <a:srgbClr val="000000">
                      <a:alpha val="43137"/>
                    </a:srgbClr>
                  </a:outerShdw>
                </a:effectLst>
              </a:rPr>
              <a:t> </a:t>
            </a:r>
            <a:r>
              <a:rPr lang="uk-UA" i="1" dirty="0" smtClean="0">
                <a:solidFill>
                  <a:srgbClr val="002060"/>
                </a:solidFill>
                <a:effectLst>
                  <a:outerShdw blurRad="38100" dist="38100" dir="2700000" algn="tl">
                    <a:srgbClr val="000000">
                      <a:alpha val="43137"/>
                    </a:srgbClr>
                  </a:outerShdw>
                </a:effectLst>
              </a:rPr>
              <a:t>духовно</a:t>
            </a:r>
            <a:r>
              <a:rPr lang="en-US" i="1" dirty="0" smtClean="0">
                <a:solidFill>
                  <a:srgbClr val="002060"/>
                </a:solidFill>
                <a:effectLst>
                  <a:outerShdw blurRad="38100" dist="38100" dir="2700000" algn="tl">
                    <a:srgbClr val="000000">
                      <a:alpha val="43137"/>
                    </a:srgbClr>
                  </a:outerShdw>
                </a:effectLst>
              </a:rPr>
              <a:t>ï </a:t>
            </a:r>
            <a:r>
              <a:rPr lang="uk-UA" i="1" dirty="0" smtClean="0">
                <a:solidFill>
                  <a:srgbClr val="002060"/>
                </a:solidFill>
                <a:effectLst>
                  <a:outerShdw blurRad="38100" dist="38100" dir="2700000" algn="tl">
                    <a:srgbClr val="000000">
                      <a:alpha val="43137"/>
                    </a:srgbClr>
                  </a:outerShdw>
                </a:effectLst>
              </a:rPr>
              <a:t>вол</a:t>
            </a:r>
            <a:r>
              <a:rPr lang="en-US" i="1" dirty="0" err="1" smtClean="0">
                <a:solidFill>
                  <a:srgbClr val="002060"/>
                </a:solidFill>
                <a:effectLst>
                  <a:outerShdw blurRad="38100" dist="38100" dir="2700000" algn="tl">
                    <a:srgbClr val="000000">
                      <a:alpha val="43137"/>
                    </a:srgbClr>
                  </a:outerShdw>
                </a:effectLst>
              </a:rPr>
              <a:t>i</a:t>
            </a:r>
            <a:r>
              <a:rPr lang="en-US" i="1" dirty="0" smtClean="0">
                <a:solidFill>
                  <a:srgbClr val="002060"/>
                </a:solidFill>
                <a:effectLst>
                  <a:outerShdw blurRad="38100" dist="38100" dir="2700000" algn="tl">
                    <a:srgbClr val="000000">
                      <a:alpha val="43137"/>
                    </a:srgbClr>
                  </a:outerShdw>
                </a:effectLst>
              </a:rPr>
              <a:t> </a:t>
            </a:r>
            <a:r>
              <a:rPr lang="uk-UA" i="1" dirty="0" smtClean="0">
                <a:solidFill>
                  <a:srgbClr val="002060"/>
                </a:solidFill>
                <a:effectLst>
                  <a:outerShdw blurRad="38100" dist="38100" dir="2700000" algn="tl">
                    <a:srgbClr val="000000">
                      <a:alpha val="43137"/>
                    </a:srgbClr>
                  </a:outerShdw>
                </a:effectLst>
              </a:rPr>
              <a:t>до життя, п</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дн</a:t>
            </a:r>
            <a:r>
              <a:rPr lang="en-US" i="1" dirty="0" err="1" smtClean="0">
                <a:solidFill>
                  <a:srgbClr val="002060"/>
                </a:solidFill>
                <a:effectLst>
                  <a:outerShdw blurRad="38100" dist="38100" dir="2700000" algn="tl">
                    <a:srgbClr val="000000">
                      <a:alpha val="43137"/>
                    </a:srgbClr>
                  </a:outerShdw>
                </a:effectLst>
              </a:rPr>
              <a:t>i</a:t>
            </a:r>
            <a:r>
              <a:rPr lang="uk-UA" i="1" dirty="0" smtClean="0">
                <a:solidFill>
                  <a:srgbClr val="002060"/>
                </a:solidFill>
                <a:effectLst>
                  <a:outerShdw blurRad="38100" dist="38100" dir="2700000" algn="tl">
                    <a:srgbClr val="000000">
                      <a:alpha val="43137"/>
                    </a:srgbClr>
                  </a:outerShdw>
                </a:effectLst>
              </a:rPr>
              <a:t>с </a:t>
            </a:r>
            <a:r>
              <a:rPr lang="uk-UA" i="1" dirty="0" err="1" smtClean="0">
                <a:solidFill>
                  <a:srgbClr val="002060"/>
                </a:solidFill>
                <a:effectLst>
                  <a:outerShdw blurRad="38100" dist="38100" dir="2700000" algn="tl">
                    <a:srgbClr val="000000">
                      <a:alpha val="43137"/>
                    </a:srgbClr>
                  </a:outerShdw>
                </a:effectLst>
              </a:rPr>
              <a:t>загальнолюдськ</a:t>
            </a:r>
            <a:r>
              <a:rPr lang="en-US" i="1" dirty="0" err="1" smtClean="0">
                <a:solidFill>
                  <a:srgbClr val="002060"/>
                </a:solidFill>
                <a:effectLst>
                  <a:outerShdw blurRad="38100" dist="38100" dir="2700000" algn="tl">
                    <a:srgbClr val="000000">
                      <a:alpha val="43137"/>
                    </a:srgbClr>
                  </a:outerShdw>
                </a:effectLst>
              </a:rPr>
              <a:t>i</a:t>
            </a:r>
            <a:r>
              <a:rPr lang="en-US" i="1" dirty="0" smtClean="0">
                <a:solidFill>
                  <a:srgbClr val="002060"/>
                </a:solidFill>
                <a:effectLst>
                  <a:outerShdw blurRad="38100" dist="38100" dir="2700000" algn="tl">
                    <a:srgbClr val="000000">
                      <a:alpha val="43137"/>
                    </a:srgbClr>
                  </a:outerShdw>
                </a:effectLst>
              </a:rPr>
              <a:t> </a:t>
            </a:r>
            <a:r>
              <a:rPr lang="uk-UA" i="1" dirty="0" smtClean="0">
                <a:solidFill>
                  <a:srgbClr val="002060"/>
                </a:solidFill>
                <a:effectLst>
                  <a:outerShdw blurRad="38100" dist="38100" dir="2700000" algn="tl">
                    <a:srgbClr val="000000">
                      <a:alpha val="43137"/>
                    </a:srgbClr>
                  </a:outerShdw>
                </a:effectLst>
              </a:rPr>
              <a:t>ц</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нност</a:t>
            </a:r>
            <a:r>
              <a:rPr lang="en-US" i="1" dirty="0" err="1" smtClean="0">
                <a:solidFill>
                  <a:srgbClr val="002060"/>
                </a:solidFill>
                <a:effectLst>
                  <a:outerShdw blurRad="38100" dist="38100" dir="2700000" algn="tl">
                    <a:srgbClr val="000000">
                      <a:alpha val="43137"/>
                    </a:srgbClr>
                  </a:outerShdw>
                </a:effectLst>
              </a:rPr>
              <a:t>i</a:t>
            </a:r>
            <a:r>
              <a:rPr lang="en-US" i="1" dirty="0" smtClean="0">
                <a:solidFill>
                  <a:srgbClr val="002060"/>
                </a:solidFill>
                <a:effectLst>
                  <a:outerShdw blurRad="38100" dist="38100" dir="2700000" algn="tl">
                    <a:srgbClr val="000000">
                      <a:alpha val="43137"/>
                    </a:srgbClr>
                  </a:outerShdw>
                </a:effectLst>
              </a:rPr>
              <a:t> — </a:t>
            </a:r>
            <a:r>
              <a:rPr lang="uk-UA" i="1" dirty="0" smtClean="0">
                <a:solidFill>
                  <a:srgbClr val="002060"/>
                </a:solidFill>
                <a:effectLst>
                  <a:outerShdw blurRad="38100" dist="38100" dir="2700000" algn="tl">
                    <a:srgbClr val="000000">
                      <a:alpha val="43137"/>
                    </a:srgbClr>
                  </a:outerShdw>
                </a:effectLst>
              </a:rPr>
              <a:t>дружбу, в</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рн</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сть</a:t>
            </a:r>
            <a:r>
              <a:rPr lang="uk-UA" i="1" dirty="0" smtClean="0">
                <a:solidFill>
                  <a:srgbClr val="002060"/>
                </a:solidFill>
                <a:effectLst>
                  <a:outerShdw blurRad="38100" dist="38100" dir="2700000" algn="tl">
                    <a:srgbClr val="000000">
                      <a:alpha val="43137"/>
                    </a:srgbClr>
                  </a:outerShdw>
                </a:effectLst>
              </a:rPr>
              <a:t>, </a:t>
            </a:r>
            <a:r>
              <a:rPr lang="uk-UA" i="1" dirty="0" err="1" smtClean="0">
                <a:solidFill>
                  <a:srgbClr val="002060"/>
                </a:solidFill>
                <a:effectLst>
                  <a:outerShdw blurRad="38100" dist="38100" dir="2700000" algn="tl">
                    <a:srgbClr val="000000">
                      <a:alpha val="43137"/>
                    </a:srgbClr>
                  </a:outerShdw>
                </a:effectLst>
              </a:rPr>
              <a:t>гуман</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зм</a:t>
            </a:r>
            <a:r>
              <a:rPr lang="uk-UA" i="1" dirty="0" smtClean="0">
                <a:solidFill>
                  <a:srgbClr val="002060"/>
                </a:solidFill>
                <a:effectLst>
                  <a:outerShdw blurRad="38100" dist="38100" dir="2700000" algn="tl">
                    <a:srgbClr val="000000">
                      <a:alpha val="43137"/>
                    </a:srgbClr>
                  </a:outerShdw>
                </a:effectLst>
              </a:rPr>
              <a:t>, любов до р</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дних</a:t>
            </a:r>
            <a:r>
              <a:rPr lang="uk-UA" i="1" dirty="0" smtClean="0">
                <a:solidFill>
                  <a:srgbClr val="002060"/>
                </a:solidFill>
                <a:effectLst>
                  <a:outerShdw blurRad="38100" dist="38100" dir="2700000" algn="tl">
                    <a:srgbClr val="000000">
                      <a:alpha val="43137"/>
                    </a:srgbClr>
                  </a:outerShdw>
                </a:effectLst>
              </a:rPr>
              <a:t> та </a:t>
            </a:r>
            <a:r>
              <a:rPr lang="uk-UA" i="1" dirty="0" err="1" smtClean="0">
                <a:solidFill>
                  <a:srgbClr val="002060"/>
                </a:solidFill>
                <a:effectLst>
                  <a:outerShdw blurRad="38100" dist="38100" dir="2700000" algn="tl">
                    <a:srgbClr val="000000">
                      <a:alpha val="43137"/>
                    </a:srgbClr>
                  </a:outerShdw>
                </a:effectLst>
              </a:rPr>
              <a:t>батьк</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вщини</a:t>
            </a:r>
            <a:r>
              <a:rPr lang="uk-UA" i="1" dirty="0" smtClean="0">
                <a:solidFill>
                  <a:srgbClr val="002060"/>
                </a:solidFill>
                <a:effectLst>
                  <a:outerShdw blurRad="38100" dist="38100" dir="2700000" algn="tl">
                    <a:srgbClr val="000000">
                      <a:alpha val="43137"/>
                    </a:srgbClr>
                  </a:outerShdw>
                </a:effectLst>
              </a:rPr>
              <a:t>, що єднають </a:t>
            </a:r>
            <a:r>
              <a:rPr lang="uk-UA" i="1" dirty="0" err="1" smtClean="0">
                <a:solidFill>
                  <a:srgbClr val="002060"/>
                </a:solidFill>
                <a:effectLst>
                  <a:outerShdw blurRad="38100" dist="38100" dir="2700000" algn="tl">
                    <a:srgbClr val="000000">
                      <a:alpha val="43137"/>
                    </a:srgbClr>
                  </a:outerShdw>
                </a:effectLst>
              </a:rPr>
              <a:t>людськ</a:t>
            </a:r>
            <a:r>
              <a:rPr lang="en-US" i="1" dirty="0" err="1" smtClean="0">
                <a:solidFill>
                  <a:srgbClr val="002060"/>
                </a:solidFill>
                <a:effectLst>
                  <a:outerShdw blurRad="38100" dist="38100" dir="2700000" algn="tl">
                    <a:srgbClr val="000000">
                      <a:alpha val="43137"/>
                    </a:srgbClr>
                  </a:outerShdw>
                </a:effectLst>
              </a:rPr>
              <a:t>i</a:t>
            </a:r>
            <a:r>
              <a:rPr lang="en-US" i="1" dirty="0" smtClean="0">
                <a:solidFill>
                  <a:srgbClr val="002060"/>
                </a:solidFill>
                <a:effectLst>
                  <a:outerShdw blurRad="38100" dist="38100" dir="2700000" algn="tl">
                    <a:srgbClr val="000000">
                      <a:alpha val="43137"/>
                    </a:srgbClr>
                  </a:outerShdw>
                </a:effectLst>
              </a:rPr>
              <a:t> </a:t>
            </a:r>
            <a:r>
              <a:rPr lang="uk-UA" i="1" dirty="0" smtClean="0">
                <a:solidFill>
                  <a:srgbClr val="002060"/>
                </a:solidFill>
                <a:effectLst>
                  <a:outerShdw blurRad="38100" dist="38100" dir="2700000" algn="tl">
                    <a:srgbClr val="000000">
                      <a:alpha val="43137"/>
                    </a:srgbClr>
                  </a:outerShdw>
                </a:effectLst>
              </a:rPr>
              <a:t>серця, </a:t>
            </a:r>
            <a:r>
              <a:rPr lang="uk-UA" i="1" dirty="0" err="1" smtClean="0">
                <a:solidFill>
                  <a:srgbClr val="002060"/>
                </a:solidFill>
                <a:effectLst>
                  <a:outerShdw blurRad="38100" dist="38100" dir="2700000" algn="tl">
                    <a:srgbClr val="000000">
                      <a:alpha val="43137"/>
                    </a:srgbClr>
                  </a:outerShdw>
                </a:effectLst>
              </a:rPr>
              <a:t>зв</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льняють</a:t>
            </a:r>
            <a:r>
              <a:rPr lang="uk-UA" i="1" dirty="0" smtClean="0">
                <a:solidFill>
                  <a:srgbClr val="002060"/>
                </a:solidFill>
                <a:effectLst>
                  <a:outerShdw blurRad="38100" dist="38100" dir="2700000" algn="tl">
                    <a:srgbClr val="000000">
                      <a:alpha val="43137"/>
                    </a:srgbClr>
                  </a:outerShdw>
                </a:effectLst>
              </a:rPr>
              <a:t> </a:t>
            </a:r>
            <a:r>
              <a:rPr lang="en-US" i="1" dirty="0" err="1" smtClean="0">
                <a:solidFill>
                  <a:srgbClr val="002060"/>
                </a:solidFill>
                <a:effectLst>
                  <a:outerShdw blurRad="38100" dist="38100" dir="2700000" algn="tl">
                    <a:srgbClr val="000000">
                      <a:alpha val="43137"/>
                    </a:srgbClr>
                  </a:outerShdw>
                </a:effectLst>
              </a:rPr>
              <a:t>i</a:t>
            </a:r>
            <a:r>
              <a:rPr lang="en-US" i="1" dirty="0" smtClean="0">
                <a:solidFill>
                  <a:srgbClr val="002060"/>
                </a:solidFill>
                <a:effectLst>
                  <a:outerShdw blurRad="38100" dist="38100" dir="2700000" algn="tl">
                    <a:srgbClr val="000000">
                      <a:alpha val="43137"/>
                    </a:srgbClr>
                  </a:outerShdw>
                </a:effectLst>
              </a:rPr>
              <a:t> </a:t>
            </a:r>
            <a:r>
              <a:rPr lang="uk-UA" i="1" dirty="0" err="1" smtClean="0">
                <a:solidFill>
                  <a:srgbClr val="002060"/>
                </a:solidFill>
                <a:effectLst>
                  <a:outerShdw blurRad="38100" dist="38100" dir="2700000" algn="tl">
                    <a:srgbClr val="000000">
                      <a:alpha val="43137"/>
                    </a:srgbClr>
                  </a:outerShdw>
                </a:effectLst>
              </a:rPr>
              <a:t>просв</a:t>
            </a:r>
            <a:r>
              <a:rPr lang="en-US" i="1" dirty="0" err="1" smtClean="0">
                <a:solidFill>
                  <a:srgbClr val="002060"/>
                </a:solidFill>
                <a:effectLst>
                  <a:outerShdw blurRad="38100" dist="38100" dir="2700000" algn="tl">
                    <a:srgbClr val="000000">
                      <a:alpha val="43137"/>
                    </a:srgbClr>
                  </a:outerShdw>
                </a:effectLst>
              </a:rPr>
              <a:t>i</a:t>
            </a:r>
            <a:r>
              <a:rPr lang="uk-UA" i="1" dirty="0" err="1" smtClean="0">
                <a:solidFill>
                  <a:srgbClr val="002060"/>
                </a:solidFill>
                <a:effectLst>
                  <a:outerShdw blurRad="38100" dist="38100" dir="2700000" algn="tl">
                    <a:srgbClr val="000000">
                      <a:alpha val="43137"/>
                    </a:srgbClr>
                  </a:outerShdw>
                </a:effectLst>
              </a:rPr>
              <a:t>тлюють</a:t>
            </a:r>
            <a:r>
              <a:rPr lang="uk-UA" i="1" dirty="0" smtClean="0">
                <a:solidFill>
                  <a:srgbClr val="002060"/>
                </a:solidFill>
                <a:effectLst>
                  <a:outerShdw blurRad="38100" dist="38100" dir="2700000" algn="tl">
                    <a:srgbClr val="000000">
                      <a:alpha val="43137"/>
                    </a:srgbClr>
                  </a:outerShdw>
                </a:effectLst>
              </a:rPr>
              <a:t> душу.</a:t>
            </a:r>
          </a:p>
          <a:p>
            <a:r>
              <a:rPr lang="uk-UA" i="1" dirty="0" smtClean="0">
                <a:solidFill>
                  <a:srgbClr val="002060"/>
                </a:solidFill>
                <a:effectLst>
                  <a:outerShdw blurRad="38100" dist="38100" dir="2700000" algn="tl">
                    <a:srgbClr val="000000">
                      <a:alpha val="43137"/>
                    </a:srgbClr>
                  </a:outerShdw>
                </a:effectLst>
              </a:rPr>
              <a:t>Він засуджує потворні явища життя, жорстокість війн і кровопролить. Безумовно, світ далекий від досконалості, де «слабший мусить померти, аби сильніший вижив». Письменник воював від час Першої світової війни, зазнай жахів полону, тому його твір, пропущений крізь власне серце, набуває великої значущості в скарбниці української прози.</a:t>
            </a:r>
          </a:p>
          <a:p>
            <a:r>
              <a:rPr lang="uk-UA" i="1" dirty="0" smtClean="0">
                <a:solidFill>
                  <a:srgbClr val="002060"/>
                </a:solidFill>
                <a:effectLst>
                  <a:outerShdw blurRad="38100" dist="38100" dir="2700000" algn="tl">
                    <a:srgbClr val="000000">
                      <a:alpha val="43137"/>
                    </a:srgbClr>
                  </a:outerShdw>
                </a:effectLst>
              </a:rPr>
              <a:t>Гуманістичний пафос поеми у прозі, його вселюдська значимість врешті створюють передумови пошуку позитивних ідеалів, без яких людство не може існувати, бо це є запорукою поступу у всеосяжному масштабі.</a:t>
            </a:r>
          </a:p>
          <a:p>
            <a:endParaRPr lang="uk-UA" i="1" dirty="0">
              <a:solidFill>
                <a:srgbClr val="00206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Тематика:</a:t>
            </a:r>
            <a:endParaRPr lang="uk-U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Содержимое 2"/>
          <p:cNvSpPr>
            <a:spLocks noGrp="1"/>
          </p:cNvSpPr>
          <p:nvPr>
            <p:ph sz="quarter" idx="1"/>
          </p:nvPr>
        </p:nvSpPr>
        <p:spPr/>
        <p:txBody>
          <a:bodyPr/>
          <a:lstStyle/>
          <a:p>
            <a:r>
              <a:rPr lang="uk-UA" dirty="0" smtClean="0">
                <a:solidFill>
                  <a:schemeClr val="tx1">
                    <a:lumMod val="95000"/>
                    <a:lumOff val="5000"/>
                  </a:schemeClr>
                </a:solidFill>
              </a:rPr>
              <a:t>показ антигуманності війни;</a:t>
            </a:r>
          </a:p>
          <a:p>
            <a:r>
              <a:rPr lang="uk-UA" dirty="0" smtClean="0">
                <a:solidFill>
                  <a:schemeClr val="tx1">
                    <a:lumMod val="95000"/>
                    <a:lumOff val="5000"/>
                  </a:schemeClr>
                </a:solidFill>
              </a:rPr>
              <a:t>розкриття ролі чинників, що підтримують волю людини до життя;</a:t>
            </a:r>
          </a:p>
          <a:p>
            <a:r>
              <a:rPr lang="uk-UA" dirty="0" smtClean="0">
                <a:solidFill>
                  <a:schemeClr val="tx1">
                    <a:lumMod val="95000"/>
                    <a:lumOff val="5000"/>
                  </a:schemeClr>
                </a:solidFill>
              </a:rPr>
              <a:t>зображення психологічного стану душі людини, що потрапила в межову, екстремальну ситуацію;</a:t>
            </a:r>
          </a:p>
          <a:p>
            <a:r>
              <a:rPr lang="uk-UA" dirty="0" smtClean="0">
                <a:solidFill>
                  <a:schemeClr val="tx1">
                    <a:lumMod val="95000"/>
                    <a:lumOff val="5000"/>
                  </a:schemeClr>
                </a:solidFill>
              </a:rPr>
              <a:t>аналіз ціннісних орієнтирів людини</a:t>
            </a:r>
            <a:endParaRPr lang="uk-UA"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Модульная">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110</TotalTime>
  <Words>1547</Words>
  <Application>Microsoft Office PowerPoint</Application>
  <PresentationFormat>Экран (4:3)</PresentationFormat>
  <Paragraphs>76</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Официальная</vt:lpstr>
      <vt:lpstr>на тему:</vt:lpstr>
      <vt:lpstr>Епіграфи до презентації</vt:lpstr>
      <vt:lpstr>Осип Турянський</vt:lpstr>
      <vt:lpstr>Твори: </vt:lpstr>
      <vt:lpstr>Сюжет твору “Поза межами болю”</vt:lpstr>
      <vt:lpstr>Слайд 6</vt:lpstr>
      <vt:lpstr>Слайд 7</vt:lpstr>
      <vt:lpstr>Слайд 8</vt:lpstr>
      <vt:lpstr>Тематика:</vt:lpstr>
      <vt:lpstr>Жанр</vt:lpstr>
      <vt:lpstr>Основна ідея твору – ідея протесту проти війни</vt:lpstr>
      <vt:lpstr>Стиль повісті</vt:lpstr>
      <vt:lpstr>Проблематика твору:</vt:lpstr>
      <vt:lpstr>Слайд 14</vt:lpstr>
      <vt:lpstr>Дякую за увагу!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 тему:</dc:title>
  <dc:creator>адмін</dc:creator>
  <cp:lastModifiedBy>адмін</cp:lastModifiedBy>
  <cp:revision>13</cp:revision>
  <dcterms:created xsi:type="dcterms:W3CDTF">2013-12-09T19:25:33Z</dcterms:created>
  <dcterms:modified xsi:type="dcterms:W3CDTF">2014-06-06T19:16:37Z</dcterms:modified>
</cp:coreProperties>
</file>