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DB4F9-7E70-453C-A8AB-311A0D9B019B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9D652-80B1-4D17-AC63-AABD7E1245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9D652-80B1-4D17-AC63-AABD7E1245D9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A5D2B-3544-42F0-82AF-FE2D6F9D1F58}" type="datetimeFigureOut">
              <a:rPr lang="ru-RU" smtClean="0"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971888-2743-4257-B72D-8C53FF2834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14488"/>
            <a:ext cx="8001056" cy="207170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egoe Script" pitchFamily="34" charset="0"/>
                <a:ea typeface="FangSong" pitchFamily="49" charset="-122"/>
              </a:rPr>
              <a:t>  </a:t>
            </a:r>
            <a:r>
              <a:rPr lang="uk-UA" b="1" dirty="0" smtClean="0">
                <a:latin typeface="Segoe Script" pitchFamily="34" charset="0"/>
                <a:ea typeface="FangSong" pitchFamily="49" charset="-122"/>
              </a:rPr>
              <a:t>Кобилянська</a:t>
            </a:r>
            <a:r>
              <a:rPr lang="en-US" b="1" dirty="0" smtClean="0">
                <a:latin typeface="Segoe Script" pitchFamily="34" charset="0"/>
                <a:ea typeface="FangSong" pitchFamily="49" charset="-122"/>
              </a:rPr>
              <a:t/>
            </a:r>
            <a:br>
              <a:rPr lang="en-US" b="1" dirty="0" smtClean="0">
                <a:latin typeface="Segoe Script" pitchFamily="34" charset="0"/>
                <a:ea typeface="FangSong" pitchFamily="49" charset="-122"/>
              </a:rPr>
            </a:br>
            <a:r>
              <a:rPr lang="en-US" b="1" dirty="0" smtClean="0">
                <a:latin typeface="Segoe Script" pitchFamily="34" charset="0"/>
                <a:ea typeface="FangSong" pitchFamily="49" charset="-122"/>
              </a:rPr>
              <a:t> </a:t>
            </a:r>
            <a:r>
              <a:rPr lang="en-US" b="1" dirty="0" smtClean="0">
                <a:latin typeface="Segoe Script" pitchFamily="34" charset="0"/>
                <a:ea typeface="FangSong" pitchFamily="49" charset="-122"/>
              </a:rPr>
              <a:t> </a:t>
            </a:r>
            <a:r>
              <a:rPr lang="uk-UA" b="1" dirty="0" smtClean="0">
                <a:latin typeface="Segoe Script" pitchFamily="34" charset="0"/>
                <a:ea typeface="FangSong" pitchFamily="49" charset="-122"/>
              </a:rPr>
              <a:t>Ольга </a:t>
            </a:r>
            <a:r>
              <a:rPr lang="uk-UA" b="1" dirty="0" smtClean="0">
                <a:latin typeface="Segoe Script" pitchFamily="34" charset="0"/>
                <a:ea typeface="FangSong" pitchFamily="49" charset="-122"/>
              </a:rPr>
              <a:t>Юліанівна</a:t>
            </a:r>
            <a:endParaRPr lang="ru-RU" b="1" dirty="0">
              <a:latin typeface="Segoe Script" pitchFamily="34" charset="0"/>
              <a:ea typeface="FangSong" pitchFamily="49" charset="-12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6000768"/>
            <a:ext cx="6858016" cy="857232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Segoe Script" pitchFamily="34" charset="0"/>
              </a:rPr>
              <a:t>Життя</a:t>
            </a:r>
            <a:r>
              <a:rPr lang="ru-RU" sz="3200" b="1" dirty="0" smtClean="0">
                <a:latin typeface="Segoe Script" pitchFamily="34" charset="0"/>
              </a:rPr>
              <a:t> та </a:t>
            </a:r>
            <a:r>
              <a:rPr lang="ru-RU" sz="3200" b="1" dirty="0" err="1" smtClean="0">
                <a:latin typeface="Segoe Script" pitchFamily="34" charset="0"/>
              </a:rPr>
              <a:t>творчість</a:t>
            </a:r>
            <a:r>
              <a:rPr lang="ru-RU" sz="3200" b="1" dirty="0" smtClean="0">
                <a:latin typeface="Segoe Script" pitchFamily="34" charset="0"/>
              </a:rPr>
              <a:t> </a:t>
            </a:r>
          </a:p>
        </p:txBody>
      </p:sp>
      <p:pic>
        <p:nvPicPr>
          <p:cNvPr id="4" name="Рисунок 3" descr="13137847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142984"/>
            <a:ext cx="2786082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4357694"/>
            <a:ext cx="5429288" cy="27517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egoe Script" pitchFamily="34" charset="0"/>
              </a:rPr>
              <a:t> </a:t>
            </a:r>
            <a:r>
              <a:rPr lang="uk-UA" b="1" dirty="0" smtClean="0">
                <a:latin typeface="Segoe Script" pitchFamily="34" charset="0"/>
              </a:rPr>
              <a:t>       </a:t>
            </a:r>
            <a:r>
              <a:rPr lang="ru-RU" b="1" dirty="0" err="1" smtClean="0">
                <a:latin typeface="Segoe Script" pitchFamily="34" charset="0"/>
              </a:rPr>
              <a:t>Походження</a:t>
            </a:r>
            <a:endParaRPr lang="ru-RU" b="1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9144000" cy="30718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Батько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дрібний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урядовець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Юліан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Кобилянський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народився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Галичині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Належав до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шляхетського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роду,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який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мав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свій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герб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походив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Наддніпрянщини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Проте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папери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про шляхетство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легковажної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руки Якова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Кобилянського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(батька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Юліана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діда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Ольги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Кобилянської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 не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були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нотаріально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підтверджені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той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вважав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синові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буде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достатньо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заробітку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розумної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голови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мало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згодом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великий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вплив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на долю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письменниці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Мати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Марія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Вернер, походила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спольщеної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німецької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родини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родичем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був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відомий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німецький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поет-романтик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Захарій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Вернер. З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любові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свого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чоловіка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Марія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Вернер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вивчила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українську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мову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прийняла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греко-католицьку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віру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виховувала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усіх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дітей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пошані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любові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українства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img_6695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786322"/>
            <a:ext cx="3214710" cy="22859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Segoe Script" pitchFamily="34" charset="0"/>
              </a:rPr>
              <a:t>        </a:t>
            </a:r>
            <a:r>
              <a:rPr lang="ru-RU" b="1" dirty="0" err="1" smtClean="0">
                <a:latin typeface="Segoe Script" pitchFamily="34" charset="0"/>
              </a:rPr>
              <a:t>Дитинство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5143504" cy="52863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200" dirty="0" err="1" smtClean="0"/>
              <a:t>Народилася</a:t>
            </a:r>
            <a:r>
              <a:rPr lang="ru-RU" sz="2200" dirty="0" smtClean="0"/>
              <a:t> </a:t>
            </a:r>
            <a:r>
              <a:rPr lang="ru-RU" sz="2200" dirty="0" smtClean="0"/>
              <a:t>Ольга </a:t>
            </a:r>
            <a:r>
              <a:rPr lang="ru-RU" sz="2200" dirty="0" err="1" smtClean="0"/>
              <a:t>Кобилянська</a:t>
            </a:r>
            <a:r>
              <a:rPr lang="ru-RU" sz="2200" dirty="0" smtClean="0"/>
              <a:t> 27 листопада </a:t>
            </a:r>
            <a:r>
              <a:rPr lang="ru-RU" sz="2200" dirty="0" smtClean="0"/>
              <a:t>1863</a:t>
            </a:r>
            <a:r>
              <a:rPr lang="en-US" sz="2200" dirty="0" smtClean="0"/>
              <a:t> </a:t>
            </a:r>
            <a:r>
              <a:rPr lang="uk-UA" sz="2200" dirty="0" smtClean="0"/>
              <a:t>р.</a:t>
            </a:r>
            <a:r>
              <a:rPr lang="ru-RU" sz="2200" dirty="0" smtClean="0"/>
              <a:t> </a:t>
            </a:r>
            <a:r>
              <a:rPr lang="ru-RU" sz="2200" dirty="0" smtClean="0"/>
              <a:t>у </a:t>
            </a:r>
            <a:r>
              <a:rPr lang="ru-RU" sz="2200" dirty="0" err="1" smtClean="0"/>
              <a:t>містечку</a:t>
            </a:r>
            <a:r>
              <a:rPr lang="ru-RU" sz="2200" dirty="0" smtClean="0"/>
              <a:t> </a:t>
            </a:r>
            <a:r>
              <a:rPr lang="ru-RU" sz="2200" dirty="0" err="1" smtClean="0"/>
              <a:t>Гура-Гумора</a:t>
            </a:r>
            <a:r>
              <a:rPr lang="ru-RU" sz="2200" dirty="0" smtClean="0"/>
              <a:t> в </a:t>
            </a:r>
            <a:r>
              <a:rPr lang="ru-RU" sz="2200" dirty="0" err="1" smtClean="0"/>
              <a:t>Південній</a:t>
            </a:r>
            <a:r>
              <a:rPr lang="ru-RU" sz="2200" dirty="0" smtClean="0"/>
              <a:t> </a:t>
            </a:r>
            <a:r>
              <a:rPr lang="ru-RU" sz="2200" dirty="0" err="1" smtClean="0"/>
              <a:t>Буковині</a:t>
            </a:r>
            <a:r>
              <a:rPr lang="ru-RU" sz="2200" dirty="0" smtClean="0"/>
              <a:t> у </a:t>
            </a:r>
            <a:r>
              <a:rPr lang="ru-RU" sz="2200" dirty="0" err="1" smtClean="0"/>
              <a:t>багатодітній</a:t>
            </a:r>
            <a:r>
              <a:rPr lang="ru-RU" sz="2200" dirty="0" smtClean="0"/>
              <a:t> </a:t>
            </a:r>
            <a:r>
              <a:rPr lang="ru-RU" sz="2200" dirty="0" err="1" smtClean="0"/>
              <a:t>сім'ї</a:t>
            </a:r>
            <a:r>
              <a:rPr lang="ru-RU" sz="2200" dirty="0" smtClean="0"/>
              <a:t> (7 </a:t>
            </a:r>
            <a:r>
              <a:rPr lang="ru-RU" sz="2200" dirty="0" err="1" smtClean="0"/>
              <a:t>дітей</a:t>
            </a:r>
            <a:r>
              <a:rPr lang="ru-RU" sz="2200" dirty="0" smtClean="0"/>
              <a:t>, Ольга - </a:t>
            </a:r>
            <a:r>
              <a:rPr lang="ru-RU" sz="2200" dirty="0" err="1" smtClean="0"/>
              <a:t>четверта</a:t>
            </a:r>
            <a:r>
              <a:rPr lang="ru-RU" sz="2200" dirty="0" smtClean="0"/>
              <a:t> </a:t>
            </a:r>
            <a:r>
              <a:rPr lang="ru-RU" sz="2200" dirty="0" err="1" smtClean="0"/>
              <a:t>дитина</a:t>
            </a:r>
            <a:r>
              <a:rPr lang="ru-RU" sz="2200" dirty="0" smtClean="0"/>
              <a:t>).</a:t>
            </a:r>
          </a:p>
          <a:p>
            <a:pPr>
              <a:buNone/>
            </a:pPr>
            <a:r>
              <a:rPr lang="ru-RU" sz="2200" dirty="0" smtClean="0"/>
              <a:t>З </a:t>
            </a:r>
            <a:r>
              <a:rPr lang="ru-RU" sz="2200" dirty="0" err="1" smtClean="0"/>
              <a:t>дитинства</a:t>
            </a:r>
            <a:r>
              <a:rPr lang="ru-RU" sz="2200" dirty="0" smtClean="0"/>
              <a:t> вона знала не </a:t>
            </a:r>
            <a:r>
              <a:rPr lang="ru-RU" sz="2200" dirty="0" err="1" smtClean="0"/>
              <a:t>лише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українську</a:t>
            </a:r>
            <a:r>
              <a:rPr lang="ru-RU" sz="2200" dirty="0" smtClean="0"/>
              <a:t>, а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польську</a:t>
            </a:r>
            <a:r>
              <a:rPr lang="ru-RU" sz="2200" dirty="0" smtClean="0"/>
              <a:t> та </a:t>
            </a:r>
            <a:r>
              <a:rPr lang="ru-RU" sz="2200" dirty="0" err="1" smtClean="0"/>
              <a:t>німецьку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мови</a:t>
            </a:r>
            <a:r>
              <a:rPr lang="ru-RU" sz="2200" dirty="0" smtClean="0"/>
              <a:t>, </a:t>
            </a:r>
            <a:r>
              <a:rPr lang="ru-RU" sz="2200" dirty="0" err="1" smtClean="0"/>
              <a:t>якими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розмовляли</a:t>
            </a:r>
            <a:r>
              <a:rPr lang="ru-RU" sz="2200" dirty="0" smtClean="0"/>
              <a:t> в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родині</a:t>
            </a:r>
            <a:r>
              <a:rPr lang="ru-RU" sz="2200" dirty="0" smtClean="0"/>
              <a:t>.</a:t>
            </a:r>
          </a:p>
          <a:p>
            <a:pPr>
              <a:buNone/>
            </a:pPr>
            <a:r>
              <a:rPr lang="ru-RU" sz="2200" dirty="0" smtClean="0"/>
              <a:t>Через 5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народження</a:t>
            </a:r>
            <a:r>
              <a:rPr lang="ru-RU" sz="2200" dirty="0" smtClean="0"/>
              <a:t> </a:t>
            </a:r>
            <a:r>
              <a:rPr lang="ru-RU" sz="2200" dirty="0" smtClean="0"/>
              <a:t>батька</a:t>
            </a:r>
            <a:r>
              <a:rPr lang="en-US" sz="2200" dirty="0" smtClean="0"/>
              <a:t> </a:t>
            </a:r>
            <a:r>
              <a:rPr lang="ru-RU" sz="2200" dirty="0" smtClean="0"/>
              <a:t>перевели </a:t>
            </a:r>
            <a:r>
              <a:rPr lang="ru-RU" sz="2200" dirty="0" smtClean="0"/>
              <a:t>до м. </a:t>
            </a:r>
            <a:r>
              <a:rPr lang="ru-RU" sz="2200" dirty="0" err="1" smtClean="0"/>
              <a:t>Сучави</a:t>
            </a:r>
            <a:r>
              <a:rPr lang="ru-RU" sz="2200" dirty="0" smtClean="0"/>
              <a:t>. Там Ольга </a:t>
            </a:r>
            <a:r>
              <a:rPr lang="ru-RU" sz="2200" dirty="0" err="1" smtClean="0"/>
              <a:t>Кобилянська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познайомилася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місцевим</a:t>
            </a:r>
            <a:r>
              <a:rPr lang="ru-RU" sz="2200" dirty="0" smtClean="0"/>
              <a:t> </a:t>
            </a:r>
            <a:r>
              <a:rPr lang="ru-RU" sz="2200" dirty="0" err="1" smtClean="0"/>
              <a:t>парохом</a:t>
            </a:r>
            <a:r>
              <a:rPr lang="ru-RU" sz="2200" dirty="0" smtClean="0"/>
              <a:t> та </a:t>
            </a:r>
            <a:r>
              <a:rPr lang="ru-RU" sz="2200" dirty="0" err="1" smtClean="0"/>
              <a:t>українським</a:t>
            </a:r>
            <a:r>
              <a:rPr lang="ru-RU" sz="2200" dirty="0" smtClean="0"/>
              <a:t> </a:t>
            </a:r>
            <a:r>
              <a:rPr lang="ru-RU" sz="2200" dirty="0" err="1" smtClean="0"/>
              <a:t>письменником</a:t>
            </a:r>
            <a:r>
              <a:rPr lang="ru-RU" sz="2200" dirty="0" smtClean="0"/>
              <a:t> </a:t>
            </a:r>
            <a:r>
              <a:rPr lang="ru-RU" sz="2200" dirty="0" err="1" smtClean="0"/>
              <a:t>Миколою</a:t>
            </a:r>
            <a:r>
              <a:rPr lang="ru-RU" sz="2200" dirty="0" smtClean="0"/>
              <a:t> </a:t>
            </a:r>
            <a:r>
              <a:rPr lang="ru-RU" sz="2200" dirty="0" err="1" smtClean="0"/>
              <a:t>Устияновичем</a:t>
            </a:r>
            <a:r>
              <a:rPr lang="ru-RU" sz="2200" dirty="0" smtClean="0"/>
              <a:t>. Як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родинами в </a:t>
            </a:r>
            <a:r>
              <a:rPr lang="ru-RU" sz="2200" dirty="0" err="1" smtClean="0"/>
              <a:t>цілому</a:t>
            </a:r>
            <a:r>
              <a:rPr lang="ru-RU" sz="2200" dirty="0" smtClean="0"/>
              <a:t>, так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доньками</a:t>
            </a:r>
            <a:r>
              <a:rPr lang="ru-RU" sz="2200" dirty="0" smtClean="0"/>
              <a:t>, </a:t>
            </a:r>
            <a:r>
              <a:rPr lang="ru-RU" sz="2200" dirty="0" err="1" smtClean="0"/>
              <a:t>зокрема</a:t>
            </a:r>
            <a:r>
              <a:rPr lang="ru-RU" sz="2200" dirty="0" smtClean="0"/>
              <a:t> Ольгою </a:t>
            </a:r>
            <a:r>
              <a:rPr lang="ru-RU" sz="2200" dirty="0" err="1" smtClean="0"/>
              <a:t>Кобилянською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Ольгою </a:t>
            </a:r>
            <a:r>
              <a:rPr lang="ru-RU" sz="2200" dirty="0" err="1" smtClean="0"/>
              <a:t>Устиянович</a:t>
            </a:r>
            <a:r>
              <a:rPr lang="ru-RU" sz="2200" dirty="0" smtClean="0"/>
              <a:t>, </a:t>
            </a:r>
            <a:r>
              <a:rPr lang="ru-RU" sz="2200" dirty="0" err="1" smtClean="0"/>
              <a:t>зародилися</a:t>
            </a:r>
            <a:r>
              <a:rPr lang="ru-RU" sz="2200" dirty="0" smtClean="0"/>
              <a:t> </a:t>
            </a:r>
            <a:r>
              <a:rPr lang="ru-RU" sz="2200" dirty="0" err="1" smtClean="0"/>
              <a:t>приятельські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стосунки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тривали</a:t>
            </a:r>
            <a:r>
              <a:rPr lang="ru-RU" sz="2200" dirty="0" smtClean="0"/>
              <a:t> до </a:t>
            </a:r>
            <a:r>
              <a:rPr lang="ru-RU" sz="2200" dirty="0" err="1" smtClean="0"/>
              <a:t>кінця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життя</a:t>
            </a:r>
            <a:r>
              <a:rPr lang="ru-RU" sz="2200" dirty="0" smtClean="0"/>
              <a:t> </a:t>
            </a:r>
            <a:r>
              <a:rPr lang="ru-RU" sz="2200" dirty="0" err="1" smtClean="0"/>
              <a:t>письменниці</a:t>
            </a:r>
            <a:r>
              <a:rPr lang="ru-RU" sz="2200" dirty="0" smtClean="0"/>
              <a:t>.</a:t>
            </a:r>
          </a:p>
          <a:p>
            <a:pPr>
              <a:buNone/>
            </a:pPr>
            <a:r>
              <a:rPr lang="ru-RU" sz="2200" dirty="0" err="1" smtClean="0"/>
              <a:t>Пізніше</a:t>
            </a:r>
            <a:r>
              <a:rPr lang="ru-RU" sz="2200" dirty="0" smtClean="0"/>
              <a:t> вона жила в </a:t>
            </a:r>
            <a:r>
              <a:rPr lang="ru-RU" sz="2200" dirty="0" err="1" smtClean="0"/>
              <a:t>селі</a:t>
            </a:r>
            <a:r>
              <a:rPr lang="ru-RU" sz="2200" dirty="0" smtClean="0"/>
              <a:t> Димка, а </a:t>
            </a:r>
            <a:r>
              <a:rPr lang="ru-RU" sz="2200" dirty="0" err="1" smtClean="0"/>
              <a:t>з</a:t>
            </a:r>
            <a:r>
              <a:rPr lang="ru-RU" sz="2200" dirty="0" smtClean="0"/>
              <a:t> 1891 — у </a:t>
            </a:r>
            <a:r>
              <a:rPr lang="ru-RU" sz="2200" dirty="0" err="1" smtClean="0"/>
              <a:t>Чернівцях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10" name="Рисунок 9" descr="romania_bukovin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3357562"/>
            <a:ext cx="3000364" cy="2071702"/>
          </a:xfrm>
          <a:prstGeom prst="rect">
            <a:avLst/>
          </a:prstGeom>
        </p:spPr>
      </p:pic>
      <p:pic>
        <p:nvPicPr>
          <p:cNvPr id="8" name="Рисунок 7" descr="c1_bukovin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1428736"/>
            <a:ext cx="3505200" cy="2031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Segoe Script" pitchFamily="34" charset="0"/>
              </a:rPr>
              <a:t>           Освіта</a:t>
            </a:r>
            <a:endParaRPr lang="ru-RU" b="1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574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err="1" smtClean="0"/>
              <a:t>Майбутня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письменниця</a:t>
            </a:r>
            <a:r>
              <a:rPr lang="ru-RU" sz="2000" dirty="0" smtClean="0"/>
              <a:t> у 1877 р. </a:t>
            </a:r>
            <a:r>
              <a:rPr lang="ru-RU" sz="2000" dirty="0" err="1" smtClean="0"/>
              <a:t>Закінчила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чотирикласну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німецьку</a:t>
            </a:r>
            <a:r>
              <a:rPr lang="ru-RU" sz="2000" dirty="0" smtClean="0"/>
              <a:t> школу в </a:t>
            </a:r>
            <a:r>
              <a:rPr lang="ru-RU" sz="2000" dirty="0" err="1" smtClean="0"/>
              <a:t>Кімполунзі</a:t>
            </a:r>
            <a:r>
              <a:rPr lang="ru-RU" sz="2000" dirty="0" smtClean="0"/>
              <a:t>, а </a:t>
            </a:r>
            <a:r>
              <a:rPr lang="ru-RU" sz="2000" dirty="0" err="1" smtClean="0"/>
              <a:t>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навчатись</a:t>
            </a:r>
            <a:r>
              <a:rPr lang="ru-RU" sz="2000" dirty="0" smtClean="0"/>
              <a:t> </a:t>
            </a:r>
            <a:r>
              <a:rPr lang="ru-RU" sz="2000" dirty="0" err="1" smtClean="0"/>
              <a:t>їй</a:t>
            </a:r>
            <a:r>
              <a:rPr lang="ru-RU" sz="2000" dirty="0" smtClean="0"/>
              <a:t> не судилось.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Ольга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займалась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самоосвітою</a:t>
            </a:r>
            <a:r>
              <a:rPr lang="ru-RU" sz="2000" dirty="0" smtClean="0"/>
              <a:t>: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читала, брала </a:t>
            </a:r>
            <a:r>
              <a:rPr lang="ru-RU" sz="2000" dirty="0" err="1" smtClean="0"/>
              <a:t>приватні</a:t>
            </a:r>
            <a:r>
              <a:rPr lang="ru-RU" sz="2000" dirty="0" smtClean="0"/>
              <a:t> уроки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Згодом</a:t>
            </a:r>
            <a:r>
              <a:rPr lang="ru-RU" sz="2000" dirty="0" smtClean="0"/>
              <a:t> вона як </a:t>
            </a:r>
            <a:r>
              <a:rPr lang="ru-RU" sz="2000" dirty="0" err="1" smtClean="0"/>
              <a:t>вільна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слухачка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відвідувала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 в </a:t>
            </a:r>
            <a:r>
              <a:rPr lang="ru-RU" sz="2000" dirty="0" err="1" smtClean="0"/>
              <a:t>Чернівецькому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університеті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захоплювалась</a:t>
            </a:r>
            <a:r>
              <a:rPr lang="ru-RU" sz="2000" dirty="0" smtClean="0"/>
              <a:t> Гейне, Гете, Шиллером, </a:t>
            </a:r>
            <a:r>
              <a:rPr lang="ru-RU" sz="2000" dirty="0" err="1" smtClean="0"/>
              <a:t>Тургенєвим</a:t>
            </a:r>
            <a:r>
              <a:rPr lang="ru-RU" sz="2000" dirty="0" smtClean="0"/>
              <a:t>, Толстим, </a:t>
            </a:r>
            <a:r>
              <a:rPr lang="ru-RU" sz="2000" dirty="0" err="1" smtClean="0"/>
              <a:t>Шевченком</a:t>
            </a:r>
            <a:r>
              <a:rPr lang="ru-RU" sz="2000" dirty="0" smtClean="0"/>
              <a:t>, Франком, Лесею </a:t>
            </a:r>
            <a:r>
              <a:rPr lang="ru-RU" sz="2000" dirty="0" err="1" smtClean="0"/>
              <a:t>Українкою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вплинули</a:t>
            </a:r>
            <a:r>
              <a:rPr lang="ru-RU" sz="2000" dirty="0" smtClean="0"/>
              <a:t> на характер </a:t>
            </a:r>
            <a:r>
              <a:rPr lang="ru-RU" sz="2000" dirty="0" err="1" smtClean="0"/>
              <a:t>естетичних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шукань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письменниці</a:t>
            </a:r>
            <a:r>
              <a:rPr lang="ru-RU" sz="2000" dirty="0" smtClean="0"/>
              <a:t>,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світогляд</a:t>
            </a:r>
            <a:r>
              <a:rPr lang="ru-RU" sz="2000" dirty="0" smtClean="0"/>
              <a:t>.</a:t>
            </a:r>
          </a:p>
        </p:txBody>
      </p:sp>
      <p:pic>
        <p:nvPicPr>
          <p:cNvPr id="4" name="Рисунок 3" descr="Chern-Panorama3-640x2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143380"/>
            <a:ext cx="8006251" cy="2714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32430630__dsc05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439756"/>
            <a:ext cx="3643306" cy="24182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Segoe Script" pitchFamily="34" charset="0"/>
              </a:rPr>
              <a:t>         </a:t>
            </a:r>
            <a:r>
              <a:rPr lang="ru-RU" b="1" dirty="0" err="1" smtClean="0">
                <a:latin typeface="Segoe Script" pitchFamily="34" charset="0"/>
              </a:rPr>
              <a:t>Творчість</a:t>
            </a:r>
            <a:r>
              <a:rPr lang="ru-RU" b="1" dirty="0" smtClean="0">
                <a:latin typeface="Segoe Script" pitchFamily="34" charset="0"/>
              </a:rPr>
              <a:t> 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500594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200" dirty="0" err="1" smtClean="0"/>
              <a:t>Перші</a:t>
            </a:r>
            <a:r>
              <a:rPr lang="ru-RU" sz="3200" dirty="0" smtClean="0"/>
              <a:t> </a:t>
            </a:r>
            <a:r>
              <a:rPr lang="ru-RU" sz="3200" dirty="0" err="1" smtClean="0"/>
              <a:t>її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літературні</a:t>
            </a:r>
            <a:r>
              <a:rPr lang="ru-RU" sz="3200" dirty="0" smtClean="0"/>
              <a:t> твори, </a:t>
            </a:r>
            <a:r>
              <a:rPr lang="ru-RU" sz="3200" dirty="0" err="1" smtClean="0"/>
              <a:t>написані</a:t>
            </a:r>
            <a:r>
              <a:rPr lang="ru-RU" sz="3200" dirty="0" smtClean="0"/>
              <a:t> </a:t>
            </a:r>
            <a:r>
              <a:rPr lang="ru-RU" sz="3200" dirty="0" err="1" smtClean="0"/>
              <a:t>німецькою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мовою</a:t>
            </a:r>
            <a:r>
              <a:rPr lang="ru-RU" sz="3200" dirty="0" smtClean="0"/>
              <a:t> </a:t>
            </a:r>
            <a:r>
              <a:rPr lang="ru-RU" sz="3200" dirty="0" err="1" smtClean="0"/>
              <a:t>ще</a:t>
            </a:r>
            <a:r>
              <a:rPr lang="ru-RU" sz="3200" dirty="0" smtClean="0"/>
              <a:t> без </a:t>
            </a:r>
            <a:r>
              <a:rPr lang="ru-RU" sz="3200" dirty="0" err="1" smtClean="0"/>
              <a:t>чіткого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уявлення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значить слово «</a:t>
            </a:r>
            <a:r>
              <a:rPr lang="ru-RU" sz="3200" dirty="0" err="1" smtClean="0"/>
              <a:t>література</a:t>
            </a:r>
            <a:r>
              <a:rPr lang="ru-RU" sz="3200" dirty="0" smtClean="0"/>
              <a:t>», </a:t>
            </a:r>
            <a:r>
              <a:rPr lang="ru-RU" sz="3200" dirty="0" err="1" smtClean="0"/>
              <a:t>припадають</a:t>
            </a:r>
            <a:r>
              <a:rPr lang="ru-RU" sz="3200" dirty="0" smtClean="0"/>
              <a:t> на початок 1880-х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(«</a:t>
            </a:r>
            <a:r>
              <a:rPr lang="ru-RU" sz="3200" dirty="0" err="1" smtClean="0"/>
              <a:t>Гортенза</a:t>
            </a:r>
            <a:r>
              <a:rPr lang="ru-RU" sz="3200" dirty="0" smtClean="0"/>
              <a:t>,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Нарис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однієї</a:t>
            </a:r>
            <a:r>
              <a:rPr lang="ru-RU" sz="3200" dirty="0" smtClean="0"/>
              <a:t> </a:t>
            </a:r>
            <a:r>
              <a:rPr lang="ru-RU" sz="3200" dirty="0" err="1" smtClean="0"/>
              <a:t>дівчини</a:t>
            </a:r>
            <a:r>
              <a:rPr lang="ru-RU" sz="3200" dirty="0" smtClean="0"/>
              <a:t>», «Доля </a:t>
            </a:r>
            <a:r>
              <a:rPr lang="ru-RU" sz="3200" dirty="0" err="1" smtClean="0"/>
              <a:t>чи</a:t>
            </a:r>
            <a:r>
              <a:rPr lang="ru-RU" sz="3200" dirty="0" smtClean="0"/>
              <a:t> воля?»). </a:t>
            </a:r>
            <a:r>
              <a:rPr lang="ru-RU" sz="3200" dirty="0" err="1" smtClean="0"/>
              <a:t>Ранні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неопубліковані</a:t>
            </a:r>
            <a:r>
              <a:rPr lang="ru-RU" sz="3200" dirty="0" smtClean="0"/>
              <a:t> твори </a:t>
            </a:r>
            <a:r>
              <a:rPr lang="ru-RU" sz="3200" dirty="0" err="1" smtClean="0"/>
              <a:t>Кобилянської</a:t>
            </a:r>
            <a:r>
              <a:rPr lang="ru-RU" sz="3200" dirty="0" smtClean="0"/>
              <a:t> («</a:t>
            </a:r>
            <a:r>
              <a:rPr lang="ru-RU" sz="3200" dirty="0" err="1" smtClean="0"/>
              <a:t>Гортенза</a:t>
            </a:r>
            <a:r>
              <a:rPr lang="ru-RU" sz="3200" dirty="0" smtClean="0"/>
              <a:t>», «</a:t>
            </a:r>
            <a:r>
              <a:rPr lang="ru-RU" sz="3200" dirty="0" err="1" smtClean="0"/>
              <a:t>Малюнок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народного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Буковині</a:t>
            </a:r>
            <a:r>
              <a:rPr lang="ru-RU" sz="3200" dirty="0" smtClean="0"/>
              <a:t>», «</a:t>
            </a:r>
            <a:r>
              <a:rPr lang="ru-RU" sz="3200" dirty="0" err="1" smtClean="0"/>
              <a:t>Видиво</a:t>
            </a:r>
            <a:r>
              <a:rPr lang="ru-RU" sz="3200" dirty="0" smtClean="0"/>
              <a:t>», «Людина </a:t>
            </a:r>
            <a:r>
              <a:rPr lang="ru-RU" sz="3200" dirty="0" err="1" smtClean="0"/>
              <a:t>з</a:t>
            </a:r>
            <a:r>
              <a:rPr lang="ru-RU" sz="3200" dirty="0" smtClean="0"/>
              <a:t> народу» та </a:t>
            </a:r>
            <a:r>
              <a:rPr lang="ru-RU" sz="3200" dirty="0" err="1" smtClean="0"/>
              <a:t>ін</a:t>
            </a:r>
            <a:r>
              <a:rPr lang="ru-RU" sz="3200" dirty="0" smtClean="0"/>
              <a:t>.).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впливом</a:t>
            </a:r>
            <a:r>
              <a:rPr lang="ru-RU" sz="3200" dirty="0" smtClean="0"/>
              <a:t> </a:t>
            </a:r>
            <a:r>
              <a:rPr lang="ru-RU" sz="3200" dirty="0" err="1" smtClean="0"/>
              <a:t>свого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оточення</a:t>
            </a:r>
            <a:r>
              <a:rPr lang="ru-RU" sz="3200" dirty="0" smtClean="0"/>
              <a:t> — </a:t>
            </a:r>
            <a:r>
              <a:rPr lang="ru-RU" sz="3200" dirty="0" err="1" smtClean="0"/>
              <a:t>письменниці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діячки</a:t>
            </a:r>
            <a:r>
              <a:rPr lang="ru-RU" sz="3200" dirty="0" smtClean="0"/>
              <a:t> </a:t>
            </a:r>
            <a:r>
              <a:rPr lang="ru-RU" sz="3200" dirty="0" err="1" smtClean="0"/>
              <a:t>жіночого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руху</a:t>
            </a:r>
            <a:r>
              <a:rPr lang="ru-RU" sz="3200" dirty="0" smtClean="0"/>
              <a:t> </a:t>
            </a:r>
            <a:r>
              <a:rPr lang="ru-RU" sz="3200" dirty="0" err="1" smtClean="0"/>
              <a:t>Наталії</a:t>
            </a:r>
            <a:r>
              <a:rPr lang="ru-RU" sz="3200" dirty="0" smtClean="0"/>
              <a:t> </a:t>
            </a:r>
            <a:r>
              <a:rPr lang="ru-RU" sz="3200" dirty="0" err="1" smtClean="0"/>
              <a:t>Кобринської</a:t>
            </a:r>
            <a:r>
              <a:rPr lang="ru-RU" sz="3200" dirty="0" smtClean="0"/>
              <a:t>, </a:t>
            </a:r>
            <a:r>
              <a:rPr lang="ru-RU" sz="3200" dirty="0" err="1" smtClean="0"/>
              <a:t>першої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жінки-лікарки</a:t>
            </a:r>
            <a:r>
              <a:rPr lang="ru-RU" sz="3200" dirty="0" smtClean="0"/>
              <a:t> в </a:t>
            </a:r>
            <a:r>
              <a:rPr lang="ru-RU" sz="3200" dirty="0" err="1" smtClean="0"/>
              <a:t>Австро-Угорщині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Софії</a:t>
            </a:r>
            <a:r>
              <a:rPr lang="ru-RU" sz="3200" dirty="0" smtClean="0"/>
              <a:t> </a:t>
            </a:r>
            <a:r>
              <a:rPr lang="ru-RU" sz="3200" dirty="0" err="1" smtClean="0"/>
              <a:t>Окуневської</a:t>
            </a:r>
            <a:r>
              <a:rPr lang="ru-RU" sz="3200" dirty="0" smtClean="0"/>
              <a:t> (стала </a:t>
            </a:r>
            <a:r>
              <a:rPr lang="ru-RU" sz="3200" dirty="0" err="1" smtClean="0"/>
              <a:t>праобразом</a:t>
            </a:r>
            <a:r>
              <a:rPr lang="ru-RU" sz="3200" dirty="0" smtClean="0"/>
              <a:t> </a:t>
            </a:r>
            <a:r>
              <a:rPr lang="ru-RU" sz="3200" dirty="0" err="1" smtClean="0"/>
              <a:t>героїні</a:t>
            </a:r>
            <a:r>
              <a:rPr lang="ru-RU" sz="3200" dirty="0" smtClean="0"/>
              <a:t> </a:t>
            </a:r>
            <a:r>
              <a:rPr lang="ru-RU" sz="3200" dirty="0" err="1" smtClean="0"/>
              <a:t>твору</a:t>
            </a:r>
            <a:r>
              <a:rPr lang="ru-RU" sz="3200" dirty="0" smtClean="0"/>
              <a:t> «Доля </a:t>
            </a:r>
            <a:r>
              <a:rPr lang="ru-RU" sz="3200" dirty="0" err="1" smtClean="0"/>
              <a:t>чи</a:t>
            </a:r>
            <a:r>
              <a:rPr lang="ru-RU" sz="3200" dirty="0" smtClean="0"/>
              <a:t> воля?»), </a:t>
            </a:r>
            <a:r>
              <a:rPr lang="ru-RU" sz="3200" dirty="0" err="1" smtClean="0"/>
              <a:t>художниці</a:t>
            </a:r>
            <a:r>
              <a:rPr lang="ru-RU" sz="3200" dirty="0" smtClean="0"/>
              <a:t> </a:t>
            </a:r>
            <a:r>
              <a:rPr lang="ru-RU" sz="3200" dirty="0" err="1" smtClean="0"/>
              <a:t>Августи</a:t>
            </a:r>
            <a:r>
              <a:rPr lang="ru-RU" sz="3200" dirty="0" smtClean="0"/>
              <a:t> </a:t>
            </a:r>
            <a:r>
              <a:rPr lang="ru-RU" sz="3200" dirty="0" err="1" smtClean="0"/>
              <a:t>Кохановської</a:t>
            </a:r>
            <a:r>
              <a:rPr lang="ru-RU" sz="3200" dirty="0" smtClean="0"/>
              <a:t> (</a:t>
            </a:r>
            <a:r>
              <a:rPr lang="ru-RU" sz="3200" dirty="0" err="1" smtClean="0"/>
              <a:t>ілюструвала</a:t>
            </a:r>
            <a:r>
              <a:rPr lang="ru-RU" sz="3200" dirty="0" smtClean="0"/>
              <a:t> новели </a:t>
            </a:r>
            <a:r>
              <a:rPr lang="ru-RU" sz="3200" dirty="0" err="1" smtClean="0"/>
              <a:t>письменниці</a:t>
            </a:r>
            <a:r>
              <a:rPr lang="ru-RU" sz="3200" dirty="0" smtClean="0"/>
              <a:t> «Некультурна», «Природа», «Битва», «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голим</a:t>
            </a:r>
            <a:r>
              <a:rPr lang="ru-RU" sz="3200" dirty="0" smtClean="0"/>
              <a:t> небом») - вона почала </a:t>
            </a:r>
            <a:r>
              <a:rPr lang="ru-RU" sz="3200" dirty="0" err="1" smtClean="0"/>
              <a:t>писати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рідною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мовою</a:t>
            </a:r>
            <a:r>
              <a:rPr lang="ru-RU" sz="3200" dirty="0" smtClean="0"/>
              <a:t>. Одним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імпульсів</a:t>
            </a:r>
            <a:r>
              <a:rPr lang="ru-RU" sz="3200" dirty="0" smtClean="0"/>
              <a:t> до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стала </a:t>
            </a:r>
            <a:r>
              <a:rPr lang="ru-RU" sz="3200" dirty="0" err="1" smtClean="0"/>
              <a:t>закоханість</a:t>
            </a:r>
            <a:r>
              <a:rPr lang="ru-RU" sz="3200" dirty="0" smtClean="0"/>
              <a:t> Ольги в </a:t>
            </a:r>
            <a:r>
              <a:rPr lang="ru-RU" sz="3200" dirty="0" err="1" smtClean="0"/>
              <a:t>Євгена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Озаркевича</a:t>
            </a:r>
            <a:r>
              <a:rPr lang="ru-RU" sz="3200" dirty="0" smtClean="0"/>
              <a:t>, брата </a:t>
            </a:r>
            <a:r>
              <a:rPr lang="ru-RU" sz="3200" dirty="0" err="1" smtClean="0"/>
              <a:t>Наталі</a:t>
            </a:r>
            <a:r>
              <a:rPr lang="ru-RU" sz="3200" dirty="0" smtClean="0"/>
              <a:t> </a:t>
            </a:r>
            <a:r>
              <a:rPr lang="ru-RU" sz="3200" dirty="0" err="1" smtClean="0"/>
              <a:t>Кобринської</a:t>
            </a:r>
            <a:r>
              <a:rPr lang="ru-RU" sz="3200" dirty="0" smtClean="0"/>
              <a:t>. </a:t>
            </a:r>
            <a:endParaRPr lang="ru-RU" sz="3200" dirty="0" smtClean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215074" y="2285992"/>
            <a:ext cx="2030526" cy="121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428736"/>
            <a:ext cx="4643438" cy="3143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Тоді</a:t>
            </a:r>
            <a:r>
              <a:rPr lang="ru-RU" dirty="0" smtClean="0"/>
              <a:t> ж вона взяла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у </a:t>
            </a:r>
            <a:r>
              <a:rPr lang="ru-RU" dirty="0" err="1" smtClean="0"/>
              <a:t>феміністичному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Ставши у 1894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ініціаторок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«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руських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на </a:t>
            </a:r>
            <a:r>
              <a:rPr lang="ru-RU" dirty="0" err="1" smtClean="0"/>
              <a:t>Буковині</a:t>
            </a:r>
            <a:r>
              <a:rPr lang="ru-RU" dirty="0" smtClean="0"/>
              <a:t>», </a:t>
            </a:r>
            <a:r>
              <a:rPr lang="ru-RU" dirty="0" err="1" smtClean="0"/>
              <a:t>Кобилянська</a:t>
            </a:r>
            <a:r>
              <a:rPr lang="ru-RU" dirty="0" smtClean="0"/>
              <a:t> </a:t>
            </a:r>
            <a:r>
              <a:rPr lang="ru-RU" dirty="0" err="1" smtClean="0"/>
              <a:t>обґрунтувала</a:t>
            </a:r>
            <a:r>
              <a:rPr lang="ru-RU" dirty="0" smtClean="0"/>
              <a:t> мету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в </a:t>
            </a:r>
            <a:r>
              <a:rPr lang="ru-RU" dirty="0" err="1" smtClean="0"/>
              <a:t>брошурі</a:t>
            </a:r>
            <a:r>
              <a:rPr lang="ru-RU" dirty="0" smtClean="0"/>
              <a:t> «</a:t>
            </a:r>
            <a:r>
              <a:rPr lang="ru-RU" dirty="0" err="1" smtClean="0"/>
              <a:t>Дещо</a:t>
            </a:r>
            <a:r>
              <a:rPr lang="ru-RU" dirty="0" smtClean="0"/>
              <a:t> про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жіночого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». </a:t>
            </a:r>
            <a:r>
              <a:rPr lang="ru-RU" dirty="0" err="1" smtClean="0"/>
              <a:t>Ці</a:t>
            </a:r>
            <a:r>
              <a:rPr lang="ru-RU" dirty="0" smtClean="0"/>
              <a:t> думки </a:t>
            </a:r>
            <a:r>
              <a:rPr lang="ru-RU" dirty="0" err="1" smtClean="0"/>
              <a:t>виявилися</a:t>
            </a:r>
            <a:r>
              <a:rPr lang="ru-RU" dirty="0" smtClean="0"/>
              <a:t> в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письменниці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(«</a:t>
            </a:r>
            <a:r>
              <a:rPr lang="ru-RU" dirty="0" err="1" smtClean="0"/>
              <a:t>Гортенза</a:t>
            </a:r>
            <a:r>
              <a:rPr lang="ru-RU" dirty="0" smtClean="0"/>
              <a:t>», «Вона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змальовуючи</a:t>
            </a:r>
            <a:r>
              <a:rPr lang="ru-RU" dirty="0" smtClean="0"/>
              <a:t> </a:t>
            </a:r>
            <a:r>
              <a:rPr lang="ru-RU" dirty="0" err="1" smtClean="0"/>
              <a:t>духовний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героїнь</a:t>
            </a:r>
            <a:r>
              <a:rPr lang="ru-RU" dirty="0" smtClean="0"/>
              <a:t>,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робила</a:t>
            </a:r>
            <a:r>
              <a:rPr lang="ru-RU" dirty="0" smtClean="0"/>
              <a:t> </a:t>
            </a:r>
            <a:r>
              <a:rPr lang="ru-RU" dirty="0" err="1" smtClean="0"/>
              <a:t>наголос</a:t>
            </a:r>
            <a:r>
              <a:rPr lang="ru-RU" dirty="0" smtClean="0"/>
              <a:t> на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Segoe Script" pitchFamily="34" charset="0"/>
              </a:rPr>
              <a:t>         </a:t>
            </a:r>
            <a:r>
              <a:rPr lang="ru-RU" b="1" dirty="0" err="1" smtClean="0">
                <a:latin typeface="Segoe Script" pitchFamily="34" charset="0"/>
              </a:rPr>
              <a:t>Творчість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7000892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dirty="0" err="1" smtClean="0"/>
              <a:t>Повість</a:t>
            </a:r>
            <a:r>
              <a:rPr lang="ru-RU" sz="2800" dirty="0" smtClean="0"/>
              <a:t> «</a:t>
            </a:r>
            <a:r>
              <a:rPr lang="ru-RU" sz="2800" dirty="0" err="1" smtClean="0"/>
              <a:t>Царівна</a:t>
            </a:r>
            <a:r>
              <a:rPr lang="ru-RU" sz="2800" dirty="0" smtClean="0"/>
              <a:t>» (1895) </a:t>
            </a:r>
            <a:r>
              <a:rPr lang="ru-RU" sz="2800" dirty="0" err="1" smtClean="0"/>
              <a:t>свідчила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розширення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світобачення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письменниці</a:t>
            </a:r>
            <a:r>
              <a:rPr lang="ru-RU" sz="2800" dirty="0" smtClean="0"/>
              <a:t>, </a:t>
            </a:r>
            <a:r>
              <a:rPr lang="ru-RU" sz="2800" dirty="0" err="1" smtClean="0"/>
              <a:t>поглиблення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реалістичної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манери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засобів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психологічного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. </a:t>
            </a:r>
            <a:r>
              <a:rPr lang="ru-RU" sz="2800" dirty="0" err="1" smtClean="0"/>
              <a:t>Повість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складну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творчу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історію</a:t>
            </a:r>
            <a:r>
              <a:rPr lang="ru-RU" sz="2800" dirty="0" smtClean="0"/>
              <a:t>.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доопрацювання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тривалим</a:t>
            </a:r>
            <a:r>
              <a:rPr lang="ru-RU" sz="2800" dirty="0" smtClean="0"/>
              <a:t> (1888—1893), </a:t>
            </a:r>
            <a:r>
              <a:rPr lang="ru-RU" sz="2800" dirty="0" err="1" smtClean="0"/>
              <a:t>первісний</a:t>
            </a:r>
            <a:r>
              <a:rPr lang="ru-RU" sz="2800" dirty="0" smtClean="0"/>
              <a:t> текст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німецький</a:t>
            </a:r>
            <a:r>
              <a:rPr lang="ru-RU" sz="2800" dirty="0" smtClean="0"/>
              <a:t>, </a:t>
            </a:r>
            <a:r>
              <a:rPr lang="ru-RU" sz="2800" dirty="0" err="1" smtClean="0"/>
              <a:t>пізніший</a:t>
            </a:r>
            <a:r>
              <a:rPr lang="ru-RU" sz="2800" dirty="0" smtClean="0"/>
              <a:t> 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. </a:t>
            </a:r>
            <a:r>
              <a:rPr lang="ru-RU" sz="2800" dirty="0" err="1" smtClean="0"/>
              <a:t>Надруковали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повість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газеті</a:t>
            </a:r>
            <a:r>
              <a:rPr lang="ru-RU" sz="2800" dirty="0" smtClean="0"/>
              <a:t> «</a:t>
            </a:r>
            <a:r>
              <a:rPr lang="ru-RU" sz="2800" dirty="0" err="1" smtClean="0"/>
              <a:t>Буковина</a:t>
            </a:r>
            <a:r>
              <a:rPr lang="ru-RU" sz="2800" dirty="0" smtClean="0"/>
              <a:t>» (1895) </a:t>
            </a:r>
            <a:r>
              <a:rPr lang="ru-RU" sz="2800" dirty="0" err="1" smtClean="0"/>
              <a:t>і</a:t>
            </a:r>
            <a:r>
              <a:rPr lang="ru-RU" sz="2800" dirty="0" smtClean="0"/>
              <a:t> того ж року вона </a:t>
            </a:r>
            <a:r>
              <a:rPr lang="ru-RU" sz="2800" dirty="0" err="1" smtClean="0"/>
              <a:t>вийшла</a:t>
            </a:r>
            <a:r>
              <a:rPr lang="ru-RU" sz="2800" dirty="0" smtClean="0"/>
              <a:t> в </a:t>
            </a:r>
            <a:r>
              <a:rPr lang="ru-RU" sz="2800" dirty="0" err="1" smtClean="0"/>
              <a:t>Чернівцях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виданням</a:t>
            </a:r>
            <a:r>
              <a:rPr lang="ru-RU" sz="2800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новелі</a:t>
            </a:r>
            <a:r>
              <a:rPr lang="ru-RU" dirty="0" smtClean="0"/>
              <a:t> «</a:t>
            </a:r>
            <a:r>
              <a:rPr lang="ru-RU" dirty="0" err="1" smtClean="0"/>
              <a:t>Жебрачка</a:t>
            </a:r>
            <a:r>
              <a:rPr lang="ru-RU" dirty="0" smtClean="0"/>
              <a:t>» (1895)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показала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народу, яка </a:t>
            </a:r>
            <a:r>
              <a:rPr lang="ru-RU" dirty="0" err="1" smtClean="0"/>
              <a:t>опинилася</a:t>
            </a:r>
            <a:r>
              <a:rPr lang="ru-RU" dirty="0" smtClean="0"/>
              <a:t> без </a:t>
            </a:r>
            <a:r>
              <a:rPr lang="ru-RU" dirty="0" err="1" smtClean="0"/>
              <a:t>засобів</a:t>
            </a:r>
            <a:r>
              <a:rPr lang="ru-RU" dirty="0" smtClean="0"/>
              <a:t> до </a:t>
            </a:r>
            <a:r>
              <a:rPr lang="ru-RU" dirty="0" err="1" smtClean="0"/>
              <a:t>існування</a:t>
            </a:r>
            <a:r>
              <a:rPr lang="ru-RU" dirty="0" smtClean="0"/>
              <a:t>,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милостині</a:t>
            </a:r>
            <a:r>
              <a:rPr lang="ru-RU" dirty="0" smtClean="0"/>
              <a:t>. У </a:t>
            </a:r>
            <a:r>
              <a:rPr lang="ru-RU" dirty="0" err="1" smtClean="0"/>
              <a:t>середині</a:t>
            </a:r>
            <a:r>
              <a:rPr lang="ru-RU" dirty="0" smtClean="0"/>
              <a:t> 1890-х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поглибила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селянського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тісні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мешканцями</a:t>
            </a:r>
            <a:r>
              <a:rPr lang="ru-RU" dirty="0" smtClean="0"/>
              <a:t> </a:t>
            </a:r>
            <a:r>
              <a:rPr lang="ru-RU" dirty="0" err="1" smtClean="0"/>
              <a:t>сіл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Димки (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село </a:t>
            </a:r>
            <a:r>
              <a:rPr lang="ru-RU" dirty="0" err="1" smtClean="0"/>
              <a:t>ввійшло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картиною страшного </a:t>
            </a:r>
            <a:r>
              <a:rPr lang="ru-RU" dirty="0" err="1" smtClean="0"/>
              <a:t>братовбивства</a:t>
            </a:r>
            <a:r>
              <a:rPr lang="ru-RU" dirty="0" smtClean="0"/>
              <a:t> в </a:t>
            </a:r>
            <a:r>
              <a:rPr lang="ru-RU" dirty="0" err="1" smtClean="0"/>
              <a:t>повісті</a:t>
            </a:r>
            <a:r>
              <a:rPr lang="ru-RU" dirty="0" smtClean="0"/>
              <a:t> «Земля»).</a:t>
            </a:r>
          </a:p>
          <a:p>
            <a:pPr>
              <a:buNone/>
            </a:pP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правдиві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села </a:t>
            </a:r>
            <a:r>
              <a:rPr lang="ru-RU" dirty="0" err="1" smtClean="0"/>
              <a:t>Кобилянська</a:t>
            </a:r>
            <a:r>
              <a:rPr lang="ru-RU" dirty="0" smtClean="0"/>
              <a:t> дала в </a:t>
            </a:r>
            <a:r>
              <a:rPr lang="ru-RU" dirty="0" err="1" smtClean="0"/>
              <a:t>новелах</a:t>
            </a:r>
            <a:r>
              <a:rPr lang="ru-RU" dirty="0" smtClean="0"/>
              <a:t> «Банк </a:t>
            </a:r>
            <a:r>
              <a:rPr lang="ru-RU" dirty="0" err="1" smtClean="0"/>
              <a:t>рустикальний</a:t>
            </a:r>
            <a:r>
              <a:rPr lang="ru-RU" dirty="0" smtClean="0"/>
              <a:t>», «На полях», «У св. </a:t>
            </a:r>
            <a:r>
              <a:rPr lang="ru-RU" dirty="0" err="1" smtClean="0"/>
              <a:t>Івана</a:t>
            </a:r>
            <a:r>
              <a:rPr lang="ru-RU" dirty="0" smtClean="0"/>
              <a:t>», «Час», «Некультурна». </a:t>
            </a:r>
            <a:r>
              <a:rPr lang="ru-RU" dirty="0" err="1" smtClean="0"/>
              <a:t>Визначним</a:t>
            </a:r>
            <a:r>
              <a:rPr lang="ru-RU" dirty="0" smtClean="0"/>
              <a:t> </a:t>
            </a:r>
            <a:r>
              <a:rPr lang="ru-RU" dirty="0" err="1" smtClean="0"/>
              <a:t>досягненням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вагомим</a:t>
            </a:r>
            <a:r>
              <a:rPr lang="ru-RU" dirty="0" smtClean="0"/>
              <a:t> </a:t>
            </a:r>
            <a:r>
              <a:rPr lang="ru-RU" dirty="0" err="1" smtClean="0"/>
              <a:t>внеском</a:t>
            </a:r>
            <a:r>
              <a:rPr lang="ru-RU" dirty="0" smtClean="0"/>
              <a:t> </a:t>
            </a:r>
            <a:r>
              <a:rPr lang="ru-RU" dirty="0" err="1" smtClean="0"/>
              <a:t>письменниці</a:t>
            </a:r>
            <a:r>
              <a:rPr lang="ru-RU" dirty="0" smtClean="0"/>
              <a:t> у </a:t>
            </a:r>
            <a:r>
              <a:rPr lang="ru-RU" dirty="0" err="1" smtClean="0"/>
              <a:t>розробку</a:t>
            </a:r>
            <a:r>
              <a:rPr lang="ru-RU" dirty="0" smtClean="0"/>
              <a:t> теми </a:t>
            </a:r>
            <a:r>
              <a:rPr lang="ru-RU" dirty="0" err="1" smtClean="0"/>
              <a:t>землі</a:t>
            </a:r>
            <a:r>
              <a:rPr lang="ru-RU" dirty="0" smtClean="0"/>
              <a:t>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«Земля».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798" y="4071942"/>
            <a:ext cx="1912202" cy="2786058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1571612"/>
            <a:ext cx="1954416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Segoe Script" pitchFamily="34" charset="0"/>
              </a:rPr>
              <a:t>          </a:t>
            </a:r>
            <a:r>
              <a:rPr lang="ru-RU" b="1" dirty="0" err="1" smtClean="0">
                <a:latin typeface="Segoe Script" pitchFamily="34" charset="0"/>
              </a:rPr>
              <a:t>Щоденник</a:t>
            </a:r>
            <a:endParaRPr lang="ru-RU" b="1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2857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Чернівцях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Літературно-меморіальний</a:t>
            </a:r>
            <a:r>
              <a:rPr lang="ru-RU" dirty="0" smtClean="0"/>
              <a:t> музей </a:t>
            </a:r>
            <a:r>
              <a:rPr lang="ru-RU" dirty="0" err="1" smtClean="0"/>
              <a:t>письменниці</a:t>
            </a:r>
            <a:r>
              <a:rPr lang="ru-RU" dirty="0" smtClean="0"/>
              <a:t>, </a:t>
            </a:r>
            <a:r>
              <a:rPr lang="ru-RU" dirty="0" err="1" smtClean="0"/>
              <a:t>розміщений</a:t>
            </a:r>
            <a:r>
              <a:rPr lang="ru-RU" dirty="0" smtClean="0"/>
              <a:t> у </a:t>
            </a:r>
            <a:r>
              <a:rPr lang="ru-RU" dirty="0" err="1" smtClean="0"/>
              <a:t>будинку</a:t>
            </a:r>
            <a:r>
              <a:rPr lang="ru-RU" dirty="0" smtClean="0"/>
              <a:t>, де </a:t>
            </a:r>
            <a:r>
              <a:rPr lang="ru-RU" dirty="0" err="1" smtClean="0"/>
              <a:t>О.Кобилянська</a:t>
            </a:r>
            <a:r>
              <a:rPr lang="ru-RU" dirty="0" smtClean="0"/>
              <a:t> жила </a:t>
            </a:r>
            <a:r>
              <a:rPr lang="ru-RU" dirty="0" err="1" smtClean="0"/>
              <a:t>з</a:t>
            </a:r>
            <a:r>
              <a:rPr lang="ru-RU" dirty="0" smtClean="0"/>
              <a:t> 1925 року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. Там,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експонатів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речей,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унікальний</a:t>
            </a:r>
            <a:r>
              <a:rPr lang="ru-RU" dirty="0" smtClean="0"/>
              <a:t> документ — </a:t>
            </a:r>
            <a:r>
              <a:rPr lang="ru-RU" dirty="0" err="1" smtClean="0"/>
              <a:t>щоденник</a:t>
            </a:r>
            <a:r>
              <a:rPr lang="ru-RU" dirty="0" smtClean="0"/>
              <a:t> </a:t>
            </a:r>
            <a:r>
              <a:rPr lang="ru-RU" dirty="0" err="1" smtClean="0"/>
              <a:t>Кобилянської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два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зошити</a:t>
            </a:r>
            <a:r>
              <a:rPr lang="ru-RU" dirty="0" smtClean="0"/>
              <a:t>, </a:t>
            </a:r>
            <a:r>
              <a:rPr lang="ru-RU" dirty="0" err="1" smtClean="0"/>
              <a:t>написані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(</a:t>
            </a:r>
            <a:r>
              <a:rPr lang="ru-RU" dirty="0" err="1" smtClean="0"/>
              <a:t>деякі</a:t>
            </a:r>
            <a:r>
              <a:rPr lang="ru-RU" dirty="0" smtClean="0"/>
              <a:t> слова </a:t>
            </a:r>
            <a:r>
              <a:rPr lang="ru-RU" dirty="0" err="1" smtClean="0"/>
              <a:t>українською</a:t>
            </a:r>
            <a:r>
              <a:rPr lang="ru-RU" dirty="0" smtClean="0"/>
              <a:t> та </a:t>
            </a:r>
            <a:r>
              <a:rPr lang="ru-RU" dirty="0" err="1" smtClean="0"/>
              <a:t>польською</a:t>
            </a:r>
            <a:r>
              <a:rPr lang="ru-RU" dirty="0" smtClean="0"/>
              <a:t>). Перший </a:t>
            </a:r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зроблено</a:t>
            </a:r>
            <a:r>
              <a:rPr lang="ru-RU" dirty="0" smtClean="0"/>
              <a:t> 1 листопада 1883 року.</a:t>
            </a:r>
          </a:p>
          <a:p>
            <a:pPr>
              <a:buNone/>
            </a:pPr>
            <a:r>
              <a:rPr lang="ru-RU" dirty="0" smtClean="0"/>
              <a:t>Вона вела </a:t>
            </a:r>
            <a:r>
              <a:rPr lang="ru-RU" dirty="0" err="1" smtClean="0"/>
              <a:t>щоденника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7 </a:t>
            </a:r>
            <a:r>
              <a:rPr lang="ru-RU" dirty="0" err="1" smtClean="0"/>
              <a:t>років</a:t>
            </a:r>
            <a:r>
              <a:rPr lang="ru-RU" dirty="0" smtClean="0"/>
              <a:t>, коли жила в </a:t>
            </a:r>
            <a:r>
              <a:rPr lang="ru-RU" dirty="0" err="1" smtClean="0"/>
              <a:t>Кімполунзі</a:t>
            </a:r>
            <a:r>
              <a:rPr lang="ru-RU" dirty="0" smtClean="0"/>
              <a:t>, </a:t>
            </a:r>
            <a:r>
              <a:rPr lang="ru-RU" dirty="0" err="1" smtClean="0"/>
              <a:t>Димці</a:t>
            </a:r>
            <a:r>
              <a:rPr lang="ru-RU" dirty="0" smtClean="0"/>
              <a:t>, </a:t>
            </a:r>
            <a:r>
              <a:rPr lang="ru-RU" dirty="0" err="1" smtClean="0"/>
              <a:t>Болехові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70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раритети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за кордоном,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зберіг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передав до музею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адвокат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Панчук</a:t>
            </a:r>
            <a:endParaRPr lang="ru-RU" dirty="0"/>
          </a:p>
        </p:txBody>
      </p:sp>
      <p:pic>
        <p:nvPicPr>
          <p:cNvPr id="4" name="Рисунок 3" descr="798px-Kobylyanska-museum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000504"/>
            <a:ext cx="4214842" cy="3061628"/>
          </a:xfrm>
          <a:prstGeom prst="rect">
            <a:avLst/>
          </a:prstGeom>
        </p:spPr>
      </p:pic>
      <p:pic>
        <p:nvPicPr>
          <p:cNvPr id="5" name="Рисунок 4" descr="799px-Kobylyanska-museum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920065"/>
            <a:ext cx="4071966" cy="2937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929718" cy="9906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Segoe Script" pitchFamily="34" charset="0"/>
              </a:rPr>
              <a:t>Смерть Ольги Кобилянської</a:t>
            </a:r>
            <a:endParaRPr lang="ru-RU" b="1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19716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З початком війни 1941 року Буковина опинилася під владою Румунії, яка була союзником фашистської Німеччини. Фашисти видали наказ знищити всі книги, </a:t>
            </a:r>
            <a:r>
              <a:rPr lang="uk-UA" dirty="0" err="1" smtClean="0"/>
              <a:t>видруковані</a:t>
            </a:r>
            <a:r>
              <a:rPr lang="uk-UA" dirty="0" smtClean="0"/>
              <a:t> в СРСР. У вогнищах палали і твори Ольги Кобилянської, відкрили й справу проти паралізованої української письменниці, яку передали до військового суду. Проте суду не було: 21 березня 1942 року </a:t>
            </a:r>
            <a:r>
              <a:rPr lang="uk-UA" dirty="0" smtClean="0"/>
              <a:t>О</a:t>
            </a:r>
            <a:r>
              <a:rPr lang="uk-UA" dirty="0" smtClean="0"/>
              <a:t>льга Юліанівна померла. Спочиває письменниця в родинному склепі на Чернівецькому кладовищі.</a:t>
            </a:r>
            <a:endParaRPr lang="ru-RU" dirty="0"/>
          </a:p>
        </p:txBody>
      </p:sp>
      <p:pic>
        <p:nvPicPr>
          <p:cNvPr id="4" name="Рисунок 3" descr="драмтеат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8660" y="3673806"/>
            <a:ext cx="4048120" cy="3184194"/>
          </a:xfrm>
          <a:prstGeom prst="rect">
            <a:avLst/>
          </a:prstGeom>
        </p:spPr>
      </p:pic>
      <p:pic>
        <p:nvPicPr>
          <p:cNvPr id="6" name="Рисунок 5" descr="Вулиця_Ольги_Кобилянської_Чернівц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3714752"/>
            <a:ext cx="4109802" cy="3143248"/>
          </a:xfrm>
          <a:prstGeom prst="rect">
            <a:avLst/>
          </a:prstGeom>
        </p:spPr>
      </p:pic>
      <p:pic>
        <p:nvPicPr>
          <p:cNvPr id="5" name="Рисунок 4" descr="КОБИ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3643314"/>
            <a:ext cx="2540000" cy="339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111</TotalTime>
  <Words>900</Words>
  <Application>Microsoft Office PowerPoint</Application>
  <PresentationFormat>Экран (4:3)</PresentationFormat>
  <Paragraphs>26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  Кобилянська   Ольга Юліанівна</vt:lpstr>
      <vt:lpstr>        Походження</vt:lpstr>
      <vt:lpstr>        Дитинство</vt:lpstr>
      <vt:lpstr>           Освіта</vt:lpstr>
      <vt:lpstr>         Творчість </vt:lpstr>
      <vt:lpstr>         Творчість</vt:lpstr>
      <vt:lpstr>          Щоденник</vt:lpstr>
      <vt:lpstr>Смерть Ольги Кобилянської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Кобилянська   Ольга Юліанівна</dc:title>
  <dc:creator>home</dc:creator>
  <cp:lastModifiedBy>home</cp:lastModifiedBy>
  <cp:revision>12</cp:revision>
  <dcterms:created xsi:type="dcterms:W3CDTF">2013-02-01T17:22:42Z</dcterms:created>
  <dcterms:modified xsi:type="dcterms:W3CDTF">2013-02-01T19:14:22Z</dcterms:modified>
</cp:coreProperties>
</file>