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76" r:id="rId2"/>
    <p:sldId id="258" r:id="rId3"/>
    <p:sldId id="272" r:id="rId4"/>
    <p:sldId id="275" r:id="rId5"/>
    <p:sldId id="256" r:id="rId6"/>
    <p:sldId id="288" r:id="rId7"/>
    <p:sldId id="263" r:id="rId8"/>
    <p:sldId id="264" r:id="rId9"/>
    <p:sldId id="268" r:id="rId10"/>
    <p:sldId id="269" r:id="rId11"/>
    <p:sldId id="285" r:id="rId12"/>
    <p:sldId id="286" r:id="rId13"/>
    <p:sldId id="261" r:id="rId14"/>
    <p:sldId id="271" r:id="rId15"/>
    <p:sldId id="287" r:id="rId16"/>
    <p:sldId id="278" r:id="rId17"/>
    <p:sldId id="280" r:id="rId18"/>
    <p:sldId id="291" r:id="rId19"/>
    <p:sldId id="257" r:id="rId20"/>
    <p:sldId id="292" r:id="rId21"/>
    <p:sldId id="296" r:id="rId22"/>
    <p:sldId id="293" r:id="rId23"/>
    <p:sldId id="294" r:id="rId24"/>
    <p:sldId id="265" r:id="rId25"/>
    <p:sldId id="259" r:id="rId26"/>
    <p:sldId id="266" r:id="rId27"/>
    <p:sldId id="260" r:id="rId28"/>
    <p:sldId id="295" r:id="rId29"/>
    <p:sldId id="273" r:id="rId30"/>
    <p:sldId id="300" r:id="rId31"/>
    <p:sldId id="299" r:id="rId32"/>
    <p:sldId id="290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0000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1" autoAdjust="0"/>
    <p:restoredTop sz="93632" autoAdjust="0"/>
  </p:normalViewPr>
  <p:slideViewPr>
    <p:cSldViewPr>
      <p:cViewPr varScale="1">
        <p:scale>
          <a:sx n="105" d="100"/>
          <a:sy n="105" d="100"/>
        </p:scale>
        <p:origin x="-11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856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856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18C725-2A66-4DF3-97AC-39E55D997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9BB46-6F9D-4D10-83B4-1BFFD9E7D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CBA9C-A278-41A2-831D-474C6341B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7A65A-4973-4466-BE56-8E9AD6EEB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F18D2-C891-4F3C-B9B7-262277DEC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5BEC4-26AF-40C6-B9BA-DD63DA39E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31C6D-0BB6-429C-8093-FCA71CAE2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0B5F4-94C5-4589-A785-4CF5FFB05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20C91-6E99-4475-917F-07B8F284C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6EF22-64FD-449D-8AEE-278177E88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968D1-1ABB-485A-A36E-545FEF561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0752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2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2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2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2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2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2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3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3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3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3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3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3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3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3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3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3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4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4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4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4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754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754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754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54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B4ED694-1E1D-447E-A36C-4E28687E8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754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2205038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uk-UA" sz="4400" smtClean="0">
                <a:solidFill>
                  <a:srgbClr val="FFFF00"/>
                </a:solidFill>
                <a:effectLst/>
              </a:rPr>
              <a:t>Театр корифеїв</a:t>
            </a:r>
            <a:r>
              <a:rPr lang="uk-UA" sz="4400" smtClean="0">
                <a:solidFill>
                  <a:schemeClr val="tx1"/>
                </a:solidFill>
                <a:effectLst/>
              </a:rPr>
              <a:t> </a:t>
            </a:r>
            <a:r>
              <a:rPr lang="uk-UA" sz="4400" smtClean="0">
                <a:solidFill>
                  <a:srgbClr val="FFFF00"/>
                </a:solidFill>
                <a:effectLst/>
              </a:rPr>
              <a:t>— перший професійний український театр</a:t>
            </a:r>
            <a:endParaRPr lang="ru-RU" sz="440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5123" name="Picture 7" descr="J03431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437063"/>
            <a:ext cx="1655763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9" descr="макар 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2963" y="0"/>
            <a:ext cx="6810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макар 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4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2" descr="макар 0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6175375"/>
            <a:ext cx="777557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3" descr="макар 0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0"/>
            <a:ext cx="777557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1" name="Рисунок 1" descr="http://histans.com/EHU/L/small/Lysenko_M_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916113"/>
            <a:ext cx="33131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6982" name="Object 6"/>
          <p:cNvGraphicFramePr>
            <a:graphicFrameLocks noChangeAspect="1"/>
          </p:cNvGraphicFramePr>
          <p:nvPr>
            <p:ph idx="4294967295"/>
          </p:nvPr>
        </p:nvGraphicFramePr>
        <p:xfrm>
          <a:off x="5076825" y="1916113"/>
          <a:ext cx="3600450" cy="4537075"/>
        </p:xfrm>
        <a:graphic>
          <a:graphicData uri="http://schemas.openxmlformats.org/presentationml/2006/ole">
            <p:oleObj spid="_x0000_s2050" name="Image" r:id="rId4" imgW="1650794" imgH="2222222" progId="Photoshop.Image.10">
              <p:embed/>
            </p:oleObj>
          </a:graphicData>
        </a:graphic>
      </p:graphicFrame>
      <p:sp>
        <p:nvSpPr>
          <p:cNvPr id="12699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8229600" cy="15398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mtClean="0"/>
              <a:t>   </a:t>
            </a:r>
            <a:r>
              <a:rPr lang="uk-UA" smtClean="0">
                <a:solidFill>
                  <a:srgbClr val="FFFF00"/>
                </a:solidFill>
              </a:rPr>
              <a:t>Музичне оформлення здійснювали неперевершений Микола Лисенко, Павло Нищинський, Кирило Стеценко</a:t>
            </a:r>
            <a:endParaRPr lang="ru-RU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6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26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6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7350"/>
            <a:ext cx="9144000" cy="2952750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dirty="0" smtClean="0">
                <a:solidFill>
                  <a:srgbClr val="FFFF00"/>
                </a:solidFill>
              </a:rPr>
              <a:t>Група </a:t>
            </a:r>
            <a:r>
              <a:rPr lang="uk-UA" sz="2800" dirty="0" err="1" smtClean="0">
                <a:solidFill>
                  <a:srgbClr val="FFFF00"/>
                </a:solidFill>
              </a:rPr>
              <a:t>єлисаветградських</a:t>
            </a:r>
            <a:r>
              <a:rPr lang="uk-UA" sz="2800" dirty="0" smtClean="0">
                <a:solidFill>
                  <a:srgbClr val="FFFF00"/>
                </a:solidFill>
              </a:rPr>
              <a:t> аматорів, яка вперше виконала славнозвісні </a:t>
            </a:r>
            <a:r>
              <a:rPr lang="uk-UA" sz="2800" dirty="0" err="1" smtClean="0">
                <a:solidFill>
                  <a:srgbClr val="FFFF00"/>
                </a:solidFill>
              </a:rPr>
              <a:t>“Вечорниці”</a:t>
            </a:r>
            <a:r>
              <a:rPr lang="uk-UA" sz="2800" dirty="0" smtClean="0">
                <a:solidFill>
                  <a:srgbClr val="FFFF00"/>
                </a:solidFill>
              </a:rPr>
              <a:t> Петра Ніщинського</a:t>
            </a:r>
            <a:br>
              <a:rPr lang="uk-UA" sz="2800" dirty="0" smtClean="0">
                <a:solidFill>
                  <a:srgbClr val="FFFF00"/>
                </a:solidFill>
              </a:rPr>
            </a:br>
            <a:r>
              <a:rPr lang="uk-UA" sz="2800" dirty="0" smtClean="0">
                <a:solidFill>
                  <a:srgbClr val="FFFF00"/>
                </a:solidFill>
              </a:rPr>
              <a:t> до драми Т. Шевченка </a:t>
            </a:r>
            <a:r>
              <a:rPr lang="uk-UA" sz="2800" dirty="0" err="1" smtClean="0">
                <a:solidFill>
                  <a:srgbClr val="FFFF00"/>
                </a:solidFill>
              </a:rPr>
              <a:t>“Назар</a:t>
            </a:r>
            <a:r>
              <a:rPr lang="uk-UA" sz="2800" dirty="0" smtClean="0">
                <a:solidFill>
                  <a:srgbClr val="FFFF00"/>
                </a:solidFill>
              </a:rPr>
              <a:t> </a:t>
            </a:r>
            <a:r>
              <a:rPr lang="uk-UA" sz="2800" dirty="0" err="1" smtClean="0">
                <a:solidFill>
                  <a:srgbClr val="FFFF00"/>
                </a:solidFill>
              </a:rPr>
              <a:t>Стодоля”</a:t>
            </a:r>
            <a:r>
              <a:rPr lang="uk-UA" sz="2800" dirty="0" smtClean="0">
                <a:solidFill>
                  <a:srgbClr val="FFFF00"/>
                </a:solidFill>
              </a:rPr>
              <a:t>.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>
                <a:solidFill>
                  <a:srgbClr val="FFFF00"/>
                </a:solidFill>
              </a:rPr>
              <a:t>Виступ відбувся 1875 року</a:t>
            </a:r>
            <a:r>
              <a:rPr lang="uk-UA" sz="2400" dirty="0" smtClean="0"/>
              <a:t> </a:t>
            </a:r>
            <a:endParaRPr lang="ru-RU" sz="2400" dirty="0" smtClean="0"/>
          </a:p>
        </p:txBody>
      </p:sp>
      <p:pic>
        <p:nvPicPr>
          <p:cNvPr id="16384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2060575"/>
            <a:ext cx="8280400" cy="4608513"/>
          </a:xfr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30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33375"/>
            <a:ext cx="8675687" cy="1295400"/>
          </a:xfrm>
          <a:noFill/>
        </p:spPr>
        <p:txBody>
          <a:bodyPr/>
          <a:lstStyle/>
          <a:p>
            <a:pPr eaLnBrk="1" hangingPunct="1"/>
            <a:r>
              <a:rPr lang="uk-UA" sz="2800" smtClean="0">
                <a:solidFill>
                  <a:srgbClr val="FFFF00"/>
                </a:solidFill>
                <a:effectLst/>
              </a:rPr>
              <a:t>1885 року театр корифеїв поділився на дві автономні трупи. Основний склад акторів залишився у Марка Кропивницького, а Михайло Старицький сформував новий колектив</a:t>
            </a:r>
            <a:r>
              <a:rPr lang="ru-RU" sz="2400" smtClean="0">
                <a:solidFill>
                  <a:srgbClr val="FFFF00"/>
                </a:solidFill>
                <a:effectLst/>
              </a:rPr>
              <a:t/>
            </a:r>
            <a:br>
              <a:rPr lang="ru-RU" sz="2400" smtClean="0">
                <a:solidFill>
                  <a:srgbClr val="FFFF00"/>
                </a:solidFill>
                <a:effectLst/>
              </a:rPr>
            </a:br>
            <a:endParaRPr lang="ru-RU" sz="240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165892" name="Picture 4" descr="800px-ТеатрКорифеїв18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44675"/>
            <a:ext cx="84248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 descr="elisavet_7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92150"/>
            <a:ext cx="3960812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0" y="277813"/>
            <a:ext cx="4572000" cy="6030912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smtClean="0">
                <a:solidFill>
                  <a:schemeClr val="tx1"/>
                </a:solidFill>
              </a:rPr>
              <a:t>Після Марка Кропивницького найдіяльнішим був </a:t>
            </a:r>
            <a:br>
              <a:rPr lang="uk-UA" sz="2800" smtClean="0">
                <a:solidFill>
                  <a:schemeClr val="tx1"/>
                </a:solidFill>
              </a:rPr>
            </a:br>
            <a:r>
              <a:rPr lang="uk-UA" sz="2800" smtClean="0">
                <a:solidFill>
                  <a:srgbClr val="FFFF00"/>
                </a:solidFill>
              </a:rPr>
              <a:t>Микола Карпович     Садовський</a:t>
            </a:r>
            <a:r>
              <a:rPr lang="uk-UA" sz="2800" smtClean="0">
                <a:solidFill>
                  <a:schemeClr val="tx1"/>
                </a:solidFill>
              </a:rPr>
              <a:t>,</a:t>
            </a:r>
            <a:br>
              <a:rPr lang="uk-UA" sz="2800" smtClean="0">
                <a:solidFill>
                  <a:schemeClr val="tx1"/>
                </a:solidFill>
              </a:rPr>
            </a:br>
            <a:r>
              <a:rPr lang="uk-UA" sz="2800" smtClean="0">
                <a:solidFill>
                  <a:schemeClr val="tx1"/>
                </a:solidFill>
              </a:rPr>
              <a:t> що боровся за українське слово та український театр за часів їх заборони</a:t>
            </a:r>
            <a:endParaRPr lang="ru-RU" sz="2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2800" dirty="0" smtClean="0"/>
              <a:t>1907 р. М.К. Садовському вдалося відкрити в </a:t>
            </a:r>
            <a:r>
              <a:rPr lang="uk-UA" sz="2800" dirty="0" smtClean="0">
                <a:solidFill>
                  <a:srgbClr val="FFFF00"/>
                </a:solidFill>
              </a:rPr>
              <a:t>Києві </a:t>
            </a:r>
            <a:r>
              <a:rPr lang="uk-UA" sz="2800" dirty="0" smtClean="0"/>
              <a:t>постійний Український театр.</a:t>
            </a:r>
          </a:p>
          <a:p>
            <a:pPr eaLnBrk="1" hangingPunct="1">
              <a:lnSpc>
                <a:spcPct val="80000"/>
              </a:lnSpc>
              <a:defRPr/>
            </a:pPr>
            <a:endParaRPr lang="uk-UA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sz="2800" dirty="0" smtClean="0"/>
              <a:t>У репертуарі театру були такі вистави, як «Запорожець за Дунаєм», «Продана наречена», «Галька», «Катерина», </a:t>
            </a:r>
            <a:r>
              <a:rPr lang="uk-UA" sz="2800" dirty="0" smtClean="0">
                <a:solidFill>
                  <a:srgbClr val="FFFF00"/>
                </a:solidFill>
              </a:rPr>
              <a:t>«Енеїда» Котляревського</a:t>
            </a:r>
            <a:r>
              <a:rPr lang="uk-UA" sz="2800" dirty="0" smtClean="0"/>
              <a:t>. Сміливою перемогою стала постановка українською мовою </a:t>
            </a:r>
            <a:r>
              <a:rPr lang="uk-UA" sz="2800" dirty="0" smtClean="0">
                <a:solidFill>
                  <a:srgbClr val="FFFF00"/>
                </a:solidFill>
              </a:rPr>
              <a:t>«Ревізора»</a:t>
            </a:r>
            <a:r>
              <a:rPr lang="uk-UA" sz="2800" dirty="0" smtClean="0"/>
              <a:t> </a:t>
            </a:r>
            <a:r>
              <a:rPr lang="uk-UA" sz="2800" dirty="0" smtClean="0">
                <a:solidFill>
                  <a:srgbClr val="FFFF00"/>
                </a:solidFill>
              </a:rPr>
              <a:t>Гоголя</a:t>
            </a:r>
            <a:r>
              <a:rPr lang="uk-UA" sz="28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sz="2800" dirty="0" smtClean="0"/>
              <a:t>Стаціонарний театр по-справжньому став народним не тільки в репертуарі, але й у доступності його відвідування. Ціни на квитки були значно нижчими за </a:t>
            </a:r>
            <a:r>
              <a:rPr lang="uk-UA" sz="2800" dirty="0" err="1" smtClean="0"/>
              <a:t>іншi</a:t>
            </a:r>
            <a:r>
              <a:rPr lang="uk-UA" sz="2800" dirty="0" smtClean="0"/>
              <a:t> </a:t>
            </a:r>
            <a:r>
              <a:rPr lang="uk-UA" sz="2800" dirty="0" err="1" smtClean="0"/>
              <a:t>київськi</a:t>
            </a:r>
            <a:r>
              <a:rPr lang="uk-UA" sz="2800" dirty="0" smtClean="0"/>
              <a:t> театри.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uk-UA" sz="2800" dirty="0" smtClean="0"/>
              <a:t>Театр Садовського проіснував сім років, до початку </a:t>
            </a:r>
            <a:r>
              <a:rPr lang="uk-UA" sz="2800" dirty="0" smtClean="0">
                <a:solidFill>
                  <a:srgbClr val="FFFF00"/>
                </a:solidFill>
              </a:rPr>
              <a:t>Першої світової війни</a:t>
            </a:r>
            <a:r>
              <a:rPr lang="uk-UA" sz="2800" dirty="0" smtClean="0"/>
              <a:t>, коли царською владою було закрито не тільки театр, а й усі українські газети, журнали, книгарні.</a:t>
            </a:r>
            <a:endParaRPr lang="ru-RU" sz="2800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8424862" cy="847725"/>
          </a:xfrm>
        </p:spPr>
        <p:txBody>
          <a:bodyPr/>
          <a:lstStyle/>
          <a:p>
            <a:pPr eaLnBrk="1" hangingPunct="1">
              <a:defRPr/>
            </a:pPr>
            <a:r>
              <a:rPr lang="uk-UA" sz="3800" smtClean="0">
                <a:solidFill>
                  <a:srgbClr val="FFFF00"/>
                </a:solidFill>
              </a:rPr>
              <a:t>Склад української професійної трупи</a:t>
            </a:r>
            <a:endParaRPr lang="ru-RU" sz="3800" smtClean="0">
              <a:solidFill>
                <a:srgbClr val="FFFF00"/>
              </a:solidFill>
            </a:endParaRPr>
          </a:p>
        </p:txBody>
      </p:sp>
      <p:pic>
        <p:nvPicPr>
          <p:cNvPr id="168964" name="Picture 4" descr="tstr06_0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341438"/>
            <a:ext cx="3816350" cy="5111750"/>
          </a:xfrm>
          <a:noFill/>
        </p:spPr>
      </p:pic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4500563" y="1341438"/>
            <a:ext cx="4103687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/>
              <a:t>Іван Карпенко-Карий </a:t>
            </a:r>
          </a:p>
          <a:p>
            <a:r>
              <a:rPr lang="uk-UA" sz="2400"/>
              <a:t>(1845 – 1907)</a:t>
            </a:r>
          </a:p>
          <a:p>
            <a:r>
              <a:rPr lang="uk-UA" sz="2400"/>
              <a:t>Микола Садовський            (1856 – 1933)</a:t>
            </a:r>
          </a:p>
          <a:p>
            <a:r>
              <a:rPr lang="uk-UA" sz="2400"/>
              <a:t>Панас Саксаганський</a:t>
            </a:r>
          </a:p>
          <a:p>
            <a:r>
              <a:rPr lang="uk-UA" sz="2400"/>
              <a:t>(1859 – 1940)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ru-RU" sz="2400"/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4427538" y="4149725"/>
            <a:ext cx="471646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/>
              <a:t>Створили спочатку аматорські, а згодом – професійні театральні трупи й зробили сцену підмостками морального й патріотичного виховання широких верств народу</a:t>
            </a:r>
            <a:endParaRPr lang="ru-RU" sz="2400"/>
          </a:p>
        </p:txBody>
      </p:sp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1979613" y="6021388"/>
            <a:ext cx="2303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800"/>
              <a:t>Фото початку ХХ ст.</a:t>
            </a:r>
            <a:endParaRPr lang="ru-RU" sz="18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  <p:bldP spid="168965" grpId="0"/>
      <p:bldP spid="168966" grpId="0"/>
      <p:bldP spid="1689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4500563" y="1773238"/>
            <a:ext cx="446405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/>
              <a:t>“</a:t>
            </a:r>
            <a:r>
              <a:rPr lang="uk-UA" sz="2800"/>
              <a:t>Сцена ж – мій кумир, театр – священний храм для мене!”</a:t>
            </a:r>
          </a:p>
          <a:p>
            <a:pPr>
              <a:spcBef>
                <a:spcPct val="50000"/>
              </a:spcBef>
            </a:pPr>
            <a:endParaRPr lang="uk-UA" sz="2800"/>
          </a:p>
          <a:p>
            <a:r>
              <a:rPr lang="uk-UA" sz="2800"/>
              <a:t>Акторська майстерність Карпенко-Карого була відзначена в численних театральних рецензіях</a:t>
            </a:r>
            <a:endParaRPr lang="ru-RU" sz="2800"/>
          </a:p>
          <a:p>
            <a:endParaRPr lang="ru-RU" sz="2800">
              <a:latin typeface="Arial" charset="0"/>
            </a:endParaRPr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8229600" cy="936625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smtClean="0">
                <a:solidFill>
                  <a:srgbClr val="FFFF00"/>
                </a:solidFill>
              </a:rPr>
              <a:t>Іван Карпенко-Карий – талановитий актор, батько української комедії та трагедії </a:t>
            </a:r>
            <a:endParaRPr lang="ru-RU" sz="3200" smtClean="0">
              <a:solidFill>
                <a:srgbClr val="FFFF00"/>
              </a:solidFill>
            </a:endParaRPr>
          </a:p>
        </p:txBody>
      </p:sp>
      <p:pic>
        <p:nvPicPr>
          <p:cNvPr id="143370" name="Picture 10" descr="Портреты укр писателей-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41438"/>
            <a:ext cx="352742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/>
      <p:bldP spid="1433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908050"/>
            <a:ext cx="377983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1" name="Picture 3" descr="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908050"/>
            <a:ext cx="38893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076825" y="6092825"/>
            <a:ext cx="359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/>
              <a:t>Калитка (“Сто тисяч” )</a:t>
            </a:r>
            <a:r>
              <a:rPr lang="uk-UA" sz="1800" b="1"/>
              <a:t>                                             </a:t>
            </a:r>
            <a:endParaRPr lang="ru-RU" sz="1800" b="1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11188" y="6092825"/>
            <a:ext cx="345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/>
              <a:t> Іван (“Безталанна”)</a:t>
            </a:r>
            <a:r>
              <a:rPr lang="uk-UA" sz="1800" b="1">
                <a:latin typeface="Arial" charset="0"/>
              </a:rPr>
              <a:t>                            </a:t>
            </a:r>
            <a:endParaRPr lang="ru-RU" sz="1800" b="1">
              <a:latin typeface="Arial" charset="0"/>
            </a:endParaRPr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smtClean="0">
                <a:solidFill>
                  <a:srgbClr val="FFFF00"/>
                </a:solidFill>
              </a:rPr>
              <a:t>Ролі Карпенко-Карого</a:t>
            </a:r>
            <a:endParaRPr lang="ru-RU" sz="4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30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smtClean="0">
                <a:solidFill>
                  <a:srgbClr val="FFFF00"/>
                </a:solidFill>
              </a:rPr>
              <a:t>Панас Саксаганський – керівник “Товариства російсько-малоросійських артистів”, яке діяло з 1895 року</a:t>
            </a:r>
            <a:endParaRPr lang="ru-RU" sz="3200" smtClean="0">
              <a:solidFill>
                <a:srgbClr val="FFFF00"/>
              </a:solidFill>
            </a:endParaRPr>
          </a:p>
        </p:txBody>
      </p:sp>
      <p:pic>
        <p:nvPicPr>
          <p:cNvPr id="185348" name="Picture 4" descr="Саксаганський_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44675"/>
            <a:ext cx="36004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9" name="Picture 5" descr="438px-Саксаганський_П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844675"/>
            <a:ext cx="417195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30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 descr="elisavet_7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12875"/>
            <a:ext cx="3887788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5" descr="elisavet_7_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412875"/>
            <a:ext cx="417830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dirty="0" smtClean="0">
                <a:solidFill>
                  <a:srgbClr val="FFFF00"/>
                </a:solidFill>
              </a:rPr>
              <a:t>Ролі Панаса Саксаганського – </a:t>
            </a:r>
            <a:r>
              <a:rPr lang="uk-UA" sz="3200" dirty="0" err="1" smtClean="0">
                <a:solidFill>
                  <a:srgbClr val="FFFF00"/>
                </a:solidFill>
              </a:rPr>
              <a:t>“актора</a:t>
            </a:r>
            <a:r>
              <a:rPr lang="uk-UA" sz="3200" dirty="0" smtClean="0">
                <a:solidFill>
                  <a:srgbClr val="FFFF00"/>
                </a:solidFill>
              </a:rPr>
              <a:t> великої </a:t>
            </a:r>
            <a:r>
              <a:rPr lang="uk-UA" sz="3200" dirty="0" err="1" smtClean="0">
                <a:solidFill>
                  <a:srgbClr val="FFFF00"/>
                </a:solidFill>
              </a:rPr>
              <a:t>правди”</a:t>
            </a:r>
            <a:r>
              <a:rPr lang="uk-UA" sz="3600" dirty="0" smtClean="0">
                <a:solidFill>
                  <a:srgbClr val="FFFF00"/>
                </a:solidFill>
              </a:rPr>
              <a:t> </a:t>
            </a:r>
            <a:r>
              <a:rPr lang="uk-UA" sz="3200" dirty="0" smtClean="0">
                <a:solidFill>
                  <a:srgbClr val="FFFF00"/>
                </a:solidFill>
              </a:rPr>
              <a:t>(за словами В. Немировича-Данченка) </a:t>
            </a:r>
            <a:endParaRPr lang="ru-RU" sz="32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9144000" cy="8477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uk-UA" sz="4000" smtClean="0">
                <a:solidFill>
                  <a:srgbClr val="FFFF00"/>
                </a:solidFill>
              </a:rPr>
              <a:t>Кроки становлення національного театру</a:t>
            </a:r>
            <a:endParaRPr lang="ru-RU" sz="4000" smtClean="0">
              <a:solidFill>
                <a:srgbClr val="FFFF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557338"/>
            <a:ext cx="3887788" cy="4824412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smtClean="0"/>
              <a:t>Перші спроби відродити національний театр з'являються в 60-х роках ХІХ ст.</a:t>
            </a:r>
          </a:p>
          <a:p>
            <a:pPr eaLnBrk="1" hangingPunct="1">
              <a:defRPr/>
            </a:pPr>
            <a:r>
              <a:rPr lang="uk-UA" sz="2400" smtClean="0"/>
              <a:t>1873 р. – у Харкові з успіхом пройшли вистави влаштовані Марком Кропивницьким</a:t>
            </a:r>
          </a:p>
          <a:p>
            <a:pPr eaLnBrk="1" hangingPunct="1">
              <a:defRPr/>
            </a:pPr>
            <a:r>
              <a:rPr lang="uk-UA" sz="2400" smtClean="0"/>
              <a:t>1876 – створено трупу в Катеринославі</a:t>
            </a:r>
            <a:endParaRPr lang="ru-RU" sz="2400" smtClean="0"/>
          </a:p>
        </p:txBody>
      </p:sp>
      <p:pic>
        <p:nvPicPr>
          <p:cNvPr id="3077" name="Picture 5" descr="300px-Кіровоградський_академічний_український_музично-драматичний_театр_і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628775"/>
            <a:ext cx="439261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>
                <a:solidFill>
                  <a:srgbClr val="FFFF00"/>
                </a:solidFill>
              </a:rPr>
              <a:t>Марія Садовська-Барілотті</a:t>
            </a:r>
            <a:endParaRPr lang="ru-RU" smtClean="0">
              <a:solidFill>
                <a:srgbClr val="FFFF00"/>
              </a:solidFill>
            </a:endParaRPr>
          </a:p>
        </p:txBody>
      </p:sp>
      <p:pic>
        <p:nvPicPr>
          <p:cNvPr id="187396" name="Picture 4" descr="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12875"/>
            <a:ext cx="352901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400" name="Rectangle 8"/>
          <p:cNvSpPr>
            <a:spLocks noChangeArrowheads="1"/>
          </p:cNvSpPr>
          <p:nvPr/>
        </p:nvSpPr>
        <p:spPr bwMode="auto">
          <a:xfrm>
            <a:off x="4356100" y="1368425"/>
            <a:ext cx="47879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800"/>
              <a:t>За роки, віддані сцені, Марія  зіграла майже всі жіночі ролі в театральному репертуарі 70—80-х років XIX століття. Вона завжди уміла бути оригінальною, знаходила нові барви образу, прагнула якнайглибше розкрити найістотніші риси характеру кожної героїні.</a:t>
            </a: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900113" y="5734050"/>
            <a:ext cx="2109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400">
                <a:solidFill>
                  <a:srgbClr val="000000"/>
                </a:solidFill>
              </a:rPr>
              <a:t>(1855 – 1895)</a:t>
            </a:r>
            <a:endParaRPr lang="ru-RU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8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7" grpId="0"/>
      <p:bldP spid="187400" grpId="0"/>
      <p:bldP spid="18740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4" name="Picture 4" descr="6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333375"/>
            <a:ext cx="3816350" cy="4530725"/>
          </a:xfrm>
          <a:noFill/>
        </p:spPr>
      </p:pic>
      <p:pic>
        <p:nvPicPr>
          <p:cNvPr id="194565" name="Picture 5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33375"/>
            <a:ext cx="3744913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179388" y="5122863"/>
            <a:ext cx="89646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3200"/>
              <a:t>Краса сестри,братів Тобілевичів слугувала еталоном української вроди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4" name="Picture 4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989138"/>
            <a:ext cx="39592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47" name="Рисунок 2" descr="http://www.day.kiev.ua/img/199136/61-7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989138"/>
            <a:ext cx="370840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539750" y="874713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uk-UA" sz="2400"/>
          </a:p>
        </p:txBody>
      </p:sp>
      <p:sp>
        <p:nvSpPr>
          <p:cNvPr id="18945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23850" y="0"/>
            <a:ext cx="8229600" cy="1727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mtClean="0"/>
              <a:t>   </a:t>
            </a:r>
            <a:r>
              <a:rPr lang="uk-UA" smtClean="0">
                <a:solidFill>
                  <a:srgbClr val="FFFF00"/>
                </a:solidFill>
              </a:rPr>
              <a:t>Віртуозне виконання ролі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mtClean="0">
                <a:solidFill>
                  <a:srgbClr val="FFFF00"/>
                </a:solidFill>
              </a:rPr>
              <a:t>Наталки Полтавки з однойменної п</a:t>
            </a:r>
            <a:r>
              <a:rPr lang="en-US" smtClean="0">
                <a:solidFill>
                  <a:srgbClr val="FFFF00"/>
                </a:solidFill>
                <a:cs typeface="Tahoma" pitchFamily="34" charset="0"/>
              </a:rPr>
              <a:t>'</a:t>
            </a:r>
            <a:r>
              <a:rPr lang="uk-UA" smtClean="0">
                <a:solidFill>
                  <a:srgbClr val="FFFF00"/>
                </a:solidFill>
              </a:rPr>
              <a:t>єси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mtClean="0">
                <a:solidFill>
                  <a:srgbClr val="FFFF00"/>
                </a:solidFill>
              </a:rPr>
              <a:t>І. П. Котляревського</a:t>
            </a:r>
            <a:endParaRPr lang="ru-RU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9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9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9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9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9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9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9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9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9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20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5" dur="20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3" name="Picture 5" descr="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692150"/>
            <a:ext cx="381793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179388" y="1052513"/>
            <a:ext cx="4679950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/>
              <a:t>«У грі її відчувалося глибоке, правдиве чуття, котрому ще більше сили додавав її чарівний голос, що мимоволі закрадається в душу глядача, а реалізм і простота гри доводили враження часом до повної ілюзії».</a:t>
            </a:r>
            <a:br>
              <a:rPr lang="uk-UA" sz="2800"/>
            </a:br>
            <a:r>
              <a:rPr lang="uk-UA"/>
              <a:t> </a:t>
            </a:r>
            <a:r>
              <a:rPr lang="uk-UA" sz="2400"/>
              <a:t>(Львів//Зоря. –1891р.)</a:t>
            </a:r>
            <a:br>
              <a:rPr lang="uk-UA" sz="2400"/>
            </a:br>
            <a:endParaRPr lang="ru-RU" sz="24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77813"/>
            <a:ext cx="8785225" cy="11398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uk-UA" sz="3600" smtClean="0">
                <a:solidFill>
                  <a:srgbClr val="FFFF00"/>
                </a:solidFill>
              </a:rPr>
              <a:t>Марія Костянтинівна Заньковецька</a:t>
            </a:r>
            <a:r>
              <a:rPr lang="uk-UA" sz="3600" smtClean="0"/>
              <a:t> </a:t>
            </a:r>
            <a:r>
              <a:rPr lang="uk-UA" sz="3600" smtClean="0">
                <a:solidFill>
                  <a:srgbClr val="FFFF00"/>
                </a:solidFill>
              </a:rPr>
              <a:t>– “родзинка” українського театру   корифеїв</a:t>
            </a:r>
            <a:r>
              <a:rPr lang="uk-UA" sz="3200" smtClean="0">
                <a:solidFill>
                  <a:srgbClr val="FFFF00"/>
                </a:solidFill>
              </a:rPr>
              <a:t> </a:t>
            </a:r>
            <a:endParaRPr lang="ru-RU" sz="3200" smtClean="0">
              <a:solidFill>
                <a:srgbClr val="FFFF00"/>
              </a:solidFill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7900" y="1700213"/>
            <a:ext cx="4356100" cy="48974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z="2400" smtClean="0">
                <a:solidFill>
                  <a:srgbClr val="FFFF00"/>
                </a:solidFill>
              </a:rPr>
              <a:t>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400" smtClean="0">
                <a:solidFill>
                  <a:srgbClr val="FFFF00"/>
                </a:solidFill>
              </a:rPr>
              <a:t>    </a:t>
            </a:r>
            <a:r>
              <a:rPr lang="uk-UA" sz="2800" smtClean="0"/>
              <a:t>Акторка за покликанням, вона навчалася співу у професора Гельсингфорського відділення Петербуозької консерваторії Гржималі</a:t>
            </a:r>
            <a:endParaRPr lang="ru-RU" sz="2800" smtClean="0"/>
          </a:p>
        </p:txBody>
      </p:sp>
      <p:pic>
        <p:nvPicPr>
          <p:cNvPr id="10249" name="Picture 9" descr="Zankovetsk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73238"/>
            <a:ext cx="439261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1331913" y="6092825"/>
            <a:ext cx="2109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(1860 – 1934)</a:t>
            </a: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3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elisavet_7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268413"/>
            <a:ext cx="40671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Tsvirkyn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268413"/>
            <a:ext cx="36004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10"/>
          <p:cNvSpPr txBox="1">
            <a:spLocks noChangeArrowheads="1"/>
          </p:cNvSpPr>
          <p:nvPr/>
        </p:nvSpPr>
        <p:spPr bwMode="auto">
          <a:xfrm>
            <a:off x="1116013" y="5805488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/>
              <a:t>Цвіркунка</a:t>
            </a:r>
            <a:endParaRPr lang="ru-RU" sz="2400"/>
          </a:p>
        </p:txBody>
      </p:sp>
      <p:sp>
        <p:nvSpPr>
          <p:cNvPr id="27653" name="Text Box 10"/>
          <p:cNvSpPr txBox="1">
            <a:spLocks noChangeArrowheads="1"/>
          </p:cNvSpPr>
          <p:nvPr/>
        </p:nvSpPr>
        <p:spPr bwMode="auto">
          <a:xfrm>
            <a:off x="5364163" y="5734050"/>
            <a:ext cx="302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/>
              <a:t>Українська дівчина</a:t>
            </a:r>
            <a:endParaRPr lang="ru-RU" sz="2400"/>
          </a:p>
        </p:txBody>
      </p:sp>
      <p:sp>
        <p:nvSpPr>
          <p:cNvPr id="116744" name="Rectangle 8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uk-UA" smtClean="0">
                <a:solidFill>
                  <a:srgbClr val="FFFF00"/>
                </a:solidFill>
              </a:rPr>
              <a:t>Ролі неперевершеної Марії</a:t>
            </a:r>
            <a:endParaRPr lang="ru-RU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5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uk-UA" smtClean="0">
                <a:solidFill>
                  <a:srgbClr val="FFFF00"/>
                </a:solidFill>
              </a:rPr>
              <a:t>Ролі неперевершеної Марії</a:t>
            </a:r>
            <a:endParaRPr lang="ru-RU" smtClean="0">
              <a:solidFill>
                <a:srgbClr val="FFFF00"/>
              </a:solidFill>
            </a:endParaRPr>
          </a:p>
        </p:txBody>
      </p:sp>
      <p:pic>
        <p:nvPicPr>
          <p:cNvPr id="12292" name="Picture 4" descr="Tsyganka_Aza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908050"/>
            <a:ext cx="3816350" cy="5041900"/>
          </a:xfrm>
          <a:noFill/>
        </p:spPr>
      </p:pic>
      <p:pic>
        <p:nvPicPr>
          <p:cNvPr id="12293" name="Picture 5" descr="Olena_Glutay_abo_pavuk_Kropyv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908050"/>
            <a:ext cx="3887787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5724525" y="6021388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800">
                <a:solidFill>
                  <a:srgbClr val="FFFF00"/>
                </a:solidFill>
                <a:latin typeface="Arial" charset="0"/>
              </a:rPr>
              <a:t>      </a:t>
            </a:r>
            <a:r>
              <a:rPr lang="uk-UA" sz="2400"/>
              <a:t>Циганка Аза</a:t>
            </a:r>
            <a:endParaRPr lang="ru-RU" sz="2400"/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1042988" y="6092825"/>
            <a:ext cx="212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/>
              <a:t>Олена Глитай</a:t>
            </a:r>
            <a:endParaRPr lang="ru-RU" sz="2400"/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6711950" y="5537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>
              <a:latin typeface="Arial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elisavet_7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268413"/>
            <a:ext cx="3841750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6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smtClean="0">
                <a:solidFill>
                  <a:srgbClr val="FFFF00"/>
                </a:solidFill>
              </a:rPr>
              <a:t>Ганна Затиркевич-Карпинська</a:t>
            </a:r>
            <a:endParaRPr lang="ru-RU" sz="4000" smtClean="0">
              <a:solidFill>
                <a:srgbClr val="FFFF00"/>
              </a:solidFill>
            </a:endParaRPr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0" y="1628775"/>
            <a:ext cx="43307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uk-UA" sz="2800" smtClean="0">
                <a:effectLst/>
              </a:rPr>
              <a:t>Найкращі ролі</a:t>
            </a:r>
          </a:p>
          <a:p>
            <a:pPr eaLnBrk="1" hangingPunct="1"/>
            <a:r>
              <a:rPr lang="uk-UA" sz="2800" smtClean="0">
                <a:effectLst/>
              </a:rPr>
              <a:t>Риндичка (“По ревізії”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800" smtClean="0">
                <a:effectLst/>
              </a:rPr>
              <a:t> М. Кропивницького)</a:t>
            </a:r>
          </a:p>
          <a:p>
            <a:pPr eaLnBrk="1" hangingPunct="1"/>
            <a:r>
              <a:rPr lang="uk-UA" sz="2800" smtClean="0">
                <a:effectLst/>
              </a:rPr>
              <a:t>Одарка (“Сватання на Гончарівці” Г. Квітки-Основ</a:t>
            </a:r>
            <a:r>
              <a:rPr lang="en-US" sz="2800" smtClean="0">
                <a:effectLst/>
                <a:cs typeface="Tahoma" pitchFamily="34" charset="0"/>
              </a:rPr>
              <a:t>‘</a:t>
            </a:r>
            <a:r>
              <a:rPr lang="uk-UA" sz="2800" smtClean="0">
                <a:effectLst/>
                <a:cs typeface="Tahoma" pitchFamily="34" charset="0"/>
              </a:rPr>
              <a:t>я</a:t>
            </a:r>
            <a:r>
              <a:rPr lang="uk-UA" sz="2800" smtClean="0">
                <a:effectLst/>
              </a:rPr>
              <a:t>ненка)</a:t>
            </a:r>
          </a:p>
          <a:p>
            <a:pPr eaLnBrk="1" hangingPunct="1"/>
            <a:r>
              <a:rPr lang="uk-UA" sz="2800" smtClean="0">
                <a:effectLst/>
              </a:rPr>
              <a:t>Лимериха “Лимерівна” П. Мирного)</a:t>
            </a:r>
          </a:p>
          <a:p>
            <a:pPr eaLnBrk="1" hangingPunct="1">
              <a:buFont typeface="Wingdings" pitchFamily="2" charset="2"/>
              <a:buNone/>
            </a:pPr>
            <a:endParaRPr lang="ru-RU" sz="2800" smtClean="0">
              <a:effectLst/>
            </a:endParaRPr>
          </a:p>
        </p:txBody>
      </p:sp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1331913" y="5661025"/>
            <a:ext cx="181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solidFill>
                  <a:schemeClr val="bg2"/>
                </a:solidFill>
              </a:rPr>
              <a:t>1856 - 1921</a:t>
            </a:r>
            <a:endParaRPr lang="ru-RU" sz="24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77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2000"/>
                                        <p:tgtEl>
                                          <p:spTgt spid="117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117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117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2000"/>
                                        <p:tgtEl>
                                          <p:spTgt spid="117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/>
      <p:bldP spid="11776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smtClean="0">
                <a:solidFill>
                  <a:srgbClr val="FFFF00"/>
                </a:solidFill>
              </a:rPr>
              <a:t>Любов Ліницька</a:t>
            </a:r>
            <a:endParaRPr lang="ru-RU" sz="4000" smtClean="0">
              <a:solidFill>
                <a:srgbClr val="FFFF00"/>
              </a:solidFill>
            </a:endParaRPr>
          </a:p>
        </p:txBody>
      </p:sp>
      <p:pic>
        <p:nvPicPr>
          <p:cNvPr id="13324" name="Picture 12" descr="tmk10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341438"/>
            <a:ext cx="3743325" cy="4535487"/>
          </a:xfrm>
          <a:noFill/>
        </p:spPr>
      </p:pic>
      <p:sp>
        <p:nvSpPr>
          <p:cNvPr id="193543" name="Text Box 7"/>
          <p:cNvSpPr txBox="1">
            <a:spLocks noChangeArrowheads="1"/>
          </p:cNvSpPr>
          <p:nvPr/>
        </p:nvSpPr>
        <p:spPr bwMode="auto">
          <a:xfrm>
            <a:off x="684213" y="6021388"/>
            <a:ext cx="31607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/>
              <a:t>(1846 – 1914) </a:t>
            </a:r>
            <a:endParaRPr lang="ru-RU" sz="2800"/>
          </a:p>
        </p:txBody>
      </p:sp>
      <p:sp>
        <p:nvSpPr>
          <p:cNvPr id="193546" name="Text Box 10"/>
          <p:cNvSpPr txBox="1">
            <a:spLocks noChangeArrowheads="1"/>
          </p:cNvSpPr>
          <p:nvPr/>
        </p:nvSpPr>
        <p:spPr bwMode="auto">
          <a:xfrm>
            <a:off x="4140200" y="2205038"/>
            <a:ext cx="500380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/>
              <a:t>Виконувала на сцені жіночі ролі з 1887 року.</a:t>
            </a:r>
          </a:p>
          <a:p>
            <a:pPr algn="ctr"/>
            <a:r>
              <a:rPr lang="uk-UA" sz="3200"/>
              <a:t>Її репертуар налічував 129 прекрасно зіграних ролей</a:t>
            </a:r>
            <a:endParaRPr lang="ru-RU" sz="32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935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935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/>
      <p:bldP spid="193543" grpId="0"/>
      <p:bldP spid="1935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tstr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00213"/>
            <a:ext cx="86423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uk-UA" sz="3800" smtClean="0">
                <a:solidFill>
                  <a:srgbClr val="FFFF00"/>
                </a:solidFill>
              </a:rPr>
              <a:t>Гобелен “Корифеї українського театру” </a:t>
            </a:r>
            <a:br>
              <a:rPr lang="uk-UA" sz="3800" smtClean="0">
                <a:solidFill>
                  <a:srgbClr val="FFFF00"/>
                </a:solidFill>
              </a:rPr>
            </a:br>
            <a:r>
              <a:rPr lang="uk-UA" sz="2400" smtClean="0">
                <a:solidFill>
                  <a:srgbClr val="FFFF00"/>
                </a:solidFill>
              </a:rPr>
              <a:t>(Художник Є. Руденко)</a:t>
            </a:r>
            <a:endParaRPr lang="ru-RU" sz="24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5545138" cy="5040312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smtClean="0"/>
              <a:t>Започатковано український реалістичний професійний театр 27 жовтня 1882 року виставою Івана Котляревського «Наталка Полтавка» «Товариством українських артистів під орудою М.Л. Кропивницького»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uk-UA" sz="2400" smtClean="0"/>
          </a:p>
          <a:p>
            <a:pPr eaLnBrk="1" hangingPunct="1">
              <a:defRPr/>
            </a:pPr>
            <a:r>
              <a:rPr lang="uk-UA" sz="2400" smtClean="0"/>
              <a:t>10 січня 1882 року Марком Кропивницьким здійснено постановку п'єси Т. Шевченка  “Назар Стодоля”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</p:txBody>
      </p:sp>
      <p:pic>
        <p:nvPicPr>
          <p:cNvPr id="4101" name="Picture 5" descr="Кроивницький_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484313"/>
            <a:ext cx="31686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uk-UA" smtClean="0">
                <a:solidFill>
                  <a:srgbClr val="FFFF00"/>
                </a:solidFill>
              </a:rPr>
              <a:t>Батько українського театру</a:t>
            </a:r>
            <a:r>
              <a:rPr lang="uk-UA" smtClean="0"/>
              <a:t> </a:t>
            </a:r>
            <a:endParaRPr lang="ru-RU" smtClean="0"/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5867400" y="6027738"/>
            <a:ext cx="2952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/>
              <a:t>Кропивницький  Марко Лукич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  <p:bldP spid="409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smtClean="0">
                <a:solidFill>
                  <a:srgbClr val="FFFF00"/>
                </a:solidFill>
              </a:rPr>
              <a:t>Послідовники театру корифеїв</a:t>
            </a:r>
            <a:endParaRPr lang="ru-RU" sz="4000" smtClean="0">
              <a:solidFill>
                <a:srgbClr val="FFFF00"/>
              </a:solidFill>
            </a:endParaRPr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00563" y="5562600"/>
            <a:ext cx="4643437" cy="1295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2000" smtClean="0"/>
              <a:t>     </a:t>
            </a:r>
            <a:r>
              <a:rPr lang="uk-UA" sz="2000" smtClean="0">
                <a:effectLst/>
              </a:rPr>
              <a:t>Гнат  Юра (1888 – 1966) – український театральний режисер, актор театру і кіно.</a:t>
            </a:r>
            <a:endParaRPr lang="ru-RU" sz="2000" smtClean="0">
              <a:effectLst/>
            </a:endParaRPr>
          </a:p>
        </p:txBody>
      </p:sp>
      <p:sp>
        <p:nvSpPr>
          <p:cNvPr id="3277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661025"/>
            <a:ext cx="4105275" cy="11969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uk-UA" sz="2000" smtClean="0">
                <a:effectLst/>
              </a:rPr>
              <a:t>    Іван Мар</a:t>
            </a:r>
            <a:r>
              <a:rPr lang="en-US" sz="2000" smtClean="0">
                <a:effectLst/>
                <a:cs typeface="Tahoma" pitchFamily="34" charset="0"/>
              </a:rPr>
              <a:t>'</a:t>
            </a:r>
            <a:r>
              <a:rPr lang="uk-UA" sz="2000" smtClean="0">
                <a:effectLst/>
              </a:rPr>
              <a:t>яненко (1878 – 1962)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sz="2000" smtClean="0">
                <a:effectLst/>
              </a:rPr>
              <a:t>   талановитий майстер сцени </a:t>
            </a:r>
            <a:endParaRPr lang="ru-RU" sz="2000" smtClean="0">
              <a:effectLst/>
            </a:endParaRPr>
          </a:p>
        </p:txBody>
      </p:sp>
      <p:pic>
        <p:nvPicPr>
          <p:cNvPr id="206854" name="Picture 6" descr="295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125538"/>
            <a:ext cx="3671888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55" name="Picture 7" descr="Marianenko_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96975"/>
            <a:ext cx="345598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0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0"/>
            <a:ext cx="7042150" cy="981075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smtClean="0">
                <a:solidFill>
                  <a:srgbClr val="FFFF00"/>
                </a:solidFill>
              </a:rPr>
              <a:t>Ролі Гната Юри</a:t>
            </a:r>
            <a:endParaRPr lang="ru-RU" sz="4000" smtClean="0">
              <a:solidFill>
                <a:srgbClr val="FFFF00"/>
              </a:solidFill>
            </a:endParaRPr>
          </a:p>
        </p:txBody>
      </p:sp>
      <p:pic>
        <p:nvPicPr>
          <p:cNvPr id="33795" name="Picture 4" descr="21-7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81075"/>
            <a:ext cx="3455988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179388" y="5589588"/>
            <a:ext cx="4032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/>
              <a:t>Фіґаро («Весілля Фіґаро» </a:t>
            </a:r>
          </a:p>
          <a:p>
            <a:r>
              <a:rPr lang="uk-UA" sz="2400"/>
              <a:t>П'єра-Огюстена Бомарше)</a:t>
            </a:r>
            <a:endParaRPr lang="ru-RU" sz="2400"/>
          </a:p>
        </p:txBody>
      </p:sp>
      <p:pic>
        <p:nvPicPr>
          <p:cNvPr id="33797" name="Picture 6" descr="684-17f2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052513"/>
            <a:ext cx="38163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4967288" y="5229225"/>
            <a:ext cx="417671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/>
              <a:t>Швейк («Пригоди</a:t>
            </a:r>
            <a:r>
              <a:rPr lang="uk-UA"/>
              <a:t> </a:t>
            </a:r>
            <a:r>
              <a:rPr lang="uk-UA" sz="2400"/>
              <a:t>бравого вояка Швейка» за Ярославом Гашеком)</a:t>
            </a:r>
            <a:r>
              <a:rPr lang="ru-RU" sz="2400"/>
              <a:t>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125538"/>
            <a:ext cx="8229600" cy="1439862"/>
          </a:xfrm>
          <a:noFill/>
        </p:spPr>
        <p:txBody>
          <a:bodyPr/>
          <a:lstStyle/>
          <a:p>
            <a:pPr eaLnBrk="1" hangingPunct="1"/>
            <a:r>
              <a:rPr lang="uk-UA" sz="3800" smtClean="0">
                <a:solidFill>
                  <a:srgbClr val="FFFF00"/>
                </a:solidFill>
                <a:effectLst/>
              </a:rPr>
              <a:t/>
            </a:r>
            <a:br>
              <a:rPr lang="uk-UA" sz="3800" smtClean="0">
                <a:solidFill>
                  <a:srgbClr val="FFFF00"/>
                </a:solidFill>
                <a:effectLst/>
              </a:rPr>
            </a:br>
            <a:r>
              <a:rPr lang="uk-UA" sz="3800" smtClean="0">
                <a:solidFill>
                  <a:srgbClr val="FFFF00"/>
                </a:solidFill>
                <a:effectLst/>
              </a:rPr>
              <a:t>Дякую за увагу</a:t>
            </a:r>
            <a:endParaRPr lang="ru-RU" sz="380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34819" name="Picture 3" descr="J03431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836613"/>
            <a:ext cx="1655762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макар 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2963" y="0"/>
            <a:ext cx="6810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макар 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4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макар 0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6175375"/>
            <a:ext cx="777557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 descr="макар 0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0"/>
            <a:ext cx="777557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>
                <a:solidFill>
                  <a:srgbClr val="FFFF00"/>
                </a:solidFill>
              </a:rPr>
              <a:t>Забудовник театру</a:t>
            </a:r>
            <a:endParaRPr lang="ru-RU" smtClean="0">
              <a:solidFill>
                <a:srgbClr val="FFFF00"/>
              </a:solidFill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4663" y="1628775"/>
            <a:ext cx="4859337" cy="48244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800" smtClean="0"/>
              <a:t>   1865 року інженер-полковник Георгій Васильович Трамбицький купив у міського управління ділянку землі, на якій збудував Зимовий театр, який став постійним приміщенням трупи Кропивницького.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800" smtClean="0"/>
              <a:t>   Офіційне відкриття театру відбулося 1867 року.</a:t>
            </a:r>
            <a:endParaRPr lang="ru-RU" sz="2800" smtClean="0"/>
          </a:p>
        </p:txBody>
      </p:sp>
      <p:pic>
        <p:nvPicPr>
          <p:cNvPr id="137220" name="Picture 4" descr="tstr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38163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 decel="1000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600" decel="1000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1372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 descr="800px-ЄлисаветградськийТеат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8640763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572000" y="0"/>
          <a:ext cx="4572000" cy="5661025"/>
        </p:xfrm>
        <a:graphic>
          <a:graphicData uri="http://schemas.openxmlformats.org/presentationml/2006/ole">
            <p:oleObj spid="_x0000_s1026" name="Image" r:id="rId3" imgW="6095238" imgH="4228571" progId="Photoshop.Image.10">
              <p:embed/>
            </p:oleObj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0" y="0"/>
          <a:ext cx="4572000" cy="5662613"/>
        </p:xfrm>
        <a:graphic>
          <a:graphicData uri="http://schemas.openxmlformats.org/presentationml/2006/ole">
            <p:oleObj spid="_x0000_s1027" name="Image" r:id="rId4" imgW="2844444" imgH="3784127" progId="Photoshop.Image.10">
              <p:embed/>
            </p:oleObj>
          </a:graphicData>
        </a:graphic>
      </p:graphicFrame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684213" y="5734050"/>
            <a:ext cx="220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/>
              <a:t>Фойє театру</a:t>
            </a:r>
            <a:endParaRPr lang="ru-RU" sz="2800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5148263" y="5661025"/>
            <a:ext cx="35702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/>
              <a:t>Глядацька зала</a:t>
            </a:r>
          </a:p>
          <a:p>
            <a:pPr algn="ctr"/>
            <a:r>
              <a:rPr lang="uk-UA" sz="2000"/>
              <a:t>Вигляд до 1974 року</a:t>
            </a:r>
            <a:endParaRPr lang="ru-RU" sz="20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50px-Кроивницький_на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1628775"/>
            <a:ext cx="259238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200px-Кропивницький-Бульб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628775"/>
            <a:ext cx="277336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323850" y="-44450"/>
            <a:ext cx="85693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3600">
                <a:solidFill>
                  <a:srgbClr val="FFFF00"/>
                </a:solidFill>
              </a:rPr>
              <a:t> Марко Лукич Кропивницький володів усіма театральними професіями. </a:t>
            </a:r>
          </a:p>
          <a:p>
            <a:pPr algn="ctr"/>
            <a:endParaRPr lang="uk-UA" sz="3600"/>
          </a:p>
        </p:txBody>
      </p:sp>
      <p:pic>
        <p:nvPicPr>
          <p:cNvPr id="120847" name="Picture 15" descr="elisavet_7_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1700213"/>
            <a:ext cx="29527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uk-UA" sz="3800" smtClean="0">
                <a:solidFill>
                  <a:srgbClr val="FFFF00"/>
                </a:solidFill>
              </a:rPr>
              <a:t>Керівником став </a:t>
            </a:r>
            <a:br>
              <a:rPr lang="uk-UA" sz="3800" smtClean="0">
                <a:solidFill>
                  <a:srgbClr val="FFFF00"/>
                </a:solidFill>
              </a:rPr>
            </a:br>
            <a:r>
              <a:rPr lang="uk-UA" sz="3800" smtClean="0">
                <a:solidFill>
                  <a:srgbClr val="FFFF00"/>
                </a:solidFill>
              </a:rPr>
              <a:t>Михайло Петрович Старицький</a:t>
            </a:r>
            <a:endParaRPr lang="ru-RU" sz="3800" smtClean="0">
              <a:solidFill>
                <a:srgbClr val="FFFF00"/>
              </a:solidFill>
            </a:endParaRPr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11638" y="1628775"/>
            <a:ext cx="4475162" cy="4530725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smtClean="0"/>
              <a:t>На утримання трупи він використав гроші з продажу свого маєтку</a:t>
            </a:r>
          </a:p>
          <a:p>
            <a:pPr eaLnBrk="1" hangingPunct="1">
              <a:defRPr/>
            </a:pPr>
            <a:r>
              <a:rPr lang="uk-UA" sz="2800" smtClean="0"/>
              <a:t>Розширив персонал трупи</a:t>
            </a:r>
          </a:p>
          <a:p>
            <a:pPr eaLnBrk="1" hangingPunct="1">
              <a:defRPr/>
            </a:pPr>
            <a:r>
              <a:rPr lang="uk-UA" sz="2800" smtClean="0"/>
              <a:t>Створив власний оркестр</a:t>
            </a:r>
          </a:p>
          <a:p>
            <a:pPr eaLnBrk="1" hangingPunct="1">
              <a:defRPr/>
            </a:pPr>
            <a:r>
              <a:rPr lang="uk-UA" sz="2800" smtClean="0"/>
              <a:t>Підвищив платню акторам</a:t>
            </a:r>
            <a:endParaRPr lang="ru-RU" sz="2800" smtClean="0"/>
          </a:p>
        </p:txBody>
      </p:sp>
      <p:pic>
        <p:nvPicPr>
          <p:cNvPr id="121863" name="Picture 7" descr="Портреты укр писателей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00213"/>
            <a:ext cx="37433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3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95288" y="182563"/>
            <a:ext cx="82089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400">
                <a:solidFill>
                  <a:srgbClr val="FFFF00"/>
                </a:solidFill>
                <a:latin typeface="Arial" charset="0"/>
              </a:rPr>
              <a:t>"Зложилася трупа, - писав І. Франко,- якої Україна не бачила ані перед тим, ані потому, трупа, яка робила фурор не тільки по українських містах, але також у Москві і Петербурзі, де публіка часто має нагоду бачити найкращих артистів світової слави".</a:t>
            </a:r>
          </a:p>
        </p:txBody>
      </p:sp>
      <p:pic>
        <p:nvPicPr>
          <p:cNvPr id="17413" name="Picture 5" descr="219-19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276475"/>
            <a:ext cx="74882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theme/theme1.xml><?xml version="1.0" encoding="utf-8"?>
<a:theme xmlns:a="http://schemas.openxmlformats.org/drawingml/2006/main" name="Занавес">
  <a:themeElements>
    <a:clrScheme name="Занавес 11">
      <a:dk1>
        <a:srgbClr val="551D32"/>
      </a:dk1>
      <a:lt1>
        <a:srgbClr val="FFFFFF"/>
      </a:lt1>
      <a:dk2>
        <a:srgbClr val="DE004A"/>
      </a:dk2>
      <a:lt2>
        <a:srgbClr val="CCCCFF"/>
      </a:lt2>
      <a:accent1>
        <a:srgbClr val="3C7652"/>
      </a:accent1>
      <a:accent2>
        <a:srgbClr val="864C5D"/>
      </a:accent2>
      <a:accent3>
        <a:srgbClr val="ECAAB1"/>
      </a:accent3>
      <a:accent4>
        <a:srgbClr val="DADADA"/>
      </a:accent4>
      <a:accent5>
        <a:srgbClr val="AFBDB3"/>
      </a:accent5>
      <a:accent6>
        <a:srgbClr val="794453"/>
      </a:accent6>
      <a:hlink>
        <a:srgbClr val="00E0A5"/>
      </a:hlink>
      <a:folHlink>
        <a:srgbClr val="00CCFF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10">
        <a:dk1>
          <a:srgbClr val="551D32"/>
        </a:dk1>
        <a:lt1>
          <a:srgbClr val="FFFFFF"/>
        </a:lt1>
        <a:dk2>
          <a:srgbClr val="DE004A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ECAAB1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11">
        <a:dk1>
          <a:srgbClr val="551D32"/>
        </a:dk1>
        <a:lt1>
          <a:srgbClr val="FFFFFF"/>
        </a:lt1>
        <a:dk2>
          <a:srgbClr val="DE004A"/>
        </a:dk2>
        <a:lt2>
          <a:srgbClr val="CCCCFF"/>
        </a:lt2>
        <a:accent1>
          <a:srgbClr val="3C7652"/>
        </a:accent1>
        <a:accent2>
          <a:srgbClr val="864C5D"/>
        </a:accent2>
        <a:accent3>
          <a:srgbClr val="ECAAB1"/>
        </a:accent3>
        <a:accent4>
          <a:srgbClr val="DADADA"/>
        </a:accent4>
        <a:accent5>
          <a:srgbClr val="AFBDB3"/>
        </a:accent5>
        <a:accent6>
          <a:srgbClr val="794453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837</TotalTime>
  <Words>637</Words>
  <Application>Microsoft Office PowerPoint</Application>
  <PresentationFormat>Экран (4:3)</PresentationFormat>
  <Paragraphs>90</Paragraphs>
  <Slides>32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Tahoma</vt:lpstr>
      <vt:lpstr>Arial</vt:lpstr>
      <vt:lpstr>Wingdings</vt:lpstr>
      <vt:lpstr>Calibri</vt:lpstr>
      <vt:lpstr>Занавес</vt:lpstr>
      <vt:lpstr>Adobe Photoshop Image</vt:lpstr>
      <vt:lpstr>Театр корифеїв — перший професійний український театр</vt:lpstr>
      <vt:lpstr>Кроки становлення національного театру</vt:lpstr>
      <vt:lpstr>Батько українського театру </vt:lpstr>
      <vt:lpstr>Забудовник театру</vt:lpstr>
      <vt:lpstr>Слайд 5</vt:lpstr>
      <vt:lpstr>Слайд 6</vt:lpstr>
      <vt:lpstr>Слайд 7</vt:lpstr>
      <vt:lpstr>Керівником став  Михайло Петрович Старицький</vt:lpstr>
      <vt:lpstr>Слайд 9</vt:lpstr>
      <vt:lpstr>Слайд 10</vt:lpstr>
      <vt:lpstr>Група єлисаветградських аматорів, яка вперше виконала славнозвісні “Вечорниці” Петра Ніщинського  до драми Т. Шевченка “Назар Стодоля”.  Виступ відбувся 1875 року </vt:lpstr>
      <vt:lpstr>1885 року театр корифеїв поділився на дві автономні трупи. Основний склад акторів залишився у Марка Кропивницького, а Михайло Старицький сформував новий колектив </vt:lpstr>
      <vt:lpstr>Після Марка Кропивницького найдіяльнішим був  Микола Карпович     Садовський,  що боровся за українське слово та український театр за часів їх заборони</vt:lpstr>
      <vt:lpstr>Слайд 14</vt:lpstr>
      <vt:lpstr>Склад української професійної трупи</vt:lpstr>
      <vt:lpstr>Іван Карпенко-Карий – талановитий актор, батько української комедії та трагедії </vt:lpstr>
      <vt:lpstr>Ролі Карпенко-Карого</vt:lpstr>
      <vt:lpstr>Панас Саксаганський – керівник “Товариства російсько-малоросійських артистів”, яке діяло з 1895 року</vt:lpstr>
      <vt:lpstr>Ролі Панаса Саксаганського – “актора великої правди” (за словами В. Немировича-Данченка) </vt:lpstr>
      <vt:lpstr>Марія Садовська-Барілотті</vt:lpstr>
      <vt:lpstr>Слайд 21</vt:lpstr>
      <vt:lpstr>Слайд 22</vt:lpstr>
      <vt:lpstr>Слайд 23</vt:lpstr>
      <vt:lpstr>Марія Костянтинівна Заньковецька – “родзинка” українського театру   корифеїв </vt:lpstr>
      <vt:lpstr>Ролі неперевершеної Марії</vt:lpstr>
      <vt:lpstr>Ролі неперевершеної Марії</vt:lpstr>
      <vt:lpstr>Ганна Затиркевич-Карпинська</vt:lpstr>
      <vt:lpstr>Любов Ліницька</vt:lpstr>
      <vt:lpstr>Гобелен “Корифеї українського театру”  (Художник Є. Руденко)</vt:lpstr>
      <vt:lpstr>Послідовники театру корифеїв</vt:lpstr>
      <vt:lpstr>Ролі Гната Юри</vt:lpstr>
      <vt:lpstr> Дякую за увагу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 корифеїв</dc:title>
  <dc:creator>Admin</dc:creator>
  <cp:lastModifiedBy>АДМИН</cp:lastModifiedBy>
  <cp:revision>11</cp:revision>
  <cp:lastPrinted>1601-01-01T00:00:00Z</cp:lastPrinted>
  <dcterms:created xsi:type="dcterms:W3CDTF">2012-02-24T15:33:40Z</dcterms:created>
  <dcterms:modified xsi:type="dcterms:W3CDTF">2014-02-18T19:25:40Z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